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17" r:id="rId2"/>
    <p:sldId id="257" r:id="rId3"/>
    <p:sldId id="268" r:id="rId4"/>
    <p:sldId id="269" r:id="rId5"/>
    <p:sldId id="288" r:id="rId6"/>
    <p:sldId id="291" r:id="rId7"/>
    <p:sldId id="290" r:id="rId8"/>
    <p:sldId id="289" r:id="rId9"/>
    <p:sldId id="292" r:id="rId10"/>
    <p:sldId id="293" r:id="rId11"/>
    <p:sldId id="296" r:id="rId12"/>
    <p:sldId id="295" r:id="rId13"/>
    <p:sldId id="294" r:id="rId14"/>
    <p:sldId id="298" r:id="rId15"/>
    <p:sldId id="299" r:id="rId16"/>
    <p:sldId id="297" r:id="rId17"/>
    <p:sldId id="300" r:id="rId18"/>
    <p:sldId id="302" r:id="rId19"/>
    <p:sldId id="301" r:id="rId20"/>
    <p:sldId id="303" r:id="rId21"/>
    <p:sldId id="281" r:id="rId22"/>
    <p:sldId id="304" r:id="rId23"/>
    <p:sldId id="306" r:id="rId24"/>
    <p:sldId id="312" r:id="rId25"/>
    <p:sldId id="305" r:id="rId26"/>
    <p:sldId id="308" r:id="rId27"/>
    <p:sldId id="309" r:id="rId28"/>
    <p:sldId id="307" r:id="rId29"/>
    <p:sldId id="311" r:id="rId30"/>
    <p:sldId id="313" r:id="rId31"/>
    <p:sldId id="310" r:id="rId32"/>
    <p:sldId id="315" r:id="rId33"/>
    <p:sldId id="316" r:id="rId34"/>
    <p:sldId id="314" r:id="rId35"/>
    <p:sldId id="275" r:id="rId36"/>
    <p:sldId id="319" r:id="rId37"/>
    <p:sldId id="318" r:id="rId3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2" autoAdjust="0"/>
    <p:restoredTop sz="94660"/>
  </p:normalViewPr>
  <p:slideViewPr>
    <p:cSldViewPr>
      <p:cViewPr varScale="1">
        <p:scale>
          <a:sx n="84" d="100"/>
          <a:sy n="84" d="100"/>
        </p:scale>
        <p:origin x="1349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D4278B-CCEF-4C0E-84C0-431BE2D1F1F1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49592-3500-4EB9-A985-3E1D77DAC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536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71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373216"/>
            <a:ext cx="9098160" cy="7474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обязанности работников железнодорожного транспорта и их ответственность за обеспечение безопасности движения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1475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5273824"/>
            <a:ext cx="9110300" cy="15841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независимо от организации и занимаемой должности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обнаружении угрозы безопасности движения или жизни и здоровья людей на железнодорожных путях или в непосредственной близости от них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принять меры по ликвидации данной угрозы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521938"/>
            <a:ext cx="6264696" cy="482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5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60835"/>
            <a:ext cx="9108504" cy="2376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Угрозу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и здоровью людей или безопасности движения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создавать:</a:t>
            </a:r>
          </a:p>
          <a:p>
            <a:pPr marL="0" indent="0" algn="just" defTabSz="35560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неисправности сооружений или устройств инфраструктуры, или железнодорожных путей необщего пользования;</a:t>
            </a:r>
          </a:p>
          <a:p>
            <a:pPr marL="0" indent="0" algn="just" defTabSz="35560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неисправности железнодорожного подвижного состава, находящегося на железнодорожных путях в стационарном состоянии или под грузовыми операциями;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337" r="31601"/>
          <a:stretch/>
        </p:blipFill>
        <p:spPr>
          <a:xfrm>
            <a:off x="169726" y="709308"/>
            <a:ext cx="4186250" cy="3779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12889"/>
          <a:stretch/>
        </p:blipFill>
        <p:spPr>
          <a:xfrm>
            <a:off x="4416398" y="709308"/>
            <a:ext cx="4620098" cy="378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1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443" y="4581128"/>
            <a:ext cx="9042061" cy="19442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Угрозу жизни и здоровью людей или безопасности движения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создавать:</a:t>
            </a:r>
          </a:p>
          <a:p>
            <a:pPr marL="0" indent="0" algn="just" defTabSz="35560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неисправности железнодорожного подвижного состава, находящегося в составе движущегося поезда;</a:t>
            </a:r>
          </a:p>
          <a:p>
            <a:pPr marL="0" indent="0" algn="just" defTabSz="35560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поезд с отсутствующими поездными сигналами.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995" t="16521" r="7280" b="19760"/>
          <a:stretch/>
        </p:blipFill>
        <p:spPr>
          <a:xfrm>
            <a:off x="4139952" y="679476"/>
            <a:ext cx="4968552" cy="37813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892" t="6299" r="22518" b="1691"/>
          <a:stretch/>
        </p:blipFill>
        <p:spPr>
          <a:xfrm>
            <a:off x="46704" y="679475"/>
            <a:ext cx="4032448" cy="378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3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4769768"/>
            <a:ext cx="9002796" cy="20882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неисправностей сооружений или устройств инфраструктуры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железнодорожных путей необщего пользования, а также неисправности     железнодорожного     подвижного     состава, находящегося на железнодорожных путях в стационарном состоянии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оградить опасное место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требованиями Инструкции по сигнализации на железнодорожном транспорте Российской Федерации (приложение №1 к ПТЭ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66" y="548680"/>
            <a:ext cx="8554638" cy="4221088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8" t="64645" r="70027" b="23613"/>
          <a:stretch/>
        </p:blipFill>
        <p:spPr bwMode="auto">
          <a:xfrm>
            <a:off x="1475656" y="3284984"/>
            <a:ext cx="648072" cy="64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62394" t="23500" r="27691" b="61357"/>
          <a:stretch/>
        </p:blipFill>
        <p:spPr>
          <a:xfrm>
            <a:off x="7164288" y="2132856"/>
            <a:ext cx="576064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312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4365104"/>
            <a:ext cx="9002796" cy="25202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ограждения опасного места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принять меры по устранению неисправности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требованиями безопасности, установленными ПТЭ.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невозможности устранения неисправности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сообщить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дежурному по ближайшей станции об имеющейся угрозе всеми доступными средствами связи.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движения встречного поезда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(маневрового состава или одиночного локомотива) в сторону опасного места,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  подать   сигнал   остановки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соответствии с требованиями ИСИ.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520400"/>
            <a:ext cx="8483853" cy="391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78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5040560"/>
            <a:ext cx="9002796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неисправности железнодорожного подвижного состава в составе движущегося поезда или неконтролируемого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проследовании поезда без установленных в ИСИ поездных сигналов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незамедлительно сообщить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дежурному по ближайшей станции всеми доступными средствами связи об имеющейся угрозе.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050"/>
          <a:stretch/>
        </p:blipFill>
        <p:spPr>
          <a:xfrm>
            <a:off x="251520" y="648072"/>
            <a:ext cx="8594973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50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5110424"/>
            <a:ext cx="9002796" cy="5760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рисунке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порядок действий при перечисленных угрозах.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36712"/>
            <a:ext cx="9002796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5770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717032"/>
            <a:ext cx="9002796" cy="30243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локомотивы, в кабины управления мотор-вагонного подвижного состава, к специальному самоходному подвижному составу, к сигналам, железнодорожным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стрелкам,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аппаратам, механизмам и другим устройствам,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связанным с обеспечением безопасности движения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эксплуатации  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 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помещения, из которых производится управление сигналами и указанными устройствами,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работники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случае, если нахождение работников железнодорожного транспорта на указанных объектах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предусмотрено их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должностными обязанностями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Запрещается доступ посторонних лиц на указанные в настоящем пункте объекты.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998" y="548680"/>
            <a:ext cx="7062215" cy="331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52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5034041"/>
            <a:ext cx="9002796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Переводить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стрелки, управлять сигналами, аппаратами, механизмами и устройствами, связанными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обеспечением безопасности движения и эксплуатацией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разрешается работникам железнодорожного транспорта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их должностными обязанностями.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208"/>
          <a:stretch/>
        </p:blipFill>
        <p:spPr>
          <a:xfrm>
            <a:off x="1032428" y="688082"/>
            <a:ext cx="7152713" cy="43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98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2969568"/>
            <a:ext cx="9002796" cy="38884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допускаются к управлению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локомотивами, мотор-вагонным подвижным составом, специальным самоходным подвижным составом при  исполнении  служебных  обязанностей  в порядке, устанавливаемом работодателем в соответствии с требованиями, установленными на инфраструктуре, железнодорожных путях необщего пользования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свидетельства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выданного в соответствии с Порядком выдачи свидетельства, подтверждающего право на управление курсирующими по железнодорожным путям локомотивом, мотор-вагонным подвижным составом и (или) специальным самоходным подвижным составом, приостановления действия и аннулирования указанного свидетельства, а также требований к его оформлению, утвержденным приказом Министерства транспорта Российской Федерации от 22 августа 2019 г. № 273.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667" r="12667"/>
          <a:stretch/>
        </p:blipFill>
        <p:spPr>
          <a:xfrm>
            <a:off x="251520" y="647097"/>
            <a:ext cx="2736304" cy="2443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0101" b="14300"/>
          <a:stretch/>
        </p:blipFill>
        <p:spPr>
          <a:xfrm>
            <a:off x="3023072" y="642453"/>
            <a:ext cx="3171425" cy="23975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165" y="597364"/>
            <a:ext cx="2857187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838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7640" y="3126513"/>
            <a:ext cx="9000492" cy="3384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 Обязанности работников ж.-д. транспорта,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п.5-11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работников железнодорожного транспорта и их ответственность за движение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поездов.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Порядок допуска к управлению локомотивом, сигналами, стрелками, аппаратами и другими устройствами, связанными с обеспечением безопасности движения поездов.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Порядок назначения на должность лиц, поступивших на железнодорожный транспорт на работу, связанную с движением поездов.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Ответственность работников железнодорожного транспорта за выполнение ПТЭ и инструкций.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0344" y="0"/>
            <a:ext cx="9098160" cy="7474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обязанности работников железнодорожного транспорта и их ответственность за обеспечение безопасности движения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avatars.mds.yandex.net/get-pdb/2080263/ccb84dfa-e8a2-4d80-93ee-da9e08f7e872/s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" r="27548"/>
          <a:stretch/>
        </p:blipFill>
        <p:spPr bwMode="auto">
          <a:xfrm>
            <a:off x="24437" y="910148"/>
            <a:ext cx="1952844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age.jimcdn.com/app/cms/image/transf/none/path/sd602a9ce6dbeb139/image/i689c872bf98ddf30/version/1462377643/im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289" y="910148"/>
            <a:ext cx="3242791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stroyka.ru/upload/news/952/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61" y="910148"/>
            <a:ext cx="3782343" cy="221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27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2753544"/>
            <a:ext cx="9002796" cy="41044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управлению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локомотивами, мотор-вагонным подвижным составом, самоходным специальным подвижным составом, сигналами, аппаратами, механизмами и устройствами, связанными с обеспечением безопасности   движения    и эксплуатации    железнодорожного    транспорта,   к переводу стрелок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проходящих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проходящих профессиональное обучение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профессиям, связанным с безопасностью движения поездов и управлением локомотивами, мотор-вагонным, специальным самоходным подвижным составом,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порядке,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устанавливаемом локальным нормативным актом владельца инфраструктуры железнодорожного транспорта общего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должен включать в себя требования, содержащиеся    в статьях 25  и  25.1  Федерального  закона  «О  железнодорожном  транспорте  в Российской Федерации».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Picture 2" descr="https://s11.stc.all.kpcdn.net/share/i/12/7589619/inx960x6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48680"/>
            <a:ext cx="305204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pbs.twimg.com/media/DhWUZEzX0AQGvB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48681"/>
            <a:ext cx="32987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590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5010" y="3731842"/>
            <a:ext cx="9033494" cy="21210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пунктом 4 статьи 25 Федерального закона от 10 января 2003 г. N 17-ФЗ "О железнодорожном транспорте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РФ"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работников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транспорта, производственная деятельность которых непосредственно связана с движением поездов, осуществляется за счет средств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работодателей.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8434" name="Picture 2" descr="http://www.visual.rzd.ru/dbmm/images/56/12495/479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21" y="692696"/>
            <a:ext cx="4332839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www.vdtshml.ru/FotoST/elpoezd/image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520" y="692696"/>
            <a:ext cx="4476750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</p:spTree>
    <p:extLst>
      <p:ext uri="{BB962C8B-B14F-4D97-AF65-F5344CB8AC3E}">
        <p14:creationId xmlns:p14="http://schemas.microsoft.com/office/powerpoint/2010/main" val="266109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3185592"/>
            <a:ext cx="9108504" cy="367240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(5)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пунктом 3 статьи 25 Федерального закона «О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железнодорожном транспорте в Российской Федерации»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 принимаемые на работу,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связанную с движением поездов и маневровой работой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выполняющие такую работу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(или)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подвергающиеся воздействию вредных и опасных производственных факторов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средств работодателей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предварительные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поступлении на работу) 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периодические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течение трудовой деятельности)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осмотры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включающие в себя химико-токсикологические исследования наличия в организме человека наркотических средств, психотропных веществ и их метаболитов в соответствии с Порядком проведения обязательных предварительных (при поступлении на работу) и периодических (в течение трудовой деятельности) медицинских осмотров на железнодорожном транспорте, утвержденным приказом Министерства транспорта Российской Федерации от 19 октября 2020 г.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№428.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8" b="15009"/>
          <a:stretch/>
        </p:blipFill>
        <p:spPr bwMode="auto">
          <a:xfrm>
            <a:off x="1331640" y="548680"/>
            <a:ext cx="631934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422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12" y="3949924"/>
            <a:ext cx="9062991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осуществляют производственную деятельность,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 связанную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движением поездов   и   маневровой   работой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проходят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   предрейсовые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предсменные медицинские осмотры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по требованию работодателей медицинское освидетельствование на состояние опьянения (алкогольного, наркотического или иного токсического опьянения).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6" name="Picture 4" descr="https://files.vm.ru/photo/vecherka/2018/09/doc71q0r9coplv1egtbhef4_800_4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r="4485"/>
          <a:stretch/>
        </p:blipFill>
        <p:spPr bwMode="auto">
          <a:xfrm>
            <a:off x="4644008" y="740818"/>
            <a:ext cx="4392488" cy="298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8" y="733834"/>
            <a:ext cx="4475219" cy="298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613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753829"/>
            <a:ext cx="9062991" cy="41044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предрейсовых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медицинских осмотров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является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 безопасности  движения  поездов на железнодорожном транспорте.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Задачами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предрейсовых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предсменных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медицинских осмотров работников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предотвращение  допуска  к  рейсу  (смене)  работников  в следующих случаях: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   наличие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признаков   нетрудоспособности   (острых   и    (или) обострения хронических заболеваний);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наличие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психотравмирующих ситуаций и факторов, ухудшающих работоспособность;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наличие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признаков употребления алкоголя, наркотических средств, психотропных веществ.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41" y="548680"/>
            <a:ext cx="4059943" cy="228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4500"/>
          <a:stretch/>
        </p:blipFill>
        <p:spPr>
          <a:xfrm>
            <a:off x="4788024" y="548680"/>
            <a:ext cx="3558395" cy="23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904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4246723"/>
            <a:ext cx="9032550" cy="1368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требованиями абзаца второго части первой статьи 76 Трудового кодекса Российской Федерации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железнодорожного транспорта,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находящиеся    в    состоянии    алкогольного,    токсического    или наркотического опьянения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отстраняются от работы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Picture 4" descr="https://www.vladtime.ru/uploads/posts/2019-04/1555646770_rzh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8" y="764704"/>
            <a:ext cx="4554190" cy="32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s019.radikal.ru/i619/1711/0a/f2b92cd19ed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5" t="7215" r="10226" b="22290"/>
          <a:stretch/>
        </p:blipFill>
        <p:spPr bwMode="auto">
          <a:xfrm>
            <a:off x="4716016" y="764704"/>
            <a:ext cx="4352030" cy="324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584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76872"/>
            <a:ext cx="9002796" cy="45811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принимаемые на работу, непосредственно связанную с движением поездов и маневровой работой, и работники, выполняющие такую работу и (или) подвергающиеся воздействию вредных и опасных производственных факторов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медицинский осмотр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статьей 213 Трудового Кодекса РФ и в порядке, предусмотренном следующими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нормативными правовыми актами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Порядок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      обязательных       предварительных   (при поступлении на работу) и периодических (в течение трудовой деятельности) медицинских осмотров на железнодорожном транспорте, утвержденный приказом Минтранса России от 19 октября 2020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№428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  <a:tabLst>
                <a:tab pos="804863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  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        обязательных         предварительных   и периодических медицинских осмотров работников, предусмотренных частью четвертой статьи 213 трудового кодекса российской федерации, перечня медицинских   противопоказаний    к    осуществлению    работ    с    вредными  и   (или)   опасными   производственными   факторами,   а    также    работам, при выполнении    которых     проводятся     обязательные     предварительные   и периодические медицинские осмотры, утвержден приказом Минздрава  России от 21 января 2021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№29Н.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800" b="5901"/>
          <a:stretch/>
        </p:blipFill>
        <p:spPr>
          <a:xfrm>
            <a:off x="428097" y="563275"/>
            <a:ext cx="1427919" cy="180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434" t="5900" r="8817" b="18501"/>
          <a:stretch/>
        </p:blipFill>
        <p:spPr>
          <a:xfrm>
            <a:off x="7646389" y="580210"/>
            <a:ext cx="1390107" cy="1755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76726" r="69082"/>
          <a:stretch/>
        </p:blipFill>
        <p:spPr>
          <a:xfrm>
            <a:off x="1926947" y="620687"/>
            <a:ext cx="3038423" cy="17154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5825" t="42440" r="4641" b="4641"/>
          <a:stretch/>
        </p:blipFill>
        <p:spPr>
          <a:xfrm>
            <a:off x="5023168" y="620688"/>
            <a:ext cx="2573168" cy="171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010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00" y="5517232"/>
            <a:ext cx="9002796" cy="792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запрещается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допускать к работе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связанной с движением поездов,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лиц, признанных врачебной комиссией непригодными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26" y="699010"/>
            <a:ext cx="3451052" cy="48182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320" r="18248" b="104"/>
          <a:stretch/>
        </p:blipFill>
        <p:spPr>
          <a:xfrm>
            <a:off x="3701329" y="699010"/>
            <a:ext cx="2592288" cy="47575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6843" t="6735" r="14079" b="3134"/>
          <a:stretch/>
        </p:blipFill>
        <p:spPr>
          <a:xfrm>
            <a:off x="6337477" y="699010"/>
            <a:ext cx="2806523" cy="481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30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8" y="3407368"/>
            <a:ext cx="9002796" cy="34563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периодическим предусмотрены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досрочные (внеочередные) периодические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осмотры работников, которые проводятся: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врачебной комиссии в соответствии с ранее принятыми решениями об индивидуальных сроках допуска к должности (профессии);</a:t>
            </a:r>
          </a:p>
          <a:p>
            <a:pPr marL="0" indent="0" algn="just">
              <a:buNone/>
              <a:tabLst>
                <a:tab pos="2730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 выявления заболеваний, являющихся медицинскими противопоказаниями к работам, непосредственно связанным с движением поездов и маневровой работой;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после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медикосоциальной экспертизы (оценивается состояние здоровья пациента, наличие хронических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 для  вынесения решения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признании гражданина инвалидом и установлении ему группы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инвалидности).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99" y="610863"/>
            <a:ext cx="4417252" cy="28901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313" t="26200" r="36613" b="3609"/>
          <a:stretch/>
        </p:blipFill>
        <p:spPr>
          <a:xfrm>
            <a:off x="6745854" y="567846"/>
            <a:ext cx="2362650" cy="2933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7300" t="13519" r="12200" b="7437"/>
          <a:stretch/>
        </p:blipFill>
        <p:spPr>
          <a:xfrm>
            <a:off x="4573218" y="638135"/>
            <a:ext cx="2160240" cy="286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82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933056"/>
            <a:ext cx="9002796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(6)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производственная деятельность которых связана с  движением  поездов  и  маневровой  работой  на железнодорожных путях общего пользования,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аттестацию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предусматривающую  проверку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  Правил,   инструкций   по организации движения  поездов  и  маневровой  работы,  по  сигнализации  на железнодорожном транспорте, и иных нормативных правовых актов федерального органа исполнительной власти в области железнодорожного транспорта.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026" y="841043"/>
            <a:ext cx="6012462" cy="3308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2070"/>
          <a:stretch/>
        </p:blipFill>
        <p:spPr>
          <a:xfrm>
            <a:off x="114675" y="620688"/>
            <a:ext cx="2693335" cy="340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15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4098" name="Picture 2" descr="http://movp.ru/media/cache/1e/d0/c8/9b/d8/2b/1ed0c89bd82bf83ec3f6df3037b9645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2" r="8817"/>
          <a:stretch/>
        </p:blipFill>
        <p:spPr bwMode="auto">
          <a:xfrm>
            <a:off x="56184" y="896498"/>
            <a:ext cx="2906893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tatic.mk.ru/upload/entities/2016/09/12/articles/detailPicture/93/b3/bc/ab8910548_32667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1" r="12917"/>
          <a:stretch/>
        </p:blipFill>
        <p:spPr bwMode="auto">
          <a:xfrm>
            <a:off x="7416824" y="908720"/>
            <a:ext cx="1691680" cy="226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metro.spb.ru/uploads/60prs/60_37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133" y="896498"/>
            <a:ext cx="1572867" cy="229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i1.wp.com/znaniya.guru/wp-content/uploads/2018/09/zhd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785" y="913931"/>
            <a:ext cx="2699519" cy="227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184" y="3284984"/>
            <a:ext cx="8980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своими должностными обязанностями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  обеспечивать   выполнение   Правил и приложений к ним, безопасность движения и эксплуатации железнодорожного транспорта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Правил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работниками железнодорожного транспорта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организациями железнодорожного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 и индивидуальными предпринимателями, выполняющими функции работодателя по отношению к указанным работникам.</a:t>
            </a:r>
          </a:p>
        </p:txBody>
      </p:sp>
    </p:spTree>
    <p:extLst>
      <p:ext uri="{BB962C8B-B14F-4D97-AF65-F5344CB8AC3E}">
        <p14:creationId xmlns:p14="http://schemas.microsoft.com/office/powerpoint/2010/main" val="30790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4941168"/>
            <a:ext cx="9002796" cy="1800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ответственные  за   погрузку, размещение, крепление грузов в вагонах, контейнерах и выгрузку грузов,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проходить аттестацию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предусматривающую проверку знаний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 условий размещения и крепления грузов в железнодорожном подвижном составе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01" t="22281" b="3381"/>
          <a:stretch/>
        </p:blipFill>
        <p:spPr>
          <a:xfrm>
            <a:off x="896775" y="680513"/>
            <a:ext cx="6917111" cy="43924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5502"/>
          <a:stretch/>
        </p:blipFill>
        <p:spPr>
          <a:xfrm>
            <a:off x="6441113" y="2186214"/>
            <a:ext cx="220980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841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4725144"/>
            <a:ext cx="9002796" cy="18722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 прошедшие  аттестацию,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допускаются к выполнению определенных в настоящем пункте работ.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Проведение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указанных   аттестаций   осуществляется   в   соответствии   с пунктом 4 статьи 25 Федерального закона «О железнодорожном транспорте    в Российской Федерации».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37234"/>
            <a:ext cx="2831402" cy="39993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1198317"/>
            <a:ext cx="4560203" cy="290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49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55" y="5085184"/>
            <a:ext cx="9002796" cy="1728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Безопасность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очередь 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от твердых знаний и неукоснительного выполнения требований ПТЭ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каждым работником железнодорожного транспорта.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Основные обязанности, рациональные приемы и порядок выполнения работ, а также ответственность работника  определяются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должностной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инструкцией.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5" y="620688"/>
            <a:ext cx="9144000" cy="4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49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387" y="5402531"/>
            <a:ext cx="9002796" cy="1440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Конкретные  указания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безопасных приемах труда для работников различных профессий, содержании рабочего места, порядке пользования машинами и механизмами, а также защитными приспособлениями содержат правила и инструкции по технике безопасности и производственной санитарии.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51" y="640031"/>
            <a:ext cx="3362325" cy="4762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0101" r="10101"/>
          <a:stretch/>
        </p:blipFill>
        <p:spPr>
          <a:xfrm>
            <a:off x="4338737" y="585478"/>
            <a:ext cx="3877340" cy="485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8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801275"/>
            <a:ext cx="9108504" cy="403244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 железнодорожного   транспорта   производится  в порядке, указанном в регламентирующих нормативных документах: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проведения аттестации работников железнодорожного транспорта, производственная деятельность которых  связана с движением поездов и маневровой работой на железнодорожных путях общего пользования, а также порядок формирования аттестационной комиссии, утвержденный приказом Минтранса России от 11 июля 2012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№231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проведения аттестации работников железнодорожного транспорта, ответственных за погрузку, размещение, крепление грузов в вагонах, контейнерах и выгрузку грузов, а также порядок формирования аттестационных комиссий, утверждены приказом Минтранса России от 18 февраля 2021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Положение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аттестации работников ОАО «РЖД», производственная   деятельность   которых   связана   с   движением   поездов    и маневровой  работой  на  железнодорожных  путях  общего  пользования  ОАО «РЖД», утвержденное  распоряжением ОАО «РЖД»  от  17  января 2015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66р.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-27384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900" b="9051"/>
          <a:stretch/>
        </p:blipFill>
        <p:spPr>
          <a:xfrm>
            <a:off x="584413" y="425011"/>
            <a:ext cx="1893013" cy="242990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88" t="1701" r="2488" b="4850"/>
          <a:stretch/>
        </p:blipFill>
        <p:spPr>
          <a:xfrm>
            <a:off x="2876722" y="425011"/>
            <a:ext cx="1732063" cy="24314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425011"/>
            <a:ext cx="1723596" cy="23762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425011"/>
            <a:ext cx="1598641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5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kdpconsulting.ru/wp-content/uploads/2019/07/1-odezharzhd-1024x3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25" y="404664"/>
            <a:ext cx="8784977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3842" y="3933056"/>
            <a:ext cx="9029886" cy="29249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со статьей 29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января 2003 г. N 17-ФЗ 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ред. от 13.06.2023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железнодорожном транспорте в Российской Федерации"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железнодорожного транспорта общего пользования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непосредственно участвующих в организации движения поездов и обслуживании пассажиров,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исполнении служебных обязанностей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предусматривается ношение форменной одежды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различия и порядок их ношения с форменной одеждой определяются федеральным органом исполнительной власти в области железнодорожного транспорта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42057" y="-27384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</p:spTree>
    <p:extLst>
      <p:ext uri="{BB962C8B-B14F-4D97-AF65-F5344CB8AC3E}">
        <p14:creationId xmlns:p14="http://schemas.microsoft.com/office/powerpoint/2010/main" val="70340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0" y="116632"/>
            <a:ext cx="9090248" cy="6624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для закрепления материала</a:t>
            </a:r>
            <a:endParaRPr lang="ru-RU" sz="1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случаях работники ж.-д. транспорта обязаны принимать меры к остановке поезда или маневрирующего состава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остановить поезд если обнаружена причина нарушения безопасности движения поездов?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имеет право доступа на объекты инфраструктуры, связанные с движением поездов или с обеспечением безопасности движения?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случае работник немедленно отстраняется от работы?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должен выполнять требования ПТЭ?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состояние технических объектов должны обеспечивать работники железнодорожного транспорта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определение «безотказность» и «отказ» (железнодорожной   техники).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каких работников ж.-д. транспорта предусмотрено ношение форменной одежды?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является ответственными за содержание и исправное техническое состояние железнодорожных путей, сооружений и устройств железнодорожного транспорта?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при поступлении на работу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транспорте проходит обязательные предварительные и периодические медицинские осмотры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является целью проведения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предрейсовых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предсменных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медицинских осмотров работников?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работников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 должен проходить аттестацию, предусматривающую проверку знаний?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4674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851331"/>
            <a:ext cx="836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функционирования сооружений и устройств железнодорожного транспорта. Общие положения. 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3752" y="1700808"/>
            <a:ext cx="9036496" cy="21505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III Организация эксплуатации технологических систем,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п.12-15 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и устройства инфраструктуры железнодорожного транспорта общего пользования, железнодорожные пути необщего пользования и расположенные на них сооружения, устройства, механизмы и оборудование железнодорожного транспорта, требования, предъявляемые к их содержанию, правила приемки в постоянную эксплуатацию.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2456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752" y="4270402"/>
            <a:ext cx="89827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</a:t>
            </a:r>
            <a:r>
              <a:rPr lang="ru-RU" sz="2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b="1" i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 Обязанности работника,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п.5-11. Проработка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и специальной технической литературы.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конспект: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Общие обязанности работников железнодорожного транспорта и их ответственность за обеспечение безопасности движения. </a:t>
            </a:r>
          </a:p>
        </p:txBody>
      </p:sp>
    </p:spTree>
    <p:extLst>
      <p:ext uri="{BB962C8B-B14F-4D97-AF65-F5344CB8AC3E}">
        <p14:creationId xmlns:p14="http://schemas.microsoft.com/office/powerpoint/2010/main" val="1620564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2924944"/>
            <a:ext cx="9001000" cy="2088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содержание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(или)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исправное техническое состояние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путей, сооружений и устройств железнодорожного транспорта с обеспечением периодичности выполнения ремонтов, установленных нормативной технической документацией,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железнодорожного транспорта, непосредственно их обслуживающие.</a:t>
            </a:r>
          </a:p>
        </p:txBody>
      </p:sp>
      <p:pic>
        <p:nvPicPr>
          <p:cNvPr id="5122" name="Picture 2" descr="https://postupi.online/images/images376/44/73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7" r="21586"/>
          <a:stretch/>
        </p:blipFill>
        <p:spPr bwMode="auto">
          <a:xfrm>
            <a:off x="73457" y="684940"/>
            <a:ext cx="2016224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f.ppt-online.org/files1/slide/2/27IboM3FVk4ryKRQOH5N8BmTXZctjqAznuUv9Psegd/slide-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4" t="27112" r="8453" b="19955"/>
          <a:stretch/>
        </p:blipFill>
        <p:spPr bwMode="auto">
          <a:xfrm>
            <a:off x="5364088" y="674718"/>
            <a:ext cx="374441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bryansktoday.ru/uploads/common/7dd9af62bcb5ce95_X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5" r="22442"/>
          <a:stretch/>
        </p:blipFill>
        <p:spPr bwMode="auto">
          <a:xfrm>
            <a:off x="2123728" y="684939"/>
            <a:ext cx="3187985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</p:spTree>
    <p:extLst>
      <p:ext uri="{BB962C8B-B14F-4D97-AF65-F5344CB8AC3E}">
        <p14:creationId xmlns:p14="http://schemas.microsoft.com/office/powerpoint/2010/main" val="402592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0953" y="692696"/>
            <a:ext cx="4292170" cy="60349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Работники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обеспечить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исправное и (или) работоспособное состояние используемых ими технических объектов.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Технические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могут находиться в одном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состояний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(ГОСТ 27.002-2015):</a:t>
            </a:r>
          </a:p>
          <a:p>
            <a:pPr marL="0" indent="0" algn="just">
              <a:buNone/>
              <a:tabLst>
                <a:tab pos="355600" algn="l"/>
              </a:tabLs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исправное состояние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(исправность):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он соответствует всем требованиям, установленным в документации на него.</a:t>
            </a:r>
          </a:p>
          <a:p>
            <a:pPr marL="0" indent="0" algn="just">
              <a:buNone/>
              <a:tabLst>
                <a:tab pos="273050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неисправное состояние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(неисправность):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он не соответствует хотя бы одному из требований, установленных в документации на него.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651" r="24013"/>
          <a:stretch/>
        </p:blipFill>
        <p:spPr>
          <a:xfrm>
            <a:off x="107504" y="548680"/>
            <a:ext cx="4636822" cy="617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08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933056"/>
            <a:ext cx="8928992" cy="2808312"/>
          </a:xfrm>
        </p:spPr>
        <p:txBody>
          <a:bodyPr>
            <a:normAutofit/>
          </a:bodyPr>
          <a:lstStyle/>
          <a:p>
            <a:pPr marL="0" indent="0" algn="just" defTabSz="35560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работоспособное состояние: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Состояние объекта, в котором он способен выполнять требуемые функции.</a:t>
            </a:r>
          </a:p>
          <a:p>
            <a:pPr marL="0" indent="0" algn="just" defTabSz="35560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неработоспособное состояние: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он не способен выполнять хотя бы одну требуемую функцию по причинам, зависящим от него или из-за профилактического технического обслуживания.</a:t>
            </a:r>
          </a:p>
          <a:p>
            <a:pPr marL="0" indent="0" algn="just" defTabSz="355600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предельное состояние: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объекта, в котором его дальнейшая эксплуатация   недопустима   или   нецелесообразна, либо восстановление его работоспособного состояния невозможно или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нецелесообразно.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457" y="629990"/>
            <a:ext cx="5904656" cy="332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69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81932"/>
            <a:ext cx="9108504" cy="31760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  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    в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исправном, неисправном и работоспособном состоянии.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в неработоспособном состоянии объект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запрещается.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Следовательно, система ремонтов технических средств должна обеспечивать исправное состояние объекта, а система технического обслуживания – работоспособное состояние объекта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Безотказность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 непрерывно сохранять способность выполнять требуемые функции в течение  некоторого  времени  или наработки  в  заданных  режимах  и  условиях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(железнодорожной   техники)   –   событие,   заключающееся в нарушении работоспособного состояния железнодорожной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5292" y="2358493"/>
            <a:ext cx="8208912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всегда работоспособный;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Неисправный 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работоспособным и неработоспособным;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Работоспособный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исправен и неисправен;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Неработоспособный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всегда неисправен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548680"/>
            <a:ext cx="6136102" cy="148841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1975961"/>
            <a:ext cx="37633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состояний объекта</a:t>
            </a:r>
          </a:p>
        </p:txBody>
      </p:sp>
    </p:spTree>
    <p:extLst>
      <p:ext uri="{BB962C8B-B14F-4D97-AF65-F5344CB8AC3E}">
        <p14:creationId xmlns:p14="http://schemas.microsoft.com/office/powerpoint/2010/main" val="1876888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717032"/>
            <a:ext cx="9002796" cy="29523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правила и нормы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охране труда, промышленной, экологической, пожарной безопасности, санитарно-эпидемиологические      правила      и      нормативы в соответствии со своими должностными обязанностями и должностными инструкциями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транспорта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незамедлительно оповещать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любыми доступными средствами связи руководителя о ситуациях, представляющих угрозу жизни и здоровью людей, сохранности имущества работодателя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5" name="Picture 2" descr="https://www.centrmag.ru/catalog/m.pos_11.12.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9" y="908720"/>
            <a:ext cx="1728192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kidka-samara.ru/images/prodacts/sourse/66147/66147441_ohrana-truda-na-jeleznodorojnom-transporte-uchebnoe-posobie-akadem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927" y="925617"/>
            <a:ext cx="1673701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www.svetnt.ru/images/stories/virtuemart/product/4b572950-bc10-11df-9117-002215636347_88280651-18b0-11e0-91a2-00221563634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21" y="928833"/>
            <a:ext cx="2009403" cy="2624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cdn1.ozone.ru/multimedia/10305031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72" y="889148"/>
            <a:ext cx="1802483" cy="26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s://www.centrmag.ru/catalog/mn35_0609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455" y="889148"/>
            <a:ext cx="170759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976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08" y="3068960"/>
            <a:ext cx="9002796" cy="36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 случаях    обнаружения    неисправностей,    угрожающих    жизни  и здоровью людей или безопасности движения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при проследовании поезда без установленных в приложении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Правилам поездных сигналов, работники железнодорожного транспорта, обнаружившие такую неисправность или отсутствие установленных в приложении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Правилам поездных сигналов,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подавать сигнал остановки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поезду, маневрирующему составу или отдельно  идущему   локомотиву   в  соответствии   с  приложением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незамедлительные меры к его остановке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устранению неисправности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 (или)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  ограждению   опасного   места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  соответствии    с приложением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Правилам и (или) сообщить дежурному по ближайшей железнодорожной станции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057" y="0"/>
            <a:ext cx="6933456" cy="548680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 железнодорожного транспорта </a:t>
            </a:r>
          </a:p>
        </p:txBody>
      </p:sp>
      <p:pic>
        <p:nvPicPr>
          <p:cNvPr id="10" name="Picture 4" descr="https://privet-rostov.ru/uploads/posts/2018-10/thumbs/1540466856_whatsapp-image-2018-10-25-at-14.17.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3"/>
          <a:stretch/>
        </p:blipFill>
        <p:spPr bwMode="auto">
          <a:xfrm>
            <a:off x="14829" y="704959"/>
            <a:ext cx="1982625" cy="235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cf.ppt-online.org/files/slide/x/xVPIMEX1GDlKoUqCm7iagrLp9n5Aywd2We8fuj/slide-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5" t="4928" r="445" b="35713"/>
          <a:stretch/>
        </p:blipFill>
        <p:spPr bwMode="auto">
          <a:xfrm>
            <a:off x="1979712" y="704959"/>
            <a:ext cx="2440539" cy="239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s://cf.ppt-online.org/files/slide/x/xVPIMEX1GDlKoUqCm7iagrLp9n5Aywd2We8fuj/slide-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3" r="50536" b="21791"/>
          <a:stretch/>
        </p:blipFill>
        <p:spPr bwMode="auto">
          <a:xfrm>
            <a:off x="4427984" y="704959"/>
            <a:ext cx="2423078" cy="239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s://s14.stc.all.kpcdn.net/share/i/4/1447722/inx960x64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35"/>
          <a:stretch/>
        </p:blipFill>
        <p:spPr bwMode="auto">
          <a:xfrm>
            <a:off x="6904289" y="704959"/>
            <a:ext cx="2204215" cy="235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482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</TotalTime>
  <Words>2522</Words>
  <Application>Microsoft Office PowerPoint</Application>
  <PresentationFormat>Экран (4:3)</PresentationFormat>
  <Paragraphs>130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Обязанности работников  железнодорожного транспорта </vt:lpstr>
      <vt:lpstr>Презентация PowerPoint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Наталья</cp:lastModifiedBy>
  <cp:revision>262</cp:revision>
  <cp:lastPrinted>2019-12-04T16:20:59Z</cp:lastPrinted>
  <dcterms:created xsi:type="dcterms:W3CDTF">2019-04-21T18:59:03Z</dcterms:created>
  <dcterms:modified xsi:type="dcterms:W3CDTF">2025-09-02T14:42:48Z</dcterms:modified>
</cp:coreProperties>
</file>