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256" r:id="rId2"/>
    <p:sldId id="296" r:id="rId3"/>
    <p:sldId id="297" r:id="rId4"/>
    <p:sldId id="299" r:id="rId5"/>
    <p:sldId id="294" r:id="rId6"/>
    <p:sldId id="304" r:id="rId7"/>
    <p:sldId id="300" r:id="rId8"/>
    <p:sldId id="302" r:id="rId9"/>
    <p:sldId id="267" r:id="rId10"/>
    <p:sldId id="259" r:id="rId11"/>
    <p:sldId id="257" r:id="rId12"/>
    <p:sldId id="260" r:id="rId13"/>
    <p:sldId id="305" r:id="rId14"/>
    <p:sldId id="307" r:id="rId15"/>
    <p:sldId id="306" r:id="rId16"/>
    <p:sldId id="308" r:id="rId17"/>
    <p:sldId id="264" r:id="rId18"/>
    <p:sldId id="272" r:id="rId19"/>
    <p:sldId id="273" r:id="rId20"/>
    <p:sldId id="274" r:id="rId21"/>
    <p:sldId id="276" r:id="rId22"/>
    <p:sldId id="278" r:id="rId23"/>
    <p:sldId id="279" r:id="rId24"/>
    <p:sldId id="280" r:id="rId25"/>
    <p:sldId id="277" r:id="rId26"/>
    <p:sldId id="275" r:id="rId27"/>
    <p:sldId id="281" r:id="rId28"/>
    <p:sldId id="282" r:id="rId29"/>
    <p:sldId id="283" r:id="rId30"/>
    <p:sldId id="284" r:id="rId31"/>
    <p:sldId id="285" r:id="rId32"/>
    <p:sldId id="286" r:id="rId33"/>
    <p:sldId id="314" r:id="rId34"/>
    <p:sldId id="315" r:id="rId35"/>
    <p:sldId id="316" r:id="rId36"/>
    <p:sldId id="317" r:id="rId37"/>
    <p:sldId id="311" r:id="rId38"/>
    <p:sldId id="313" r:id="rId39"/>
    <p:sldId id="312" r:id="rId40"/>
    <p:sldId id="318" r:id="rId41"/>
    <p:sldId id="321" r:id="rId42"/>
    <p:sldId id="322" r:id="rId43"/>
    <p:sldId id="288" r:id="rId44"/>
    <p:sldId id="289" r:id="rId45"/>
    <p:sldId id="290" r:id="rId46"/>
    <p:sldId id="291" r:id="rId47"/>
    <p:sldId id="292" r:id="rId48"/>
    <p:sldId id="293" r:id="rId49"/>
    <p:sldId id="324" r:id="rId50"/>
    <p:sldId id="325" r:id="rId51"/>
    <p:sldId id="309" r:id="rId52"/>
    <p:sldId id="323" r:id="rId5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59" autoAdjust="0"/>
    <p:restoredTop sz="94660"/>
  </p:normalViewPr>
  <p:slideViewPr>
    <p:cSldViewPr>
      <p:cViewPr varScale="1">
        <p:scale>
          <a:sx n="71" d="100"/>
          <a:sy n="71" d="100"/>
        </p:scale>
        <p:origin x="14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204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E355F1-F70B-4F8F-B25E-517B166F199A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2DA246-393E-4248-B200-55622FA49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6509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4278B-CCEF-4C0E-84C0-431BE2D1F1F1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49592-3500-4EB9-A985-3E1D77DAC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53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5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6177061"/>
            <a:ext cx="8784976" cy="6809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                      </a:t>
            </a:r>
            <a:r>
              <a:rPr lang="ru-RU" sz="2000" b="1" dirty="0" smtClean="0">
                <a:solidFill>
                  <a:srgbClr val="C00000"/>
                </a:solidFill>
              </a:rPr>
              <a:t>Организация управления железнодорожным транспортом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25" y="0"/>
            <a:ext cx="9144000" cy="6000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0660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565" y="0"/>
            <a:ext cx="8229600" cy="41805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Правление ОАО </a:t>
            </a:r>
            <a:r>
              <a:rPr lang="ru-RU" sz="3200" b="1" dirty="0">
                <a:solidFill>
                  <a:srgbClr val="C00000"/>
                </a:solidFill>
              </a:rPr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323528" y="4756449"/>
            <a:ext cx="3232192" cy="10801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</a:rPr>
              <a:t>Председатель совета </a:t>
            </a:r>
            <a:r>
              <a:rPr lang="ru-RU" sz="2000" b="1" dirty="0" smtClean="0">
                <a:solidFill>
                  <a:srgbClr val="002060"/>
                </a:solidFill>
              </a:rPr>
              <a:t>директоров </a:t>
            </a:r>
            <a:r>
              <a:rPr lang="ru-RU" sz="2000" b="1" dirty="0" smtClean="0"/>
              <a:t>- </a:t>
            </a:r>
            <a:r>
              <a:rPr lang="ru-RU" sz="2000" b="1" dirty="0" smtClean="0">
                <a:solidFill>
                  <a:schemeClr val="tx1"/>
                </a:solidFill>
              </a:rPr>
              <a:t>Акимов </a:t>
            </a:r>
            <a:r>
              <a:rPr lang="ru-RU" sz="2000" b="1" dirty="0">
                <a:solidFill>
                  <a:schemeClr val="tx1"/>
                </a:solidFill>
              </a:rPr>
              <a:t>Максим </a:t>
            </a:r>
            <a:r>
              <a:rPr lang="ru-RU" sz="2000" b="1" dirty="0" smtClean="0">
                <a:solidFill>
                  <a:schemeClr val="tx1"/>
                </a:solidFill>
              </a:rPr>
              <a:t>Алексеевич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076056" y="4756449"/>
            <a:ext cx="3452192" cy="15116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Генеральный директор </a:t>
            </a:r>
            <a:r>
              <a:rPr lang="ru-RU" sz="2000" dirty="0"/>
              <a:t>- </a:t>
            </a:r>
            <a:r>
              <a:rPr lang="ru-RU" sz="2000" b="1" dirty="0"/>
              <a:t>председатель правления ОАО "РЖД" </a:t>
            </a:r>
            <a:r>
              <a:rPr lang="ru-RU" sz="2000" b="1" dirty="0" smtClean="0"/>
              <a:t>Белозёров Олег Валентинович</a:t>
            </a:r>
            <a:endParaRPr lang="ru-RU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908719"/>
            <a:ext cx="2664296" cy="38078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1120" y="908719"/>
            <a:ext cx="2859272" cy="381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977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11760" y="188640"/>
            <a:ext cx="8229600" cy="42517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Правление ОАО </a:t>
            </a:r>
            <a:r>
              <a:rPr lang="ru-RU" sz="3200" b="1" dirty="0">
                <a:solidFill>
                  <a:srgbClr val="C00000"/>
                </a:solidFill>
              </a:rPr>
              <a:t>"</a:t>
            </a:r>
            <a:r>
              <a:rPr lang="ru-RU" sz="3200" b="1" dirty="0" smtClean="0">
                <a:solidFill>
                  <a:srgbClr val="C00000"/>
                </a:solidFill>
              </a:rPr>
              <a:t>РЖД»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365176" y="4988106"/>
            <a:ext cx="3640968" cy="12040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Первый </a:t>
            </a:r>
            <a:r>
              <a:rPr lang="ru-RU" sz="2000" b="1" dirty="0">
                <a:solidFill>
                  <a:srgbClr val="002060"/>
                </a:solidFill>
              </a:rPr>
              <a:t>заместитель генерального </a:t>
            </a:r>
            <a:r>
              <a:rPr lang="ru-RU" sz="2000" b="1" dirty="0" smtClean="0">
                <a:solidFill>
                  <a:srgbClr val="002060"/>
                </a:solidFill>
              </a:rPr>
              <a:t>директора -  </a:t>
            </a:r>
          </a:p>
          <a:p>
            <a:pPr marL="0" indent="0">
              <a:buNone/>
            </a:pPr>
            <a:r>
              <a:rPr lang="ru-RU" sz="2000" b="1" dirty="0" smtClean="0"/>
              <a:t>С.А. Кобзев</a:t>
            </a:r>
            <a:endParaRPr lang="ru-RU" sz="2000" b="1" dirty="0"/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4648200" y="4988106"/>
            <a:ext cx="4172272" cy="113805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</a:rPr>
              <a:t>Заместитель генерального директора – </a:t>
            </a:r>
            <a:r>
              <a:rPr lang="ru-RU" sz="2000" b="1" dirty="0"/>
              <a:t>начальник </a:t>
            </a:r>
            <a:r>
              <a:rPr lang="ru-RU" sz="2000" b="1" dirty="0" smtClean="0"/>
              <a:t>Дирекции управления движением М.О. Глазков</a:t>
            </a:r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7" y="929635"/>
            <a:ext cx="3030301" cy="40324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929635"/>
            <a:ext cx="2646847" cy="396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58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9412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Структура ОАО «</a:t>
            </a:r>
            <a:r>
              <a:rPr lang="ru-RU" sz="3600" b="1" dirty="0">
                <a:solidFill>
                  <a:srgbClr val="C00000"/>
                </a:solidFill>
              </a:rPr>
              <a:t>РЖД»</a:t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7030A0"/>
                </a:solidFill>
              </a:rPr>
              <a:t>Территориальное  </a:t>
            </a:r>
            <a:r>
              <a:rPr lang="ru-RU" sz="2200" b="1" dirty="0">
                <a:solidFill>
                  <a:srgbClr val="7030A0"/>
                </a:solidFill>
              </a:rPr>
              <a:t>деление железнодорожной сети на дороги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7305607"/>
              </p:ext>
            </p:extLst>
          </p:nvPr>
        </p:nvGraphicFramePr>
        <p:xfrm>
          <a:off x="86254" y="994120"/>
          <a:ext cx="8892479" cy="5863880"/>
        </p:xfrm>
        <a:graphic>
          <a:graphicData uri="http://schemas.openxmlformats.org/drawingml/2006/table">
            <a:tbl>
              <a:tblPr/>
              <a:tblGrid>
                <a:gridCol w="1101453"/>
                <a:gridCol w="3895513"/>
                <a:gridCol w="3895513"/>
              </a:tblGrid>
              <a:tr h="879582">
                <a:tc>
                  <a:txBody>
                    <a:bodyPr/>
                    <a:lstStyle/>
                    <a:p>
                      <a:r>
                        <a:rPr lang="ru-RU" sz="1500" dirty="0">
                          <a:effectLst/>
                        </a:rPr>
                        <a:t>№ п/п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effectLst/>
                        </a:rPr>
                        <a:t>Наименование железной дороги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effectLst/>
                        </a:rPr>
                        <a:t>Город, в котором располагается управление дороги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3194">
                <a:tc>
                  <a:txBody>
                    <a:bodyPr/>
                    <a:lstStyle/>
                    <a:p>
                      <a:endParaRPr lang="ru-RU" sz="1500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500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500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3194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effectLst/>
                        </a:rPr>
                        <a:t>1</a:t>
                      </a:r>
                      <a:endParaRPr lang="ru-RU" sz="1500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effectLst/>
                        </a:rPr>
                        <a:t>Дальневосточная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effectLst/>
                        </a:rPr>
                        <a:t>Хабаровск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3194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effectLst/>
                        </a:rPr>
                        <a:t>2</a:t>
                      </a:r>
                      <a:endParaRPr lang="ru-RU" sz="1500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Забайкальская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Чита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3194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effectLst/>
                        </a:rPr>
                        <a:t>3</a:t>
                      </a:r>
                      <a:endParaRPr lang="ru-RU" sz="1500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Восточно-Сибирская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Иркутск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3194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effectLst/>
                        </a:rPr>
                        <a:t>4</a:t>
                      </a:r>
                      <a:endParaRPr lang="ru-RU" sz="1500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Красноярская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Красноярск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3194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effectLst/>
                        </a:rPr>
                        <a:t>5</a:t>
                      </a:r>
                      <a:endParaRPr lang="ru-RU" sz="1500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Западно-Сибирская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Новосибирск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3194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effectLst/>
                        </a:rPr>
                        <a:t>6</a:t>
                      </a:r>
                      <a:endParaRPr lang="ru-RU" sz="1500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Свердловская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Екатеринбург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3194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effectLst/>
                        </a:rPr>
                        <a:t>7</a:t>
                      </a:r>
                      <a:endParaRPr lang="ru-RU" sz="1500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effectLst/>
                        </a:rPr>
                        <a:t>Южно-Уральская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Челябинск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3194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effectLst/>
                        </a:rPr>
                        <a:t>8</a:t>
                      </a:r>
                      <a:endParaRPr lang="ru-RU" sz="1500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Северная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Ярославль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3194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effectLst/>
                        </a:rPr>
                        <a:t>9</a:t>
                      </a:r>
                      <a:endParaRPr lang="ru-RU" sz="1500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Горьковская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Нижний Новгород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3194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effectLst/>
                        </a:rPr>
                        <a:t>10</a:t>
                      </a:r>
                      <a:endParaRPr lang="ru-RU" sz="1500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Куйбышевская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Самара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3194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effectLst/>
                        </a:rPr>
                        <a:t>11</a:t>
                      </a:r>
                      <a:endParaRPr lang="ru-RU" sz="1500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1" dirty="0">
                          <a:effectLst/>
                        </a:rPr>
                        <a:t>Приволжская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1" dirty="0">
                          <a:effectLst/>
                        </a:rPr>
                        <a:t>Саратов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3194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effectLst/>
                        </a:rPr>
                        <a:t>12</a:t>
                      </a:r>
                      <a:endParaRPr lang="ru-RU" sz="1500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Северо-Кавказская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Ростов-на-Дону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3194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effectLst/>
                        </a:rPr>
                        <a:t>13</a:t>
                      </a:r>
                      <a:endParaRPr lang="ru-RU" sz="1500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Юго-Восточная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Воронеж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3194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effectLst/>
                        </a:rPr>
                        <a:t>14</a:t>
                      </a:r>
                      <a:endParaRPr lang="ru-RU" sz="1500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Московская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Москва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3194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effectLst/>
                        </a:rPr>
                        <a:t>15</a:t>
                      </a:r>
                      <a:endParaRPr lang="ru-RU" sz="1500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Октябрьская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Санкт-Петербург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3194">
                <a:tc>
                  <a:txBody>
                    <a:bodyPr/>
                    <a:lstStyle/>
                    <a:p>
                      <a:r>
                        <a:rPr lang="ru-RU" sz="1500" smtClean="0">
                          <a:effectLst/>
                        </a:rPr>
                        <a:t>16</a:t>
                      </a:r>
                      <a:endParaRPr lang="ru-RU" sz="15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effectLst/>
                        </a:rPr>
                        <a:t>Калининградская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effectLst/>
                        </a:rPr>
                        <a:t>Калининград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862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36004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Структура ОАО «</a:t>
            </a:r>
            <a:r>
              <a:rPr lang="ru-RU" sz="3600" b="1" dirty="0">
                <a:solidFill>
                  <a:srgbClr val="C00000"/>
                </a:solidFill>
              </a:rPr>
              <a:t>РЖД»</a:t>
            </a:r>
            <a:br>
              <a:rPr lang="ru-RU" sz="3600" b="1" dirty="0">
                <a:solidFill>
                  <a:srgbClr val="C00000"/>
                </a:solidFill>
              </a:rPr>
            </a:br>
            <a:endParaRPr lang="ru-RU" sz="22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48327"/>
            <a:ext cx="9144000" cy="14886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На высшем (сетевом) уровне управления в ОАО «РЖД» создан </a:t>
            </a:r>
            <a:r>
              <a:rPr lang="ru-RU" sz="2000" b="1" dirty="0"/>
              <a:t>Центр управления перевозками (ЦУП), </a:t>
            </a:r>
            <a:r>
              <a:rPr lang="ru-RU" sz="2000" dirty="0"/>
              <a:t>в котором сосредоточены вся работа по оперативному управлению железнодорожными перевозками и контроль над деятельностью дорожных единых центров диспетчерского управления </a:t>
            </a:r>
            <a:r>
              <a:rPr lang="ru-RU" sz="2000" b="1" dirty="0"/>
              <a:t>(ДЦУП).</a:t>
            </a:r>
          </a:p>
        </p:txBody>
      </p:sp>
      <p:pic>
        <p:nvPicPr>
          <p:cNvPr id="10242" name="Picture 2" descr="http://www.visual.rzd.ru/dbmm/images/56/12495/5167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36" y="440406"/>
            <a:ext cx="7620000" cy="507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444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36004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Структура ОАО «</a:t>
            </a:r>
            <a:r>
              <a:rPr lang="ru-RU" sz="3600" b="1" dirty="0">
                <a:solidFill>
                  <a:srgbClr val="C00000"/>
                </a:solidFill>
              </a:rPr>
              <a:t>РЖД»</a:t>
            </a:r>
            <a:br>
              <a:rPr lang="ru-RU" sz="3600" b="1" dirty="0">
                <a:solidFill>
                  <a:srgbClr val="C00000"/>
                </a:solidFill>
              </a:rPr>
            </a:br>
            <a:endParaRPr lang="ru-RU" sz="22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37113"/>
            <a:ext cx="9144000" cy="249984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1" dirty="0"/>
              <a:t>ОАО «РЖД» руководит </a:t>
            </a:r>
            <a:r>
              <a:rPr lang="ru-RU" sz="2000" dirty="0"/>
              <a:t>всей производственной деятельностью железнодорожного транспорта </a:t>
            </a:r>
            <a:r>
              <a:rPr lang="ru-RU" sz="2000" b="1" dirty="0"/>
              <a:t>через управления железных дорог</a:t>
            </a:r>
            <a:r>
              <a:rPr lang="ru-RU" sz="2000" dirty="0"/>
              <a:t>. На дорогах имеются соответствующие департаментам отраслевые службы. На отделениях дорог соответственно отраслевым службам организуются отделы. В составе отдела перевозок имеется центр управления местной работы </a:t>
            </a:r>
            <a:r>
              <a:rPr lang="ru-RU" sz="2000" b="1" dirty="0"/>
              <a:t>(ЦУМР).</a:t>
            </a:r>
          </a:p>
          <a:p>
            <a:pPr algn="just"/>
            <a:r>
              <a:rPr lang="ru-RU" sz="2000" b="1" dirty="0"/>
              <a:t>Управление дороги руководит производственной деятельностью низовых подразделений через отделения (ДЦС).</a:t>
            </a:r>
          </a:p>
        </p:txBody>
      </p:sp>
      <p:pic>
        <p:nvPicPr>
          <p:cNvPr id="11266" name="Picture 2" descr="http://niias.ru/images/img/ntk/samara_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42" b="19720"/>
          <a:stretch/>
        </p:blipFill>
        <p:spPr bwMode="auto">
          <a:xfrm>
            <a:off x="395536" y="548679"/>
            <a:ext cx="8496944" cy="388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7681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36004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Структура ОАО «</a:t>
            </a:r>
            <a:r>
              <a:rPr lang="ru-RU" sz="3600" b="1" dirty="0">
                <a:solidFill>
                  <a:srgbClr val="C00000"/>
                </a:solidFill>
              </a:rPr>
              <a:t>РЖД»</a:t>
            </a:r>
            <a:br>
              <a:rPr lang="ru-RU" sz="3600" b="1" dirty="0">
                <a:solidFill>
                  <a:srgbClr val="C00000"/>
                </a:solidFill>
              </a:rPr>
            </a:br>
            <a:endParaRPr lang="ru-RU" sz="22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234699"/>
            <a:ext cx="9144000" cy="14886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/>
              <a:t>В границах железной дороги </a:t>
            </a:r>
            <a:r>
              <a:rPr lang="ru-RU" sz="2000" dirty="0"/>
              <a:t>сформирована структура, состоящая из:</a:t>
            </a:r>
          </a:p>
          <a:p>
            <a:r>
              <a:rPr lang="ru-RU" sz="2000" dirty="0"/>
              <a:t>подразделений ОАО «РЖД» - филиалов и структурных подразделений;</a:t>
            </a:r>
          </a:p>
          <a:p>
            <a:r>
              <a:rPr lang="ru-RU" sz="2000" dirty="0"/>
              <a:t>дочерних и зависимых обществ ОАО «РЖД»;</a:t>
            </a:r>
          </a:p>
          <a:p>
            <a:r>
              <a:rPr lang="ru-RU" sz="2000" dirty="0"/>
              <a:t>подразделений, сохраненных в составе железной дороги.</a:t>
            </a:r>
          </a:p>
        </p:txBody>
      </p:sp>
      <p:pic>
        <p:nvPicPr>
          <p:cNvPr id="5" name="Picture 2" descr="C:\Users\Натали\Desktop\структура ОАО РЖД РФ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60" y="476672"/>
            <a:ext cx="856895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9926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36004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Структура ОАО «</a:t>
            </a:r>
            <a:r>
              <a:rPr lang="ru-RU" sz="3600" b="1" dirty="0">
                <a:solidFill>
                  <a:srgbClr val="C00000"/>
                </a:solidFill>
              </a:rPr>
              <a:t>РЖД»</a:t>
            </a:r>
            <a:br>
              <a:rPr lang="ru-RU" sz="3600" b="1" dirty="0">
                <a:solidFill>
                  <a:srgbClr val="C00000"/>
                </a:solidFill>
              </a:rPr>
            </a:br>
            <a:endParaRPr lang="ru-RU" sz="22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208" y="567971"/>
            <a:ext cx="8352928" cy="4320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Организационная структура железной дороги – филиала ОАО «РЖД»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13314" name="Picture 2" descr="http://files3.vunivere.ru/workbase/00/04/06/43/images/image02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15" y="1149080"/>
            <a:ext cx="9036496" cy="5732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809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204448" cy="93610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      </a:t>
            </a:r>
            <a:r>
              <a:rPr lang="ru-RU" sz="2000" dirty="0" smtClean="0">
                <a:solidFill>
                  <a:srgbClr val="C00000"/>
                </a:solidFill>
              </a:rPr>
              <a:t>Федеральный закон: </a:t>
            </a:r>
            <a:r>
              <a:rPr lang="ru-RU" sz="2000" dirty="0">
                <a:solidFill>
                  <a:srgbClr val="C00000"/>
                </a:solidFill>
              </a:rPr>
              <a:t>«О железнодорожном транспорте в </a:t>
            </a:r>
            <a:r>
              <a:rPr lang="ru-RU" sz="2000" dirty="0" smtClean="0">
                <a:solidFill>
                  <a:srgbClr val="C00000"/>
                </a:solidFill>
              </a:rPr>
              <a:t>  </a:t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smtClean="0">
                <a:solidFill>
                  <a:srgbClr val="C00000"/>
                </a:solidFill>
              </a:rPr>
              <a:t>                   Российской </a:t>
            </a:r>
            <a:r>
              <a:rPr lang="ru-RU" sz="2000" dirty="0">
                <a:solidFill>
                  <a:srgbClr val="C00000"/>
                </a:solidFill>
              </a:rPr>
              <a:t>федерации» </a:t>
            </a:r>
            <a:r>
              <a:rPr lang="ru-RU" sz="2000" dirty="0" smtClean="0">
                <a:solidFill>
                  <a:srgbClr val="C00000"/>
                </a:solidFill>
              </a:rPr>
              <a:t>№</a:t>
            </a:r>
            <a:r>
              <a:rPr lang="ru-RU" sz="2000" dirty="0">
                <a:solidFill>
                  <a:srgbClr val="C00000"/>
                </a:solidFill>
              </a:rPr>
              <a:t>17 – </a:t>
            </a:r>
            <a:r>
              <a:rPr lang="ru-RU" sz="2000" dirty="0" smtClean="0">
                <a:solidFill>
                  <a:srgbClr val="C00000"/>
                </a:solidFill>
              </a:rPr>
              <a:t>Ф3 </a:t>
            </a:r>
            <a:r>
              <a:rPr lang="ru-RU" sz="2000" dirty="0">
                <a:solidFill>
                  <a:srgbClr val="C00000"/>
                </a:solidFill>
              </a:rPr>
              <a:t>от 10 января 2003 </a:t>
            </a:r>
            <a:r>
              <a:rPr lang="ru-RU" sz="2000" dirty="0" smtClean="0">
                <a:solidFill>
                  <a:srgbClr val="C00000"/>
                </a:solidFill>
              </a:rPr>
              <a:t>г. 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4581128"/>
            <a:ext cx="9144000" cy="222020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 smtClean="0">
                <a:solidFill>
                  <a:schemeClr val="tx1"/>
                </a:solidFill>
              </a:rPr>
              <a:t>        Настоящий </a:t>
            </a:r>
            <a:r>
              <a:rPr lang="ru-RU" b="1" dirty="0">
                <a:solidFill>
                  <a:schemeClr val="tx1"/>
                </a:solidFill>
              </a:rPr>
              <a:t>Федеральный закон определяет </a:t>
            </a:r>
            <a:r>
              <a:rPr lang="ru-RU" dirty="0">
                <a:solidFill>
                  <a:schemeClr val="tx1"/>
                </a:solidFill>
              </a:rPr>
              <a:t>экономические, правовые и организационные основы деятельности федерального железнодорожного </a:t>
            </a:r>
            <a:r>
              <a:rPr lang="ru-RU" dirty="0" smtClean="0">
                <a:solidFill>
                  <a:schemeClr val="tx1"/>
                </a:solidFill>
              </a:rPr>
              <a:t>транспорта, </a:t>
            </a:r>
            <a:r>
              <a:rPr lang="ru-RU" dirty="0">
                <a:solidFill>
                  <a:schemeClr val="tx1"/>
                </a:solidFill>
              </a:rPr>
              <a:t>его место и роль в экономике и социальной сфере Российской Федерации, регламентирует его отношения с органами государственной власти, другими видами транспорта, юридическими лицами и гражданами, являющимися собственниками объектов железнодорожного транспорта, а также пассажирами, отправителями и получателями грузов, </a:t>
            </a:r>
            <a:r>
              <a:rPr lang="ru-RU" dirty="0" err="1">
                <a:solidFill>
                  <a:schemeClr val="tx1"/>
                </a:solidFill>
              </a:rPr>
              <a:t>грузобагажа</a:t>
            </a:r>
            <a:r>
              <a:rPr lang="ru-RU" dirty="0">
                <a:solidFill>
                  <a:schemeClr val="tx1"/>
                </a:solidFill>
              </a:rPr>
              <a:t> и багажа. </a:t>
            </a:r>
          </a:p>
        </p:txBody>
      </p:sp>
      <p:pic>
        <p:nvPicPr>
          <p:cNvPr id="8194" name="Picture 2" descr="Ð¤ÐµÐ´ÐµÑÐ°Ð»ÑÐ½ÑÐ¹ Ð·Ð°ÐºÐ¾Ð½ ÑÑÐ¾ Ð½Ð¾ÑÐ¼Ð°ÑÐ¸Ð²Ð½Ð¾ Ð¿ÑÐ°Ð²Ð¾Ð²Ð¾Ð¹ Ð°ÐºÑ Ð Ð¾ÑÑÐ¸Ð¹ÑÐºÐ¾Ð¹ ÑÐµÐ´ÐµÑÐ°ÑÐ¸Ð¸.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3" y="620688"/>
            <a:ext cx="3384376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52022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772400" cy="50405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               Статья </a:t>
            </a:r>
            <a:r>
              <a:rPr lang="ru-RU" sz="2400" dirty="0">
                <a:solidFill>
                  <a:srgbClr val="C00000"/>
                </a:solidFill>
              </a:rPr>
              <a:t>2. Основные понятия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404664"/>
            <a:ext cx="9144000" cy="6453336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 smtClean="0">
                <a:solidFill>
                  <a:schemeClr val="tx1"/>
                </a:solidFill>
              </a:rPr>
              <a:t>         Инфраструктура </a:t>
            </a:r>
            <a:r>
              <a:rPr lang="ru-RU" sz="1800" dirty="0" err="1" smtClean="0">
                <a:solidFill>
                  <a:schemeClr val="tx1"/>
                </a:solidFill>
              </a:rPr>
              <a:t>ж.д</a:t>
            </a:r>
            <a:r>
              <a:rPr lang="ru-RU" sz="1800" dirty="0" smtClean="0">
                <a:solidFill>
                  <a:schemeClr val="tx1"/>
                </a:solidFill>
              </a:rPr>
              <a:t>. </a:t>
            </a:r>
            <a:r>
              <a:rPr lang="ru-RU" sz="1800" dirty="0">
                <a:solidFill>
                  <a:schemeClr val="tx1"/>
                </a:solidFill>
              </a:rPr>
              <a:t>транспорта общего пользования 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- транспортная инфраструктура, включающая в себя </a:t>
            </a:r>
            <a:r>
              <a:rPr lang="ru-RU" sz="1800" dirty="0" err="1" smtClean="0">
                <a:solidFill>
                  <a:schemeClr val="tx1"/>
                </a:solidFill>
              </a:rPr>
              <a:t>ж.д</a:t>
            </a:r>
            <a:r>
              <a:rPr lang="ru-RU" sz="1800" dirty="0" smtClean="0">
                <a:solidFill>
                  <a:schemeClr val="tx1"/>
                </a:solidFill>
              </a:rPr>
              <a:t>. </a:t>
            </a:r>
            <a:r>
              <a:rPr lang="ru-RU" sz="1800" dirty="0">
                <a:solidFill>
                  <a:schemeClr val="tx1"/>
                </a:solidFill>
              </a:rPr>
              <a:t>пути общего пользования и другие сооружения, </a:t>
            </a:r>
            <a:r>
              <a:rPr lang="ru-RU" sz="1800" dirty="0" err="1" smtClean="0">
                <a:solidFill>
                  <a:schemeClr val="tx1"/>
                </a:solidFill>
              </a:rPr>
              <a:t>ж.д</a:t>
            </a:r>
            <a:r>
              <a:rPr lang="ru-RU" sz="1800" dirty="0" smtClean="0">
                <a:solidFill>
                  <a:schemeClr val="tx1"/>
                </a:solidFill>
              </a:rPr>
              <a:t>. </a:t>
            </a:r>
            <a:r>
              <a:rPr lang="ru-RU" sz="1800" dirty="0">
                <a:solidFill>
                  <a:schemeClr val="tx1"/>
                </a:solidFill>
              </a:rPr>
              <a:t>станции, устройства электроснабжения, сети связи, системы сигнализации, централизации и блокировки, информационные комплексы, систему управления движением и иные обеспечивающие функционирование инфраструктуры здания, строения, сооружения, устройства и оборудование</a:t>
            </a:r>
            <a:r>
              <a:rPr lang="ru-RU" sz="1800" dirty="0" smtClean="0">
                <a:solidFill>
                  <a:schemeClr val="tx1"/>
                </a:solidFill>
              </a:rPr>
              <a:t>;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        </a:t>
            </a:r>
            <a:r>
              <a:rPr lang="ru-RU" sz="1800" b="1" dirty="0" err="1" smtClean="0">
                <a:solidFill>
                  <a:schemeClr val="tx1"/>
                </a:solidFill>
              </a:rPr>
              <a:t>Ж.д</a:t>
            </a:r>
            <a:r>
              <a:rPr lang="ru-RU" sz="1800" b="1" dirty="0" smtClean="0">
                <a:solidFill>
                  <a:schemeClr val="tx1"/>
                </a:solidFill>
              </a:rPr>
              <a:t>. </a:t>
            </a:r>
            <a:r>
              <a:rPr lang="ru-RU" sz="1800" b="1" dirty="0">
                <a:solidFill>
                  <a:schemeClr val="tx1"/>
                </a:solidFill>
              </a:rPr>
              <a:t>пути общего пользования </a:t>
            </a:r>
            <a:r>
              <a:rPr lang="ru-RU" sz="1800" dirty="0" smtClean="0">
                <a:solidFill>
                  <a:schemeClr val="tx1"/>
                </a:solidFill>
              </a:rPr>
              <a:t>– </a:t>
            </a:r>
            <a:r>
              <a:rPr lang="ru-RU" sz="1800" dirty="0" err="1" smtClean="0">
                <a:solidFill>
                  <a:schemeClr val="tx1"/>
                </a:solidFill>
              </a:rPr>
              <a:t>ж.д</a:t>
            </a:r>
            <a:r>
              <a:rPr lang="ru-RU" sz="1800" dirty="0" smtClean="0">
                <a:solidFill>
                  <a:schemeClr val="tx1"/>
                </a:solidFill>
              </a:rPr>
              <a:t>. </a:t>
            </a:r>
            <a:r>
              <a:rPr lang="ru-RU" sz="1800" dirty="0">
                <a:solidFill>
                  <a:schemeClr val="tx1"/>
                </a:solidFill>
              </a:rPr>
              <a:t>пути на территориях </a:t>
            </a:r>
            <a:r>
              <a:rPr lang="ru-RU" sz="1800" dirty="0" err="1" smtClean="0">
                <a:solidFill>
                  <a:schemeClr val="tx1"/>
                </a:solidFill>
              </a:rPr>
              <a:t>ж.д</a:t>
            </a:r>
            <a:r>
              <a:rPr lang="ru-RU" sz="1800" dirty="0" smtClean="0">
                <a:solidFill>
                  <a:schemeClr val="tx1"/>
                </a:solidFill>
              </a:rPr>
              <a:t>. станций</a:t>
            </a:r>
            <a:r>
              <a:rPr lang="ru-RU" sz="1800" dirty="0">
                <a:solidFill>
                  <a:schemeClr val="tx1"/>
                </a:solidFill>
              </a:rPr>
              <a:t>, открытых для выполнения операций по приему и отправлению поездов, приему и выдаче грузов, багажа и </a:t>
            </a:r>
            <a:r>
              <a:rPr lang="ru-RU" sz="1800" dirty="0" err="1">
                <a:solidFill>
                  <a:schemeClr val="tx1"/>
                </a:solidFill>
              </a:rPr>
              <a:t>грузобагажа</a:t>
            </a:r>
            <a:r>
              <a:rPr lang="ru-RU" sz="1800" dirty="0">
                <a:solidFill>
                  <a:schemeClr val="tx1"/>
                </a:solidFill>
              </a:rPr>
              <a:t>, по обслуживанию пассажиров и выполнению сортировочной и маневровой работы, а также </a:t>
            </a:r>
            <a:r>
              <a:rPr lang="ru-RU" sz="1800" dirty="0" err="1" smtClean="0">
                <a:solidFill>
                  <a:schemeClr val="tx1"/>
                </a:solidFill>
              </a:rPr>
              <a:t>ж.д</a:t>
            </a:r>
            <a:r>
              <a:rPr lang="ru-RU" sz="1800" dirty="0" smtClean="0">
                <a:solidFill>
                  <a:schemeClr val="tx1"/>
                </a:solidFill>
              </a:rPr>
              <a:t>. </a:t>
            </a:r>
            <a:r>
              <a:rPr lang="ru-RU" sz="1800" dirty="0">
                <a:solidFill>
                  <a:schemeClr val="tx1"/>
                </a:solidFill>
              </a:rPr>
              <a:t>пути, соединяющие такие станции;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        </a:t>
            </a:r>
            <a:r>
              <a:rPr lang="ru-RU" sz="1800" b="1" dirty="0" err="1" smtClean="0">
                <a:solidFill>
                  <a:schemeClr val="tx1"/>
                </a:solidFill>
              </a:rPr>
              <a:t>Ж.д</a:t>
            </a:r>
            <a:r>
              <a:rPr lang="ru-RU" sz="1800" b="1" dirty="0" smtClean="0">
                <a:solidFill>
                  <a:schemeClr val="tx1"/>
                </a:solidFill>
              </a:rPr>
              <a:t>. </a:t>
            </a:r>
            <a:r>
              <a:rPr lang="ru-RU" sz="1800" b="1" dirty="0">
                <a:solidFill>
                  <a:schemeClr val="tx1"/>
                </a:solidFill>
              </a:rPr>
              <a:t>пути необщего пользования </a:t>
            </a:r>
            <a:r>
              <a:rPr lang="ru-RU" sz="1800" dirty="0" smtClean="0">
                <a:solidFill>
                  <a:schemeClr val="tx1"/>
                </a:solidFill>
              </a:rPr>
              <a:t>– </a:t>
            </a:r>
            <a:r>
              <a:rPr lang="ru-RU" sz="1800" dirty="0" err="1" smtClean="0">
                <a:solidFill>
                  <a:schemeClr val="tx1"/>
                </a:solidFill>
              </a:rPr>
              <a:t>ж.д</a:t>
            </a:r>
            <a:r>
              <a:rPr lang="ru-RU" sz="1800" dirty="0" smtClean="0">
                <a:solidFill>
                  <a:schemeClr val="tx1"/>
                </a:solidFill>
              </a:rPr>
              <a:t>. </a:t>
            </a:r>
            <a:r>
              <a:rPr lang="ru-RU" sz="1800" dirty="0">
                <a:solidFill>
                  <a:schemeClr val="tx1"/>
                </a:solidFill>
              </a:rPr>
              <a:t>подъездные пути, примыкающие непосредственно </a:t>
            </a:r>
            <a:r>
              <a:rPr lang="ru-RU" sz="1800" dirty="0" smtClean="0">
                <a:solidFill>
                  <a:schemeClr val="tx1"/>
                </a:solidFill>
              </a:rPr>
              <a:t>к </a:t>
            </a:r>
            <a:r>
              <a:rPr lang="ru-RU" sz="1800" dirty="0" err="1" smtClean="0">
                <a:solidFill>
                  <a:schemeClr val="tx1"/>
                </a:solidFill>
              </a:rPr>
              <a:t>ж.д</a:t>
            </a:r>
            <a:r>
              <a:rPr lang="ru-RU" sz="1800" dirty="0" smtClean="0">
                <a:solidFill>
                  <a:schemeClr val="tx1"/>
                </a:solidFill>
              </a:rPr>
              <a:t>. </a:t>
            </a:r>
            <a:r>
              <a:rPr lang="ru-RU" sz="1800" dirty="0">
                <a:solidFill>
                  <a:schemeClr val="tx1"/>
                </a:solidFill>
              </a:rPr>
              <a:t>путям общего пользования и предназначенные для обслуживания определенных пользователей услугами </a:t>
            </a:r>
            <a:r>
              <a:rPr lang="ru-RU" sz="1800" dirty="0" err="1" smtClean="0">
                <a:solidFill>
                  <a:schemeClr val="tx1"/>
                </a:solidFill>
              </a:rPr>
              <a:t>ж.д</a:t>
            </a:r>
            <a:r>
              <a:rPr lang="ru-RU" sz="1800" dirty="0" smtClean="0">
                <a:solidFill>
                  <a:schemeClr val="tx1"/>
                </a:solidFill>
              </a:rPr>
              <a:t>. </a:t>
            </a:r>
            <a:r>
              <a:rPr lang="ru-RU" sz="1800" dirty="0">
                <a:solidFill>
                  <a:schemeClr val="tx1"/>
                </a:solidFill>
              </a:rPr>
              <a:t>транспорта на условиях договоров или выполнения работ для собственных нужд;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        </a:t>
            </a:r>
            <a:r>
              <a:rPr lang="ru-RU" sz="1800" b="1" dirty="0" err="1" smtClean="0">
                <a:solidFill>
                  <a:schemeClr val="tx1"/>
                </a:solidFill>
              </a:rPr>
              <a:t>Ж.д</a:t>
            </a:r>
            <a:r>
              <a:rPr lang="ru-RU" sz="1800" b="1" dirty="0" smtClean="0">
                <a:solidFill>
                  <a:schemeClr val="tx1"/>
                </a:solidFill>
              </a:rPr>
              <a:t>. </a:t>
            </a:r>
            <a:r>
              <a:rPr lang="ru-RU" sz="1800" b="1" dirty="0">
                <a:solidFill>
                  <a:schemeClr val="tx1"/>
                </a:solidFill>
              </a:rPr>
              <a:t>подвижной состав </a:t>
            </a:r>
            <a:r>
              <a:rPr lang="ru-RU" sz="1800" dirty="0">
                <a:solidFill>
                  <a:schemeClr val="tx1"/>
                </a:solidFill>
              </a:rPr>
              <a:t>- локомотивы, грузовые вагоны, пассажирские </a:t>
            </a:r>
            <a:r>
              <a:rPr lang="ru-RU" sz="1800" dirty="0" smtClean="0">
                <a:solidFill>
                  <a:schemeClr val="tx1"/>
                </a:solidFill>
              </a:rPr>
              <a:t>вагоны,  </a:t>
            </a:r>
            <a:r>
              <a:rPr lang="ru-RU" sz="1800" dirty="0">
                <a:solidFill>
                  <a:schemeClr val="tx1"/>
                </a:solidFill>
              </a:rPr>
              <a:t>мотор-вагонный подвижной состав, а также иной предназначенный для обеспечения осуществления перевозок и функционирования инфраструктуры железнодорожный подвижной </a:t>
            </a:r>
            <a:r>
              <a:rPr lang="ru-RU" sz="1800" dirty="0" smtClean="0">
                <a:solidFill>
                  <a:schemeClr val="tx1"/>
                </a:solidFill>
              </a:rPr>
              <a:t>состав;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        </a:t>
            </a:r>
            <a:r>
              <a:rPr lang="ru-RU" sz="1800" b="1" dirty="0" smtClean="0">
                <a:solidFill>
                  <a:schemeClr val="tx1"/>
                </a:solidFill>
              </a:rPr>
              <a:t>Владелец </a:t>
            </a:r>
            <a:r>
              <a:rPr lang="ru-RU" sz="1800" b="1" dirty="0">
                <a:solidFill>
                  <a:schemeClr val="tx1"/>
                </a:solidFill>
              </a:rPr>
              <a:t>инфраструктуры </a:t>
            </a:r>
            <a:r>
              <a:rPr lang="ru-RU" sz="1800" dirty="0">
                <a:solidFill>
                  <a:schemeClr val="tx1"/>
                </a:solidFill>
              </a:rPr>
              <a:t>- юридическое лицо или индивидуальный предприниматель, имеющие инфраструктуру на праве собственности или ином праве и оказывающие услуги по ее использованию на основании </a:t>
            </a:r>
            <a:r>
              <a:rPr lang="ru-RU" sz="1800" dirty="0" smtClean="0">
                <a:solidFill>
                  <a:schemeClr val="tx1"/>
                </a:solidFill>
              </a:rPr>
              <a:t>договора.</a:t>
            </a:r>
            <a:endParaRPr lang="ru-RU" sz="1800" dirty="0">
              <a:solidFill>
                <a:schemeClr val="tx1"/>
              </a:solidFill>
            </a:endParaRPr>
          </a:p>
          <a:p>
            <a:pPr algn="just"/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371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772400" cy="1362075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Федеральный закон: «О железнодорожном транспорте в     Российской федерации» №17 – Ф3 от </a:t>
            </a:r>
            <a:r>
              <a:rPr lang="ru-RU" sz="2000" dirty="0">
                <a:solidFill>
                  <a:srgbClr val="C00000"/>
                </a:solidFill>
              </a:rPr>
              <a:t>10 </a:t>
            </a:r>
            <a:r>
              <a:rPr lang="ru-RU" sz="2000" dirty="0" smtClean="0">
                <a:solidFill>
                  <a:srgbClr val="C00000"/>
                </a:solidFill>
              </a:rPr>
              <a:t>января </a:t>
            </a:r>
            <a:r>
              <a:rPr lang="ru-RU" sz="2000" dirty="0">
                <a:solidFill>
                  <a:srgbClr val="C00000"/>
                </a:solidFill>
              </a:rPr>
              <a:t>2003 г.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5561856"/>
            <a:ext cx="9144000" cy="1296144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>
                <a:solidFill>
                  <a:srgbClr val="C00000"/>
                </a:solidFill>
              </a:rPr>
              <a:t>Статья 18. </a:t>
            </a:r>
            <a:r>
              <a:rPr lang="ru-RU" sz="1800" b="1" dirty="0">
                <a:solidFill>
                  <a:schemeClr val="tx1"/>
                </a:solidFill>
              </a:rPr>
              <a:t>Организация движения поездов осуществляется на основании сводного графика движения поездов. Управление перевозочным процессом на </a:t>
            </a:r>
            <a:r>
              <a:rPr lang="ru-RU" sz="1800" b="1" dirty="0" err="1" smtClean="0">
                <a:solidFill>
                  <a:schemeClr val="tx1"/>
                </a:solidFill>
              </a:rPr>
              <a:t>ж.д</a:t>
            </a:r>
            <a:r>
              <a:rPr lang="ru-RU" sz="1800" b="1" dirty="0" smtClean="0">
                <a:solidFill>
                  <a:schemeClr val="tx1"/>
                </a:solidFill>
              </a:rPr>
              <a:t>. </a:t>
            </a:r>
            <a:r>
              <a:rPr lang="ru-RU" sz="1800" b="1" dirty="0">
                <a:solidFill>
                  <a:schemeClr val="tx1"/>
                </a:solidFill>
              </a:rPr>
              <a:t>транспорте общего пользования в пределах инфраструктуры осуществляется владельцем этой </a:t>
            </a:r>
            <a:r>
              <a:rPr lang="ru-RU" sz="1800" b="1" dirty="0" smtClean="0">
                <a:solidFill>
                  <a:schemeClr val="tx1"/>
                </a:solidFill>
              </a:rPr>
              <a:t>инфраструктуры.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15366" name="Picture 6" descr="http://pult.ucoz.ru/_ld/0/00167017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69187"/>
            <a:ext cx="8749480" cy="4845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360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cf2.ppt-online.org/files2/slide/o/oLNdmGXhnE1YcTBxPDAMJ4jwaO3i2qCIy5pz8vkfWK/slide-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00"/>
          <a:stretch/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9827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772400" cy="1362075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Федеральный закон: «О железнодорожном транспорте в     Российской федерации» №17 – Ф3 от </a:t>
            </a:r>
            <a:r>
              <a:rPr lang="ru-RU" sz="2000" dirty="0">
                <a:solidFill>
                  <a:srgbClr val="C00000"/>
                </a:solidFill>
              </a:rPr>
              <a:t>10 </a:t>
            </a:r>
            <a:r>
              <a:rPr lang="ru-RU" sz="2000" dirty="0" smtClean="0">
                <a:solidFill>
                  <a:srgbClr val="C00000"/>
                </a:solidFill>
              </a:rPr>
              <a:t>января </a:t>
            </a:r>
            <a:r>
              <a:rPr lang="ru-RU" sz="2000" dirty="0">
                <a:solidFill>
                  <a:srgbClr val="C00000"/>
                </a:solidFill>
              </a:rPr>
              <a:t>2003 г.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71" y="4797152"/>
            <a:ext cx="9144000" cy="1425995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</a:rPr>
              <a:t>Статья </a:t>
            </a:r>
            <a:r>
              <a:rPr lang="ru-RU" b="1" dirty="0" smtClean="0">
                <a:solidFill>
                  <a:srgbClr val="C00000"/>
                </a:solidFill>
              </a:rPr>
              <a:t>25</a:t>
            </a:r>
            <a:r>
              <a:rPr lang="ru-RU" b="1" dirty="0">
                <a:solidFill>
                  <a:srgbClr val="C00000"/>
                </a:solidFill>
              </a:rPr>
              <a:t>. </a:t>
            </a:r>
            <a:r>
              <a:rPr lang="ru-RU" dirty="0">
                <a:solidFill>
                  <a:schemeClr val="tx1"/>
                </a:solidFill>
              </a:rPr>
              <a:t>Работники </a:t>
            </a:r>
            <a:r>
              <a:rPr lang="ru-RU" dirty="0" err="1">
                <a:solidFill>
                  <a:schemeClr val="tx1"/>
                </a:solidFill>
              </a:rPr>
              <a:t>ж.д</a:t>
            </a:r>
            <a:r>
              <a:rPr lang="ru-RU" dirty="0">
                <a:solidFill>
                  <a:schemeClr val="tx1"/>
                </a:solidFill>
              </a:rPr>
              <a:t>. транспорта общего пользования непосредственно связанные с движением поездов и маневровой работы, в соответствии с Перечнем профессий подлежат обязательным </a:t>
            </a:r>
            <a:r>
              <a:rPr lang="ru-RU" dirty="0" err="1">
                <a:solidFill>
                  <a:schemeClr val="tx1"/>
                </a:solidFill>
              </a:rPr>
              <a:t>предрейсовым</a:t>
            </a:r>
            <a:r>
              <a:rPr lang="ru-RU" dirty="0">
                <a:solidFill>
                  <a:schemeClr val="tx1"/>
                </a:solidFill>
              </a:rPr>
              <a:t> или </a:t>
            </a:r>
            <a:r>
              <a:rPr lang="ru-RU" dirty="0" err="1">
                <a:solidFill>
                  <a:schemeClr val="tx1"/>
                </a:solidFill>
              </a:rPr>
              <a:t>предсменным</a:t>
            </a:r>
            <a:r>
              <a:rPr lang="ru-RU" dirty="0">
                <a:solidFill>
                  <a:schemeClr val="tx1"/>
                </a:solidFill>
              </a:rPr>
              <a:t> медицинские </a:t>
            </a:r>
            <a:r>
              <a:rPr lang="ru-RU" dirty="0" smtClean="0">
                <a:solidFill>
                  <a:schemeClr val="tx1"/>
                </a:solidFill>
              </a:rPr>
              <a:t>осмотрам.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62075"/>
            <a:ext cx="4137273" cy="314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759" y="1362074"/>
            <a:ext cx="4334529" cy="314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2477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772400" cy="1362075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Федеральный закон: «О железнодорожном транспорте в     Российской федерации» №17 – Ф3 от </a:t>
            </a:r>
            <a:r>
              <a:rPr lang="ru-RU" sz="2000" dirty="0">
                <a:solidFill>
                  <a:srgbClr val="C00000"/>
                </a:solidFill>
              </a:rPr>
              <a:t>10 </a:t>
            </a:r>
            <a:r>
              <a:rPr lang="ru-RU" sz="2000" dirty="0" smtClean="0">
                <a:solidFill>
                  <a:srgbClr val="C00000"/>
                </a:solidFill>
              </a:rPr>
              <a:t>января </a:t>
            </a:r>
            <a:r>
              <a:rPr lang="ru-RU" sz="2000" dirty="0">
                <a:solidFill>
                  <a:srgbClr val="C00000"/>
                </a:solidFill>
              </a:rPr>
              <a:t>2003 г.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5154121"/>
            <a:ext cx="9144000" cy="1695052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</a:rPr>
              <a:t>Статья </a:t>
            </a:r>
            <a:r>
              <a:rPr lang="ru-RU" b="1" dirty="0" smtClean="0">
                <a:solidFill>
                  <a:srgbClr val="C00000"/>
                </a:solidFill>
              </a:rPr>
              <a:t>25. </a:t>
            </a:r>
            <a:r>
              <a:rPr lang="ru-RU" dirty="0">
                <a:solidFill>
                  <a:schemeClr val="tx1"/>
                </a:solidFill>
              </a:rPr>
              <a:t>Не допускается исполнение обязанностей работниками железнодорожного транспорта, находящимися в состоянии алкогольного, токсического или наркотического опьянения. </a:t>
            </a:r>
          </a:p>
          <a:p>
            <a:pPr algn="just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93" y="1362075"/>
            <a:ext cx="4067175" cy="314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772" y="1362075"/>
            <a:ext cx="4464496" cy="314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03577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772400" cy="1362075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Федеральный закон: «О железнодорожном транспорте в     Российской федерации» №17 – Ф3 от </a:t>
            </a:r>
            <a:r>
              <a:rPr lang="ru-RU" sz="2000" dirty="0">
                <a:solidFill>
                  <a:srgbClr val="C00000"/>
                </a:solidFill>
              </a:rPr>
              <a:t>10 </a:t>
            </a:r>
            <a:r>
              <a:rPr lang="ru-RU" sz="2000" dirty="0" smtClean="0">
                <a:solidFill>
                  <a:srgbClr val="C00000"/>
                </a:solidFill>
              </a:rPr>
              <a:t>января </a:t>
            </a:r>
            <a:r>
              <a:rPr lang="ru-RU" sz="2000" dirty="0">
                <a:solidFill>
                  <a:srgbClr val="C00000"/>
                </a:solidFill>
              </a:rPr>
              <a:t>2003 г.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668" y="4500443"/>
            <a:ext cx="9074732" cy="1493134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</a:rPr>
              <a:t>Статья </a:t>
            </a:r>
            <a:r>
              <a:rPr lang="ru-RU" b="1" dirty="0" smtClean="0">
                <a:solidFill>
                  <a:srgbClr val="C00000"/>
                </a:solidFill>
              </a:rPr>
              <a:t>25</a:t>
            </a:r>
            <a:r>
              <a:rPr lang="ru-RU" b="1" dirty="0">
                <a:solidFill>
                  <a:srgbClr val="C00000"/>
                </a:solidFill>
              </a:rPr>
              <a:t>. </a:t>
            </a:r>
            <a:r>
              <a:rPr lang="ru-RU" dirty="0">
                <a:solidFill>
                  <a:schemeClr val="tx1"/>
                </a:solidFill>
              </a:rPr>
              <a:t>Работники должны проходить </a:t>
            </a:r>
            <a:r>
              <a:rPr lang="ru-RU" b="1" dirty="0">
                <a:solidFill>
                  <a:schemeClr val="tx1"/>
                </a:solidFill>
              </a:rPr>
              <a:t>аттестацию, </a:t>
            </a:r>
            <a:r>
              <a:rPr lang="ru-RU" dirty="0">
                <a:solidFill>
                  <a:schemeClr val="tx1"/>
                </a:solidFill>
              </a:rPr>
              <a:t>предусматривающую проверку знаний правил технической эксплуатации железных </a:t>
            </a:r>
            <a:r>
              <a:rPr lang="ru-RU" dirty="0" smtClean="0">
                <a:solidFill>
                  <a:schemeClr val="tx1"/>
                </a:solidFill>
              </a:rPr>
              <a:t>дорог,  инструкции по движению поездов и маневровой работе и сигнализации на </a:t>
            </a:r>
            <a:r>
              <a:rPr lang="ru-RU" dirty="0" err="1" smtClean="0">
                <a:solidFill>
                  <a:schemeClr val="tx1"/>
                </a:solidFill>
              </a:rPr>
              <a:t>ж.д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dirty="0">
                <a:solidFill>
                  <a:schemeClr val="tx1"/>
                </a:solidFill>
              </a:rPr>
              <a:t>транспорте. Работники, </a:t>
            </a:r>
            <a:r>
              <a:rPr lang="ru-RU" b="1" u="sng" dirty="0">
                <a:solidFill>
                  <a:schemeClr val="tx1"/>
                </a:solidFill>
              </a:rPr>
              <a:t>не прошедшие </a:t>
            </a:r>
            <a:r>
              <a:rPr lang="ru-RU" b="1" u="sng" dirty="0" smtClean="0">
                <a:solidFill>
                  <a:schemeClr val="tx1"/>
                </a:solidFill>
              </a:rPr>
              <a:t>аттестацию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>
                <a:solidFill>
                  <a:schemeClr val="tx1"/>
                </a:solidFill>
              </a:rPr>
              <a:t>не допускаются к выполнению </a:t>
            </a:r>
            <a:r>
              <a:rPr lang="ru-RU" dirty="0" smtClean="0">
                <a:solidFill>
                  <a:schemeClr val="tx1"/>
                </a:solidFill>
              </a:rPr>
              <a:t>работ.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Picture 2" descr="http://xn--80afcdeonguiw.xn--p1ai/sites/default/files/knigi_rzh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503" y="915222"/>
            <a:ext cx="6192688" cy="3407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xn--80afcdeonguiw.xn--p1ai/sites/default/files/pictures/sv-v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48835">
            <a:off x="305736" y="1341024"/>
            <a:ext cx="3456384" cy="237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60921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772400" cy="1362075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Федеральный закон: «О железнодорожном транспорте в     Российской федерации» №17 – Ф3 от </a:t>
            </a:r>
            <a:r>
              <a:rPr lang="ru-RU" sz="2000" dirty="0">
                <a:solidFill>
                  <a:srgbClr val="C00000"/>
                </a:solidFill>
              </a:rPr>
              <a:t>10 </a:t>
            </a:r>
            <a:r>
              <a:rPr lang="ru-RU" sz="2000" dirty="0" smtClean="0">
                <a:solidFill>
                  <a:srgbClr val="C00000"/>
                </a:solidFill>
              </a:rPr>
              <a:t>января </a:t>
            </a:r>
            <a:r>
              <a:rPr lang="ru-RU" sz="2000" dirty="0">
                <a:solidFill>
                  <a:srgbClr val="C00000"/>
                </a:solidFill>
              </a:rPr>
              <a:t>2003 г.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5085184"/>
            <a:ext cx="8964487" cy="1446584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</a:rPr>
              <a:t>Статья </a:t>
            </a:r>
            <a:r>
              <a:rPr lang="ru-RU" b="1" dirty="0" smtClean="0">
                <a:solidFill>
                  <a:srgbClr val="C00000"/>
                </a:solidFill>
              </a:rPr>
              <a:t>25</a:t>
            </a:r>
            <a:r>
              <a:rPr lang="ru-RU" b="1" dirty="0">
                <a:solidFill>
                  <a:srgbClr val="C00000"/>
                </a:solidFill>
              </a:rPr>
              <a:t>. </a:t>
            </a:r>
            <a:r>
              <a:rPr lang="ru-RU" dirty="0">
                <a:solidFill>
                  <a:schemeClr val="tx1"/>
                </a:solidFill>
              </a:rPr>
              <a:t>Работники железнодорожного транспорта общего пользования пользуются правом бесплатного проезда на </a:t>
            </a:r>
            <a:r>
              <a:rPr lang="ru-RU" dirty="0" err="1" smtClean="0">
                <a:solidFill>
                  <a:schemeClr val="tx1"/>
                </a:solidFill>
              </a:rPr>
              <a:t>ж.д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dirty="0">
                <a:solidFill>
                  <a:schemeClr val="tx1"/>
                </a:solidFill>
              </a:rPr>
              <a:t>транспорте за счет средств соответствующих организаций в порядке </a:t>
            </a:r>
            <a:r>
              <a:rPr lang="ru-RU" dirty="0" smtClean="0">
                <a:solidFill>
                  <a:schemeClr val="tx1"/>
                </a:solidFill>
              </a:rPr>
              <a:t>предусмотренным коллективным договорам.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81036"/>
            <a:ext cx="6840760" cy="4560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73491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772400" cy="1362075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Федеральный закон: «О железнодорожном транспорте в     Российской федерации» №17 – Ф3 от </a:t>
            </a:r>
            <a:r>
              <a:rPr lang="ru-RU" sz="2000" dirty="0">
                <a:solidFill>
                  <a:srgbClr val="C00000"/>
                </a:solidFill>
              </a:rPr>
              <a:t>10 </a:t>
            </a:r>
            <a:r>
              <a:rPr lang="ru-RU" sz="2000" dirty="0" smtClean="0">
                <a:solidFill>
                  <a:srgbClr val="C00000"/>
                </a:solidFill>
              </a:rPr>
              <a:t>января </a:t>
            </a:r>
            <a:r>
              <a:rPr lang="ru-RU" sz="2000" dirty="0">
                <a:solidFill>
                  <a:srgbClr val="C00000"/>
                </a:solidFill>
              </a:rPr>
              <a:t>2003 г.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5661248"/>
            <a:ext cx="9143999" cy="1196752"/>
          </a:xfrm>
        </p:spPr>
        <p:txBody>
          <a:bodyPr>
            <a:no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</a:rPr>
              <a:t>Статья 26. </a:t>
            </a:r>
            <a:r>
              <a:rPr lang="ru-RU" b="1" dirty="0">
                <a:solidFill>
                  <a:schemeClr val="tx1"/>
                </a:solidFill>
              </a:rPr>
              <a:t>Забастовка</a:t>
            </a:r>
            <a:r>
              <a:rPr lang="ru-RU" dirty="0">
                <a:solidFill>
                  <a:schemeClr val="tx1"/>
                </a:solidFill>
              </a:rPr>
              <a:t> как средство разрешения коллективных трудовых споров работниками </a:t>
            </a:r>
            <a:r>
              <a:rPr lang="ru-RU" dirty="0" err="1" smtClean="0">
                <a:solidFill>
                  <a:schemeClr val="tx1"/>
                </a:solidFill>
              </a:rPr>
              <a:t>ж.д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dirty="0">
                <a:solidFill>
                  <a:schemeClr val="tx1"/>
                </a:solidFill>
              </a:rPr>
              <a:t>транспорта общего пользования, деятельность которых связана с движением поездов, маневровой работой, а также с обслуживанием пассажиров, </a:t>
            </a:r>
            <a:r>
              <a:rPr lang="ru-RU" b="1" dirty="0" smtClean="0">
                <a:solidFill>
                  <a:schemeClr val="tx1"/>
                </a:solidFill>
              </a:rPr>
              <a:t>является </a:t>
            </a:r>
            <a:r>
              <a:rPr lang="ru-RU" b="1" dirty="0">
                <a:solidFill>
                  <a:schemeClr val="tx1"/>
                </a:solidFill>
              </a:rPr>
              <a:t>незаконной и не допускается.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4"/>
            <a:ext cx="8856984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90921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772400" cy="1362075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Федеральный закон: «О железнодорожном транспорте в     Российской федерации» №17 – Ф3 от </a:t>
            </a:r>
            <a:r>
              <a:rPr lang="ru-RU" sz="2000" dirty="0">
                <a:solidFill>
                  <a:srgbClr val="C00000"/>
                </a:solidFill>
              </a:rPr>
              <a:t>10 </a:t>
            </a:r>
            <a:r>
              <a:rPr lang="ru-RU" sz="2000" dirty="0" smtClean="0">
                <a:solidFill>
                  <a:srgbClr val="C00000"/>
                </a:solidFill>
              </a:rPr>
              <a:t>января </a:t>
            </a:r>
            <a:r>
              <a:rPr lang="ru-RU" sz="2000" dirty="0">
                <a:solidFill>
                  <a:srgbClr val="C00000"/>
                </a:solidFill>
              </a:rPr>
              <a:t>2003 г.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4869160"/>
            <a:ext cx="9144000" cy="1412776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</a:rPr>
              <a:t>Статья 29. </a:t>
            </a:r>
            <a:r>
              <a:rPr lang="ru-RU" dirty="0">
                <a:solidFill>
                  <a:schemeClr val="tx1"/>
                </a:solidFill>
              </a:rPr>
              <a:t>Для работников железнодорожного транспорта общего пользования, непосредственно участвующих в организации движения поездов и обслуживании пассажиров, при исполнении служебных обязанностей предусматривается ношение </a:t>
            </a:r>
            <a:r>
              <a:rPr lang="ru-RU" b="1" dirty="0">
                <a:solidFill>
                  <a:schemeClr val="tx1"/>
                </a:solidFill>
              </a:rPr>
              <a:t>форменной одежды.</a:t>
            </a:r>
          </a:p>
        </p:txBody>
      </p:sp>
      <p:pic>
        <p:nvPicPr>
          <p:cNvPr id="15364" name="Picture 4" descr="http://www.expotorg.ru/eshop/published/publicdata/PULZEBWQEXPO2/attachments/SC/images/%D1%80%D0%B6%D0%B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4000" cy="317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9391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828" y="7442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https://cdn1.ozone.ru/multimedia/102831412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1"/>
          <a:stretch/>
        </p:blipFill>
        <p:spPr bwMode="auto">
          <a:xfrm>
            <a:off x="179512" y="1412776"/>
            <a:ext cx="2444527" cy="4209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3216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" t="6388" r="7475" b="17371"/>
          <a:stretch/>
        </p:blipFill>
        <p:spPr bwMode="auto">
          <a:xfrm>
            <a:off x="323528" y="0"/>
            <a:ext cx="8964488" cy="6501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 descr="https://happybooks.ru/image/cache/catalog/import_yml/489/885/cover-1200x80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9" r="29232"/>
          <a:stretch/>
        </p:blipFill>
        <p:spPr bwMode="auto">
          <a:xfrm>
            <a:off x="0" y="-261142"/>
            <a:ext cx="1187624" cy="180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5181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56734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3990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1" descr="Ð Ð¾Ð»Ñ Ð¶ÐµÐ»ÐµÐ·Ð½Ð¾Ð´Ð¾ÑÐ¾Ð¶Ð½Ð¾Ð³Ð¾ ÑÑÐ°Ð½ÑÐ¿Ð¾ÑÑÐ° Ð² ÑÑÐ°Ð½ÑÐ¿Ð¾ÑÑÐ½Ð¾Ð¹ ÑÐ¸ÑÑÐµÐ¼Ðµ Ð Ð¾ÑÑÐ¸Ð¸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81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2703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22310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34331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8909720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04754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1814"/>
            <a:ext cx="9144000" cy="41805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Стратегия развития ОАО «РЖД» до 2030 года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5373216"/>
            <a:ext cx="8229600" cy="75294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7410" name="Picture 2" descr="Структура ОАО «РЖД» и документы, регламентирующие его деятельност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2720"/>
            <a:ext cx="9144000" cy="6088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113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1814"/>
            <a:ext cx="9144000" cy="41805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Стратегия развития ОАО «РЖД» до 2030 года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5373216"/>
            <a:ext cx="8229600" cy="75294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Picture 2" descr="https://slide-share.ru/slide/882160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9873"/>
            <a:ext cx="9144000" cy="6428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37653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1814"/>
            <a:ext cx="9144000" cy="41805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Стратегия развития ОАО «РЖД» до 2030 года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5373216"/>
            <a:ext cx="8229600" cy="75294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1506" name="Picture 2" descr="Структура ОАО «РЖД» и документы, регламентирующие его деятельност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7" y="462083"/>
            <a:ext cx="9144000" cy="6395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2298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1814"/>
            <a:ext cx="9144000" cy="41805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Стратегия развития ОАО «РЖД» до 2030 года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5373216"/>
            <a:ext cx="8229600" cy="75294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3554" name="Picture 2" descr="Структура ОАО «РЖД» и документы, регламентирующие его деятельност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3519"/>
            <a:ext cx="9144000" cy="6404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0533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1814"/>
            <a:ext cx="9144000" cy="41805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Стратегия развития ОАО «РЖД» до 2030 года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5373216"/>
            <a:ext cx="3250704" cy="75294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482" name="Picture 2" descr="https://cf.ppt-online.org/files/slide/r/rniRe3B7Yq0lAGJfTM162oCxEs8bmwSKtzNOIa/slide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3" b="11984"/>
          <a:stretch/>
        </p:blipFill>
        <p:spPr bwMode="auto">
          <a:xfrm>
            <a:off x="871" y="2348880"/>
            <a:ext cx="7235425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urizdat.ru/images/watermarked/1/detailed/5694/4b8bf75e-5085-11e1-b486-14dae936b0ff_f9483f3e-5217-11e1-adbe-00e04d142304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268" y="433338"/>
            <a:ext cx="3456384" cy="455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4250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1814"/>
            <a:ext cx="9144000" cy="41805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Стратегия развития ОАО «РЖД» до 2030 года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5373216"/>
            <a:ext cx="8229600" cy="75294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8434" name="Picture 2" descr="https://cf.ppt-online.org/files/slide/r/rniRe3B7Yq0lAGJfTM162oCxEs8bmwSKtzNOIa/slide-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64" b="7510"/>
          <a:stretch/>
        </p:blipFill>
        <p:spPr bwMode="auto">
          <a:xfrm>
            <a:off x="16768" y="725885"/>
            <a:ext cx="9127232" cy="5583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0858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1814"/>
            <a:ext cx="9144000" cy="41805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Стратегия развития ОАО «РЖД» до 2030 года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5373216"/>
            <a:ext cx="8229600" cy="75294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9458" name="Picture 2" descr="https://cf.ppt-online.org/files/slide/r/rniRe3B7Yq0lAGJfTM162oCxEs8bmwSKtzNOIa/slide-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78" b="7510"/>
          <a:stretch/>
        </p:blipFill>
        <p:spPr bwMode="auto">
          <a:xfrm>
            <a:off x="104383" y="653877"/>
            <a:ext cx="9039617" cy="608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9988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ОАО «РЖД» крупнейшая транспортная компания </a:t>
            </a:r>
          </a:p>
        </p:txBody>
      </p:sp>
      <p:pic>
        <p:nvPicPr>
          <p:cNvPr id="2050" name="Picture 2" descr="http://nakartemira.com/karta/img/zd-dorog-rossii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048"/>
            <a:ext cx="9144000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739" y="5821813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86 тыс. км.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«Российских железных дорог» покрывают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часовых поясов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России, которые обслуживают 1,3 млн. работников.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5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1814"/>
            <a:ext cx="9144000" cy="41805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Стратегия развития ОАО «РЖД» до 2030 года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5373216"/>
            <a:ext cx="5148064" cy="148478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4582" name="Picture 6" descr="https://cf.ppt-online.org/files/slide/r/rniRe3B7Yq0lAGJfTM162oCxEs8bmwSKtzNOIa/slide-1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35"/>
          <a:stretch/>
        </p:blipFill>
        <p:spPr bwMode="auto">
          <a:xfrm>
            <a:off x="0" y="450977"/>
            <a:ext cx="9144000" cy="6407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28649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1814"/>
            <a:ext cx="9144000" cy="41805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Стратегия развития ОАО «РЖД» до 2030 года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5373216"/>
            <a:ext cx="5148064" cy="148478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7650" name="Picture 2" descr="https://cf.ppt-online.org/files/slide/r/rniRe3B7Yq0lAGJfTM162oCxEs8bmwSKtzNOIa/slide-1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64" b="7510"/>
          <a:stretch/>
        </p:blipFill>
        <p:spPr bwMode="auto">
          <a:xfrm>
            <a:off x="35496" y="725885"/>
            <a:ext cx="9036496" cy="6132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5265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1814"/>
            <a:ext cx="9144000" cy="41805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Стратегия развития ОАО «РЖД» до 2030 года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28674" name="Picture 2" descr="https://cf.ppt-online.org/files/slide/r/rniRe3B7Yq0lAGJfTM162oCxEs8bmwSKtzNOIa/slide-1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" t="22963" b="8042"/>
          <a:stretch/>
        </p:blipFill>
        <p:spPr bwMode="auto">
          <a:xfrm>
            <a:off x="179511" y="886408"/>
            <a:ext cx="8955777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7549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"/>
            <a:ext cx="7772400" cy="69269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Приволжская железная дорога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052736"/>
            <a:ext cx="8784976" cy="4824536"/>
          </a:xfrm>
        </p:spPr>
        <p:txBody>
          <a:bodyPr>
            <a:noAutofit/>
          </a:bodyPr>
          <a:lstStyle/>
          <a:p>
            <a:pPr algn="just"/>
            <a:r>
              <a:rPr lang="ru-RU" b="1" dirty="0" smtClean="0">
                <a:solidFill>
                  <a:schemeClr val="tx1"/>
                </a:solidFill>
              </a:rPr>
              <a:t>        </a:t>
            </a:r>
            <a:r>
              <a:rPr lang="ru-RU" b="1" dirty="0" smtClean="0">
                <a:solidFill>
                  <a:srgbClr val="002060"/>
                </a:solidFill>
              </a:rPr>
              <a:t>Приволжская </a:t>
            </a:r>
            <a:r>
              <a:rPr lang="ru-RU" b="1" dirty="0">
                <a:solidFill>
                  <a:srgbClr val="002060"/>
                </a:solidFill>
              </a:rPr>
              <a:t>магистраль </a:t>
            </a:r>
            <a:r>
              <a:rPr lang="ru-RU" dirty="0">
                <a:solidFill>
                  <a:schemeClr val="tx1"/>
                </a:solidFill>
              </a:rPr>
              <a:t>– один из крупнейших налогоплательщиков регионов присутствия – играет значимую роль в их социально-экономическом развитии. По итогам </a:t>
            </a:r>
            <a:r>
              <a:rPr lang="ru-RU" dirty="0" smtClean="0">
                <a:solidFill>
                  <a:schemeClr val="tx1"/>
                </a:solidFill>
              </a:rPr>
              <a:t>2019 </a:t>
            </a:r>
            <a:r>
              <a:rPr lang="ru-RU" dirty="0">
                <a:solidFill>
                  <a:schemeClr val="tx1"/>
                </a:solidFill>
              </a:rPr>
              <a:t>года (с учетом структурных подразделений филиалов ОАО "РЖД") перечислено в бюджеты всех уровней свыше </a:t>
            </a:r>
            <a:r>
              <a:rPr lang="ru-RU" dirty="0" smtClean="0">
                <a:solidFill>
                  <a:schemeClr val="tx1"/>
                </a:solidFill>
              </a:rPr>
              <a:t>4,5 </a:t>
            </a:r>
            <a:r>
              <a:rPr lang="ru-RU" dirty="0">
                <a:solidFill>
                  <a:schemeClr val="tx1"/>
                </a:solidFill>
              </a:rPr>
              <a:t>млрд рублей. В бюджеты Саратовской области перечислено более </a:t>
            </a:r>
            <a:r>
              <a:rPr lang="ru-RU" dirty="0" smtClean="0">
                <a:solidFill>
                  <a:schemeClr val="tx1"/>
                </a:solidFill>
              </a:rPr>
              <a:t>2,3 </a:t>
            </a:r>
            <a:r>
              <a:rPr lang="ru-RU" dirty="0">
                <a:solidFill>
                  <a:schemeClr val="tx1"/>
                </a:solidFill>
              </a:rPr>
              <a:t>млрд рублей, Волгоградской области – свыше </a:t>
            </a:r>
            <a:r>
              <a:rPr lang="ru-RU" dirty="0" smtClean="0">
                <a:solidFill>
                  <a:schemeClr val="tx1"/>
                </a:solidFill>
              </a:rPr>
              <a:t>1,5 </a:t>
            </a:r>
            <a:r>
              <a:rPr lang="ru-RU" dirty="0">
                <a:solidFill>
                  <a:schemeClr val="tx1"/>
                </a:solidFill>
              </a:rPr>
              <a:t>млрд рублей и Астраханской области – более </a:t>
            </a:r>
            <a:r>
              <a:rPr lang="ru-RU" dirty="0" smtClean="0">
                <a:solidFill>
                  <a:schemeClr val="tx1"/>
                </a:solidFill>
              </a:rPr>
              <a:t>698 </a:t>
            </a:r>
            <a:r>
              <a:rPr lang="ru-RU" dirty="0">
                <a:solidFill>
                  <a:schemeClr val="tx1"/>
                </a:solidFill>
              </a:rPr>
              <a:t>млн рублей.</a:t>
            </a: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b="1" dirty="0" smtClean="0">
                <a:solidFill>
                  <a:schemeClr val="tx1"/>
                </a:solidFill>
              </a:rPr>
              <a:t>      Ежесуточно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по </a:t>
            </a:r>
            <a:r>
              <a:rPr lang="ru-RU" dirty="0" smtClean="0">
                <a:solidFill>
                  <a:schemeClr val="tx1"/>
                </a:solidFill>
              </a:rPr>
              <a:t>Приволжской железной дороге </a:t>
            </a:r>
            <a:r>
              <a:rPr lang="ru-RU" dirty="0">
                <a:solidFill>
                  <a:schemeClr val="tx1"/>
                </a:solidFill>
              </a:rPr>
              <a:t>курсирует более 920 грузовых, 149 пассажирских и 147 пригородных поездов, работает 35 вокзалов и 194 станций. Численность персонала – более 30 тыс. человек. В ее границах функционирует 96 структурных подразделений филиалов ОАО "РЖД", 14 структурных подразделений Приволжской железной дороги, 16 дочерних и зависимых обществ и их подразделений ОАО "РЖД".</a:t>
            </a:r>
          </a:p>
        </p:txBody>
      </p:sp>
    </p:spTree>
    <p:extLst>
      <p:ext uri="{BB962C8B-B14F-4D97-AF65-F5344CB8AC3E}">
        <p14:creationId xmlns:p14="http://schemas.microsoft.com/office/powerpoint/2010/main" val="28457909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3"/>
            <a:ext cx="7772400" cy="72008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C00000"/>
                </a:solidFill>
              </a:rPr>
              <a:t>Приволжская железная дорога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16700" y="5790926"/>
            <a:ext cx="4248472" cy="864097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13974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772400" cy="683568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</a:rPr>
              <a:t>Приволжская железная дорога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4783" y="4812028"/>
            <a:ext cx="3240360" cy="149729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Начальник </a:t>
            </a:r>
            <a:r>
              <a:rPr lang="ru-RU" b="1" dirty="0" smtClean="0">
                <a:solidFill>
                  <a:srgbClr val="002060"/>
                </a:solidFill>
              </a:rPr>
              <a:t>Приволжской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железной дороги </a:t>
            </a:r>
            <a:r>
              <a:rPr lang="ru-RU" dirty="0" smtClean="0">
                <a:solidFill>
                  <a:schemeClr val="tx1"/>
                </a:solidFill>
              </a:rPr>
              <a:t>-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Альмеев </a:t>
            </a:r>
            <a:r>
              <a:rPr lang="ru-RU" b="1" dirty="0">
                <a:solidFill>
                  <a:schemeClr val="tx1"/>
                </a:solidFill>
              </a:rPr>
              <a:t>Сергей </a:t>
            </a:r>
            <a:r>
              <a:rPr lang="ru-RU" b="1" dirty="0" smtClean="0">
                <a:solidFill>
                  <a:schemeClr val="tx1"/>
                </a:solidFill>
              </a:rPr>
              <a:t>Анварович</a:t>
            </a:r>
            <a:endParaRPr lang="ru-RU" b="1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866" y="935409"/>
            <a:ext cx="2718194" cy="388313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97306" y="4793391"/>
            <a:ext cx="41231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Первый </a:t>
            </a:r>
            <a:r>
              <a:rPr lang="ru-RU" sz="2000" b="1" dirty="0">
                <a:solidFill>
                  <a:srgbClr val="002060"/>
                </a:solidFill>
              </a:rPr>
              <a:t>заместитель начальника Приволжской дирекции управления </a:t>
            </a:r>
            <a:r>
              <a:rPr lang="ru-RU" sz="2000" b="1" dirty="0" smtClean="0">
                <a:solidFill>
                  <a:srgbClr val="002060"/>
                </a:solidFill>
              </a:rPr>
              <a:t>движением </a:t>
            </a:r>
            <a:r>
              <a:rPr lang="ru-RU" sz="2000" b="1" dirty="0">
                <a:solidFill>
                  <a:srgbClr val="002060"/>
                </a:solidFill>
              </a:rPr>
              <a:t>- </a:t>
            </a:r>
            <a:r>
              <a:rPr lang="ru-RU" sz="2000" b="1" dirty="0"/>
              <a:t>Филимонов Василий Сергеевич</a:t>
            </a:r>
          </a:p>
        </p:txBody>
      </p:sp>
    </p:spTree>
    <p:extLst>
      <p:ext uri="{BB962C8B-B14F-4D97-AF65-F5344CB8AC3E}">
        <p14:creationId xmlns:p14="http://schemas.microsoft.com/office/powerpoint/2010/main" val="30926803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4895"/>
            <a:ext cx="7772400" cy="883826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</a:rPr>
              <a:t>В 2019 году инвестиции в развитие </a:t>
            </a:r>
            <a:r>
              <a:rPr lang="ru-RU" sz="2000" dirty="0" smtClean="0">
                <a:solidFill>
                  <a:srgbClr val="C00000"/>
                </a:solidFill>
              </a:rPr>
              <a:t>Приволжской Ж.Д. </a:t>
            </a:r>
            <a:r>
              <a:rPr lang="ru-RU" sz="2000" dirty="0">
                <a:solidFill>
                  <a:srgbClr val="C00000"/>
                </a:solidFill>
              </a:rPr>
              <a:t>составили более 20 миллиардов рублей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7524" y="692696"/>
            <a:ext cx="8964488" cy="5949279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    В </a:t>
            </a:r>
            <a:r>
              <a:rPr lang="ru-RU" sz="1800" dirty="0">
                <a:solidFill>
                  <a:schemeClr val="tx1"/>
                </a:solidFill>
              </a:rPr>
              <a:t>соответствии с инвестиционной программой ОАО «РЖД» в </a:t>
            </a:r>
            <a:r>
              <a:rPr lang="ru-RU" sz="1800" b="1" dirty="0">
                <a:solidFill>
                  <a:schemeClr val="tx1"/>
                </a:solidFill>
              </a:rPr>
              <a:t>2019 </a:t>
            </a:r>
            <a:r>
              <a:rPr lang="ru-RU" sz="1800" dirty="0">
                <a:solidFill>
                  <a:schemeClr val="tx1"/>
                </a:solidFill>
              </a:rPr>
              <a:t>году на развитие </a:t>
            </a:r>
            <a:r>
              <a:rPr lang="ru-RU" sz="1800" b="1" dirty="0">
                <a:solidFill>
                  <a:schemeClr val="tx1"/>
                </a:solidFill>
              </a:rPr>
              <a:t>Приволжской железной дороги </a:t>
            </a:r>
            <a:r>
              <a:rPr lang="ru-RU" sz="1800" dirty="0">
                <a:solidFill>
                  <a:schemeClr val="tx1"/>
                </a:solidFill>
              </a:rPr>
              <a:t>было направлено более 20 млрд рублей. В развитие Саратовского региона инвестировано 11,1 млрд рублей, Волгоградского — более 7,4 млрд рублей, Астраханского — свыше 1,9 млрд рублей. </a:t>
            </a:r>
            <a:endParaRPr lang="ru-RU" sz="1800" dirty="0" smtClean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    Наиболее </a:t>
            </a:r>
            <a:r>
              <a:rPr lang="ru-RU" sz="1800" dirty="0">
                <a:solidFill>
                  <a:schemeClr val="tx1"/>
                </a:solidFill>
              </a:rPr>
              <a:t>значимыми проектами железнодорожники называют те, которые направлены на повышение пропускной и провозной способности в направлении «Север-Юг» и на подходах к портам Азово-Черноморского бассейна — </a:t>
            </a:r>
            <a:r>
              <a:rPr lang="ru-RU" sz="1800" b="1" dirty="0">
                <a:solidFill>
                  <a:schemeClr val="tx1"/>
                </a:solidFill>
              </a:rPr>
              <a:t>комплексную реконструкцию участков им. Максима Горького-Котельниково и Трубная — Верхний Баскунчак — Аксарайская.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    Среди </a:t>
            </a:r>
            <a:r>
              <a:rPr lang="ru-RU" sz="1800" dirty="0">
                <a:solidFill>
                  <a:schemeClr val="tx1"/>
                </a:solidFill>
              </a:rPr>
              <a:t>других значимых инфраструктурных проектов 2019 года — </a:t>
            </a:r>
            <a:r>
              <a:rPr lang="ru-RU" sz="1800" b="1" dirty="0">
                <a:solidFill>
                  <a:schemeClr val="tx1"/>
                </a:solidFill>
              </a:rPr>
              <a:t>реконструкция станции </a:t>
            </a:r>
            <a:r>
              <a:rPr lang="ru-RU" sz="1800" b="1" dirty="0" err="1">
                <a:solidFill>
                  <a:schemeClr val="tx1"/>
                </a:solidFill>
              </a:rPr>
              <a:t>Гумрак</a:t>
            </a:r>
            <a:r>
              <a:rPr lang="ru-RU" sz="1800" b="1" dirty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со строительством путепроводной развязки, развитие </a:t>
            </a:r>
            <a:r>
              <a:rPr lang="ru-RU" sz="1800" b="1" dirty="0">
                <a:solidFill>
                  <a:schemeClr val="tx1"/>
                </a:solidFill>
              </a:rPr>
              <a:t>станций Саратовского узла</a:t>
            </a:r>
            <a:r>
              <a:rPr lang="ru-RU" sz="1800" dirty="0">
                <a:solidFill>
                  <a:schemeClr val="tx1"/>
                </a:solidFill>
              </a:rPr>
              <a:t>, </a:t>
            </a:r>
            <a:r>
              <a:rPr lang="ru-RU" sz="1800" b="1" dirty="0">
                <a:solidFill>
                  <a:schemeClr val="tx1"/>
                </a:solidFill>
              </a:rPr>
              <a:t>строительство западного обхода Саратова, реконструкция вокзала Саратов-1.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      Кроме </a:t>
            </a:r>
            <a:r>
              <a:rPr lang="ru-RU" sz="1800" dirty="0">
                <a:solidFill>
                  <a:schemeClr val="tx1"/>
                </a:solidFill>
              </a:rPr>
              <a:t>того, для улучшения качества обслуживания пассажиров в пригородном сообщении и организации перевозок до нового </a:t>
            </a:r>
            <a:r>
              <a:rPr lang="ru-RU" sz="1800" b="1" dirty="0">
                <a:solidFill>
                  <a:schemeClr val="tx1"/>
                </a:solidFill>
              </a:rPr>
              <a:t>аэропорта «Гагарин»</a:t>
            </a:r>
            <a:r>
              <a:rPr lang="ru-RU" sz="1800" dirty="0">
                <a:solidFill>
                  <a:schemeClr val="tx1"/>
                </a:solidFill>
              </a:rPr>
              <a:t> в 2019 году в Саратовский регион поступили 3 новых электропоезда серии ЭП3Д в </a:t>
            </a:r>
            <a:r>
              <a:rPr lang="ru-RU" sz="1800" dirty="0" err="1">
                <a:solidFill>
                  <a:schemeClr val="tx1"/>
                </a:solidFill>
              </a:rPr>
              <a:t>четырёхвагонном</a:t>
            </a:r>
            <a:r>
              <a:rPr lang="ru-RU" sz="1800" dirty="0">
                <a:solidFill>
                  <a:schemeClr val="tx1"/>
                </a:solidFill>
              </a:rPr>
              <a:t> исполнении и один состав — в </a:t>
            </a:r>
            <a:r>
              <a:rPr lang="ru-RU" sz="1800" dirty="0" err="1">
                <a:solidFill>
                  <a:schemeClr val="tx1"/>
                </a:solidFill>
              </a:rPr>
              <a:t>шестивагонном</a:t>
            </a:r>
            <a:r>
              <a:rPr lang="ru-RU" sz="1800" dirty="0">
                <a:solidFill>
                  <a:schemeClr val="tx1"/>
                </a:solidFill>
              </a:rPr>
              <a:t>. </a:t>
            </a:r>
            <a:endParaRPr lang="ru-RU" sz="1800" dirty="0" smtClean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    В </a:t>
            </a:r>
            <a:r>
              <a:rPr lang="ru-RU" sz="1800" dirty="0">
                <a:solidFill>
                  <a:schemeClr val="tx1"/>
                </a:solidFill>
              </a:rPr>
              <a:t>рамках </a:t>
            </a:r>
            <a:r>
              <a:rPr lang="ru-RU" sz="1800" b="1" dirty="0">
                <a:solidFill>
                  <a:schemeClr val="tx1"/>
                </a:solidFill>
              </a:rPr>
              <a:t>обновления парка тягового подвижного состава </a:t>
            </a:r>
            <a:r>
              <a:rPr lang="ru-RU" sz="1800" dirty="0">
                <a:solidFill>
                  <a:schemeClr val="tx1"/>
                </a:solidFill>
              </a:rPr>
              <a:t>в депо магистрали поступило 17 грузовых тепловозов 2ТЭ25КМ и 7 маневровых локомотивов ТЭМ14.</a:t>
            </a:r>
          </a:p>
        </p:txBody>
      </p:sp>
    </p:spTree>
    <p:extLst>
      <p:ext uri="{BB962C8B-B14F-4D97-AF65-F5344CB8AC3E}">
        <p14:creationId xmlns:p14="http://schemas.microsoft.com/office/powerpoint/2010/main" val="42276500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4511"/>
            <a:ext cx="9144000" cy="841223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СТРАТЕГИЯ научно-технологического </a:t>
            </a:r>
            <a:r>
              <a:rPr lang="ru-RU" sz="1600" dirty="0">
                <a:solidFill>
                  <a:srgbClr val="C00000"/>
                </a:solidFill>
              </a:rPr>
              <a:t>развития холдинга «РЖД» на период</a:t>
            </a:r>
            <a:br>
              <a:rPr lang="ru-RU" sz="1600" dirty="0">
                <a:solidFill>
                  <a:srgbClr val="C00000"/>
                </a:solidFill>
              </a:rPr>
            </a:br>
            <a:r>
              <a:rPr lang="ru-RU" sz="1600" dirty="0">
                <a:solidFill>
                  <a:srgbClr val="C00000"/>
                </a:solidFill>
              </a:rPr>
              <a:t>до 2025 года и на перспективу до 2030 года (Белая книга)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13447" y="836712"/>
            <a:ext cx="915744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         Стратегия </a:t>
            </a:r>
            <a:r>
              <a:rPr lang="ru-RU" sz="1600" dirty="0"/>
              <a:t>научно-технологического развития холдинга «РЖД» </a:t>
            </a:r>
            <a:r>
              <a:rPr lang="ru-RU" sz="1600" dirty="0" smtClean="0"/>
              <a:t>на период </a:t>
            </a:r>
            <a:r>
              <a:rPr lang="ru-RU" sz="1600" dirty="0"/>
              <a:t>до 2025 года и на перспективу до 2030 года (Белая книга) </a:t>
            </a:r>
            <a:r>
              <a:rPr lang="ru-RU" sz="1600" dirty="0" smtClean="0"/>
              <a:t> </a:t>
            </a:r>
            <a:r>
              <a:rPr lang="ru-RU" sz="1600" dirty="0"/>
              <a:t>разработана на основании положений Стратегии </a:t>
            </a:r>
            <a:r>
              <a:rPr lang="ru-RU" sz="1600" dirty="0" smtClean="0"/>
              <a:t>научно-технологического </a:t>
            </a:r>
            <a:r>
              <a:rPr lang="ru-RU" sz="1600" dirty="0"/>
              <a:t>развития Российской Федерации, утвержденной </a:t>
            </a:r>
            <a:r>
              <a:rPr lang="ru-RU" sz="1600" dirty="0" smtClean="0"/>
              <a:t>Указом Президента </a:t>
            </a:r>
            <a:r>
              <a:rPr lang="ru-RU" sz="1600" dirty="0"/>
              <a:t>Российской Федерации от 1 декабря 2016 г. № 642, </a:t>
            </a:r>
            <a:r>
              <a:rPr lang="ru-RU" sz="1600" dirty="0" smtClean="0"/>
              <a:t>Стратегии инновационного </a:t>
            </a:r>
            <a:r>
              <a:rPr lang="ru-RU" sz="1600" dirty="0"/>
              <a:t>развития Российской Федерации на период до 2020 </a:t>
            </a:r>
            <a:r>
              <a:rPr lang="ru-RU" sz="1600" dirty="0" smtClean="0"/>
              <a:t>года, утвержденной </a:t>
            </a:r>
            <a:r>
              <a:rPr lang="ru-RU" sz="1600" dirty="0"/>
              <a:t>распоряжением Правительства Российской Федерации </a:t>
            </a:r>
            <a:r>
              <a:rPr lang="ru-RU" sz="1600" dirty="0" smtClean="0"/>
              <a:t>от 8 </a:t>
            </a:r>
            <a:r>
              <a:rPr lang="ru-RU" sz="1600" dirty="0"/>
              <a:t>декабря 2011 г. № 2227р, Стратегии развития холдинга «РЖД» на </a:t>
            </a:r>
            <a:r>
              <a:rPr lang="ru-RU" sz="1600" dirty="0" smtClean="0"/>
              <a:t>период  до </a:t>
            </a:r>
            <a:r>
              <a:rPr lang="ru-RU" sz="1600" dirty="0"/>
              <a:t>2030 года, утвержденной советом директоров ОАО «РЖД» от 23 </a:t>
            </a:r>
            <a:r>
              <a:rPr lang="ru-RU" sz="1600" dirty="0" smtClean="0"/>
              <a:t>декабря 2013 </a:t>
            </a:r>
            <a:r>
              <a:rPr lang="ru-RU" sz="1600" dirty="0"/>
              <a:t>г. № 19, а также с учетом других документов </a:t>
            </a:r>
            <a:r>
              <a:rPr lang="ru-RU" sz="1600" dirty="0" smtClean="0"/>
              <a:t>стратегического планирования</a:t>
            </a:r>
            <a:r>
              <a:rPr lang="ru-RU" sz="1600" dirty="0"/>
              <a:t>, определяющих развитие железнодорожного транспорта</a:t>
            </a:r>
            <a:r>
              <a:rPr lang="ru-RU" sz="1600" dirty="0" smtClean="0"/>
              <a:t>.         </a:t>
            </a:r>
          </a:p>
          <a:p>
            <a:pPr algn="just"/>
            <a:r>
              <a:rPr lang="ru-RU" sz="1600" dirty="0" smtClean="0"/>
              <a:t>  Стратегия </a:t>
            </a:r>
            <a:r>
              <a:rPr lang="ru-RU" sz="1600" dirty="0"/>
              <a:t>определяет направления научно-технологического </a:t>
            </a:r>
            <a:r>
              <a:rPr lang="ru-RU" sz="1600" dirty="0" smtClean="0"/>
              <a:t>развития холдинга </a:t>
            </a:r>
            <a:r>
              <a:rPr lang="ru-RU" sz="1600" dirty="0"/>
              <a:t>«РЖД» и является основой для разработки </a:t>
            </a:r>
            <a:r>
              <a:rPr lang="ru-RU" sz="1600" dirty="0" smtClean="0"/>
              <a:t>документов стратегического </a:t>
            </a:r>
            <a:r>
              <a:rPr lang="ru-RU" sz="1600" dirty="0"/>
              <a:t>планирования в области научно-технологического </a:t>
            </a:r>
            <a:r>
              <a:rPr lang="ru-RU" sz="1600" dirty="0" smtClean="0"/>
              <a:t>развития для </a:t>
            </a:r>
            <a:r>
              <a:rPr lang="ru-RU" sz="1600" dirty="0"/>
              <a:t>филиалов ОАО «РЖД», их подразделений и дочерних </a:t>
            </a:r>
            <a:r>
              <a:rPr lang="ru-RU" sz="1600" dirty="0" smtClean="0"/>
              <a:t>обществ ОАО </a:t>
            </a:r>
            <a:r>
              <a:rPr lang="ru-RU" sz="1600" dirty="0"/>
              <a:t>«РЖД» </a:t>
            </a:r>
            <a:r>
              <a:rPr lang="ru-RU" sz="1600" dirty="0" smtClean="0"/>
              <a:t>.</a:t>
            </a:r>
          </a:p>
          <a:p>
            <a:pPr algn="just"/>
            <a:r>
              <a:rPr lang="ru-RU" sz="1600" dirty="0"/>
              <a:t> </a:t>
            </a:r>
            <a:r>
              <a:rPr lang="ru-RU" sz="1600" dirty="0" smtClean="0"/>
              <a:t>        Холдинг </a:t>
            </a:r>
            <a:r>
              <a:rPr lang="ru-RU" sz="1600" dirty="0"/>
              <a:t>«РЖД» является одним из крупнейших </a:t>
            </a:r>
            <a:r>
              <a:rPr lang="ru-RU" sz="1600" dirty="0" smtClean="0"/>
              <a:t>системообразующих  элементов </a:t>
            </a:r>
            <a:r>
              <a:rPr lang="ru-RU" sz="1600" dirty="0"/>
              <a:t>экономики Российской Федерации, важнейшим звеном </a:t>
            </a:r>
            <a:r>
              <a:rPr lang="ru-RU" sz="1600" dirty="0" smtClean="0"/>
              <a:t>ее транспортной </a:t>
            </a:r>
            <a:r>
              <a:rPr lang="ru-RU" sz="1600" dirty="0"/>
              <a:t>системы, обеспечивающим более 45% грузооборота </a:t>
            </a:r>
            <a:r>
              <a:rPr lang="ru-RU" sz="1600" dirty="0" smtClean="0"/>
              <a:t> </a:t>
            </a:r>
            <a:r>
              <a:rPr lang="ru-RU" sz="1600" dirty="0"/>
              <a:t>и более 26% пассажирооборота </a:t>
            </a:r>
            <a:r>
              <a:rPr lang="ru-RU" sz="1600" dirty="0" smtClean="0"/>
              <a:t>транспортной системы</a:t>
            </a:r>
            <a:r>
              <a:rPr lang="ru-RU" sz="1600" dirty="0"/>
              <a:t>.</a:t>
            </a:r>
          </a:p>
          <a:p>
            <a:pPr algn="just"/>
            <a:r>
              <a:rPr lang="ru-RU" sz="1600" dirty="0" smtClean="0"/>
              <a:t>          Российские </a:t>
            </a:r>
            <a:r>
              <a:rPr lang="ru-RU" sz="1600" dirty="0"/>
              <a:t>железные дороги являются неотъемлемой </a:t>
            </a:r>
            <a:r>
              <a:rPr lang="ru-RU" sz="1600" dirty="0" smtClean="0"/>
              <a:t>частью евроазиатской </a:t>
            </a:r>
            <a:r>
              <a:rPr lang="ru-RU" sz="1600" dirty="0"/>
              <a:t>железнодорожной сети, интегрированной </a:t>
            </a:r>
            <a:r>
              <a:rPr lang="ru-RU" sz="1600" dirty="0" smtClean="0"/>
              <a:t>с железнодорожными </a:t>
            </a:r>
            <a:r>
              <a:rPr lang="ru-RU" sz="1600" dirty="0"/>
              <a:t>системами Европы и Восточной Азии, </a:t>
            </a:r>
            <a:r>
              <a:rPr lang="ru-RU" sz="1600" dirty="0" smtClean="0"/>
              <a:t>обеспечивающей функционирование </a:t>
            </a:r>
            <a:r>
              <a:rPr lang="ru-RU" sz="1600" dirty="0"/>
              <a:t>международных транспортных коридоров.</a:t>
            </a:r>
          </a:p>
          <a:p>
            <a:pPr algn="just"/>
            <a:r>
              <a:rPr lang="ru-RU" sz="1600" dirty="0"/>
              <a:t>ОАО «РЖД» входит в число десяти крупнейших в мире и </a:t>
            </a:r>
            <a:r>
              <a:rPr lang="ru-RU" sz="1600" dirty="0" smtClean="0"/>
              <a:t>трех крупнейших </a:t>
            </a:r>
            <a:r>
              <a:rPr lang="ru-RU" sz="1600" dirty="0"/>
              <a:t>в Европе транспортных компаний по пассажирообороту </a:t>
            </a:r>
            <a:r>
              <a:rPr lang="ru-RU" sz="1600" dirty="0" smtClean="0"/>
              <a:t>и относится </a:t>
            </a:r>
            <a:r>
              <a:rPr lang="ru-RU" sz="1600" dirty="0"/>
              <a:t>к наиболее эффективным железнодорожным компаниям </a:t>
            </a:r>
            <a:r>
              <a:rPr lang="ru-RU" sz="1600" dirty="0" smtClean="0"/>
              <a:t>по основным </a:t>
            </a:r>
            <a:r>
              <a:rPr lang="ru-RU" sz="1600" dirty="0"/>
              <a:t>показателям эффективности: удельной энергоемкости перевозок,</a:t>
            </a:r>
          </a:p>
        </p:txBody>
      </p:sp>
    </p:spTree>
    <p:extLst>
      <p:ext uri="{BB962C8B-B14F-4D97-AF65-F5344CB8AC3E}">
        <p14:creationId xmlns:p14="http://schemas.microsoft.com/office/powerpoint/2010/main" val="16986899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48391" y="4637907"/>
            <a:ext cx="1176137" cy="45719"/>
          </a:xfrm>
        </p:spPr>
        <p:txBody>
          <a:bodyPr>
            <a:normAutofit fontScale="90000"/>
          </a:bodyPr>
          <a:lstStyle/>
          <a:p>
            <a:r>
              <a:rPr lang="ru-RU" b="0" dirty="0" smtClean="0"/>
              <a:t>.</a:t>
            </a:r>
            <a:endParaRPr lang="ru-RU" b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0"/>
            <a:ext cx="9252520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513" y="5166275"/>
            <a:ext cx="91439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Roboto"/>
              </a:rPr>
              <a:t>ЗАО "Нефтетранссервис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" организует </a:t>
            </a:r>
            <a:r>
              <a:rPr lang="ru-RU" dirty="0" err="1" smtClean="0">
                <a:solidFill>
                  <a:srgbClr val="000000"/>
                </a:solidFill>
                <a:latin typeface="Roboto"/>
              </a:rPr>
              <a:t>ж.д</a:t>
            </a:r>
            <a:r>
              <a:rPr lang="ru-RU" dirty="0" smtClean="0">
                <a:solidFill>
                  <a:srgbClr val="000000"/>
                </a:solidFill>
                <a:latin typeface="Roboto"/>
              </a:rPr>
              <a:t>. 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перевозки грузов промышленного назначения: наливных грузов (нефтепродукты, нефть) и грузов в полувагонах (каменный уголь, черные металлы, руда, цемент, кокс, лесные грузы, строительные грузы, металлические конструкции). Помимо перевозок, "Нефтетранссервис" занимается ремонтом вагонов, изготовлением и ремонтом колесных пар, подготовкой цистерн под налив.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57053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01053" y="0"/>
            <a:ext cx="8229600" cy="490066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ЗАО "Нефтетранссервис"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5733256"/>
            <a:ext cx="8229600" cy="39290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35696" y="4614993"/>
            <a:ext cx="630258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 dirty="0">
                <a:solidFill>
                  <a:srgbClr val="111111"/>
                </a:solidFill>
                <a:latin typeface="Roboto Condensed"/>
              </a:rPr>
              <a:t>НТС В </a:t>
            </a:r>
            <a:r>
              <a:rPr lang="ru-RU" b="1" cap="all" dirty="0" smtClean="0">
                <a:solidFill>
                  <a:srgbClr val="111111"/>
                </a:solidFill>
                <a:latin typeface="Roboto Condensed"/>
              </a:rPr>
              <a:t>ЦИФРАХ на 01.01.2020</a:t>
            </a:r>
            <a:r>
              <a:rPr lang="ru-RU" sz="1200" b="1" cap="all" dirty="0" smtClean="0">
                <a:solidFill>
                  <a:srgbClr val="111111"/>
                </a:solidFill>
                <a:latin typeface="Roboto Condensed"/>
              </a:rPr>
              <a:t>г</a:t>
            </a:r>
            <a:r>
              <a:rPr lang="ru-RU" b="1" cap="all" dirty="0" smtClean="0">
                <a:solidFill>
                  <a:srgbClr val="111111"/>
                </a:solidFill>
                <a:latin typeface="Roboto Condensed"/>
              </a:rPr>
              <a:t>.</a:t>
            </a:r>
            <a:endParaRPr lang="ru-RU" b="1" cap="all" dirty="0">
              <a:solidFill>
                <a:srgbClr val="111111"/>
              </a:solidFill>
              <a:latin typeface="Roboto Condensed"/>
            </a:endParaRPr>
          </a:p>
          <a:p>
            <a:r>
              <a:rPr lang="ru-RU" b="1" dirty="0" smtClean="0">
                <a:solidFill>
                  <a:srgbClr val="ED1C24"/>
                </a:solidFill>
                <a:latin typeface="Roboto Condensed"/>
              </a:rPr>
              <a:t>7.6 </a:t>
            </a:r>
            <a:r>
              <a:rPr lang="ru-RU" dirty="0" smtClean="0">
                <a:solidFill>
                  <a:srgbClr val="FF0000"/>
                </a:solidFill>
              </a:rPr>
              <a:t>млн тонн </a:t>
            </a:r>
            <a:r>
              <a:rPr lang="ru-RU" dirty="0" smtClean="0">
                <a:solidFill>
                  <a:srgbClr val="ED1C24"/>
                </a:solidFill>
                <a:latin typeface="Roboto Condensed"/>
              </a:rPr>
              <a:t>- </a:t>
            </a:r>
            <a:r>
              <a:rPr lang="ru-RU" b="1" dirty="0" smtClean="0">
                <a:solidFill>
                  <a:srgbClr val="002060"/>
                </a:solidFill>
                <a:latin typeface="Roboto Condensed"/>
              </a:rPr>
              <a:t>ЕЖЕМЕСЯЧНАЯ </a:t>
            </a:r>
            <a:r>
              <a:rPr lang="ru-RU" b="1" dirty="0">
                <a:solidFill>
                  <a:srgbClr val="002060"/>
                </a:solidFill>
                <a:latin typeface="Roboto Condensed"/>
              </a:rPr>
              <a:t>ПОГРУЗКА</a:t>
            </a:r>
          </a:p>
          <a:p>
            <a:r>
              <a:rPr lang="ru-RU" b="1" dirty="0" smtClean="0">
                <a:solidFill>
                  <a:srgbClr val="ED1C24"/>
                </a:solidFill>
                <a:latin typeface="Roboto Condensed"/>
              </a:rPr>
              <a:t>69.5 </a:t>
            </a:r>
            <a:r>
              <a:rPr lang="ru-RU" dirty="0" smtClean="0">
                <a:solidFill>
                  <a:srgbClr val="ED1C24"/>
                </a:solidFill>
                <a:latin typeface="Roboto Condensed"/>
              </a:rPr>
              <a:t>тысяч вагонов - </a:t>
            </a:r>
            <a:r>
              <a:rPr lang="ru-RU" b="1" dirty="0" smtClean="0">
                <a:solidFill>
                  <a:srgbClr val="002060"/>
                </a:solidFill>
                <a:latin typeface="Roboto Condensed"/>
              </a:rPr>
              <a:t>ПАРК </a:t>
            </a:r>
            <a:r>
              <a:rPr lang="ru-RU" b="1" dirty="0">
                <a:solidFill>
                  <a:srgbClr val="002060"/>
                </a:solidFill>
                <a:latin typeface="Roboto Condensed"/>
              </a:rPr>
              <a:t>В УПРАВЛЕНИИ</a:t>
            </a:r>
          </a:p>
          <a:p>
            <a:r>
              <a:rPr lang="ru-RU" b="1" dirty="0" smtClean="0">
                <a:solidFill>
                  <a:srgbClr val="ED1C24"/>
                </a:solidFill>
                <a:latin typeface="Roboto Condensed"/>
              </a:rPr>
              <a:t>35 </a:t>
            </a:r>
            <a:r>
              <a:rPr lang="ru-RU" dirty="0" smtClean="0">
                <a:solidFill>
                  <a:srgbClr val="ED1C24"/>
                </a:solidFill>
                <a:latin typeface="Roboto Condensed"/>
              </a:rPr>
              <a:t>единиц - </a:t>
            </a:r>
            <a:r>
              <a:rPr lang="ru-RU" b="1" dirty="0" smtClean="0">
                <a:solidFill>
                  <a:srgbClr val="002060"/>
                </a:solidFill>
                <a:latin typeface="Roboto Condensed"/>
              </a:rPr>
              <a:t>ПАРК </a:t>
            </a:r>
            <a:r>
              <a:rPr lang="ru-RU" b="1" dirty="0">
                <a:solidFill>
                  <a:srgbClr val="002060"/>
                </a:solidFill>
                <a:latin typeface="Roboto Condensed"/>
              </a:rPr>
              <a:t>ЛОКОМОТИВОВ</a:t>
            </a:r>
          </a:p>
          <a:p>
            <a:r>
              <a:rPr lang="ru-RU" b="1" dirty="0" smtClean="0">
                <a:solidFill>
                  <a:srgbClr val="ED1C24"/>
                </a:solidFill>
                <a:latin typeface="Roboto Condensed"/>
              </a:rPr>
              <a:t>955 </a:t>
            </a:r>
            <a:r>
              <a:rPr lang="ru-RU" dirty="0" smtClean="0">
                <a:solidFill>
                  <a:srgbClr val="ED1C24"/>
                </a:solidFill>
                <a:latin typeface="Roboto Condensed"/>
              </a:rPr>
              <a:t>станций - </a:t>
            </a:r>
            <a:r>
              <a:rPr lang="ru-RU" b="1" dirty="0" smtClean="0">
                <a:solidFill>
                  <a:srgbClr val="002060"/>
                </a:solidFill>
                <a:latin typeface="Roboto Condensed"/>
              </a:rPr>
              <a:t>ПОГРУЗКИ </a:t>
            </a:r>
            <a:r>
              <a:rPr lang="ru-RU" b="1" dirty="0">
                <a:solidFill>
                  <a:srgbClr val="002060"/>
                </a:solidFill>
                <a:latin typeface="Roboto Condensed"/>
              </a:rPr>
              <a:t>В РФ</a:t>
            </a:r>
          </a:p>
          <a:p>
            <a:r>
              <a:rPr lang="ru-RU" b="1" dirty="0" smtClean="0">
                <a:solidFill>
                  <a:srgbClr val="ED1C24"/>
                </a:solidFill>
                <a:latin typeface="Roboto Condensed"/>
              </a:rPr>
              <a:t>818 </a:t>
            </a:r>
            <a:r>
              <a:rPr lang="ru-RU" dirty="0" smtClean="0">
                <a:solidFill>
                  <a:srgbClr val="ED1C24"/>
                </a:solidFill>
                <a:latin typeface="Roboto Condensed"/>
              </a:rPr>
              <a:t>человек - </a:t>
            </a:r>
            <a:r>
              <a:rPr lang="ru-RU" b="1" dirty="0" smtClean="0">
                <a:solidFill>
                  <a:srgbClr val="002060"/>
                </a:solidFill>
                <a:latin typeface="Roboto Condensed"/>
              </a:rPr>
              <a:t>ЗАНЯТО </a:t>
            </a:r>
            <a:r>
              <a:rPr lang="ru-RU" b="1" dirty="0">
                <a:solidFill>
                  <a:srgbClr val="002060"/>
                </a:solidFill>
                <a:latin typeface="Roboto Condensed"/>
              </a:rPr>
              <a:t>В </a:t>
            </a:r>
            <a:r>
              <a:rPr lang="ru-RU" b="1" dirty="0" smtClean="0">
                <a:solidFill>
                  <a:srgbClr val="002060"/>
                </a:solidFill>
                <a:latin typeface="Roboto Condensed"/>
              </a:rPr>
              <a:t>ТРАНСПОРТНОМ БИЗНЕСЕ</a:t>
            </a:r>
            <a:endParaRPr lang="ru-RU" b="1" dirty="0">
              <a:solidFill>
                <a:srgbClr val="002060"/>
              </a:solidFill>
              <a:latin typeface="Roboto Condensed"/>
            </a:endParaRPr>
          </a:p>
          <a:p>
            <a:r>
              <a:rPr lang="ru-RU" b="1" dirty="0" smtClean="0">
                <a:solidFill>
                  <a:srgbClr val="ED1C24"/>
                </a:solidFill>
                <a:latin typeface="Roboto Condensed"/>
              </a:rPr>
              <a:t>14 лет - </a:t>
            </a:r>
            <a:r>
              <a:rPr lang="ru-RU" b="1" dirty="0" smtClean="0">
                <a:solidFill>
                  <a:srgbClr val="002060"/>
                </a:solidFill>
                <a:latin typeface="Roboto Condensed"/>
              </a:rPr>
              <a:t>НА РЫНКЕ ГРУЗОПЕРЕВОЗОК</a:t>
            </a:r>
            <a:endParaRPr lang="ru-RU" b="1" i="0" dirty="0">
              <a:solidFill>
                <a:srgbClr val="002060"/>
              </a:solidFill>
              <a:effectLst/>
              <a:latin typeface="Roboto Condensed"/>
            </a:endParaRPr>
          </a:p>
        </p:txBody>
      </p:sp>
      <p:pic>
        <p:nvPicPr>
          <p:cNvPr id="7" name="Picture 4" descr="https://ic.pics.livejournal.com/barmacode/72172186/692791/692791_9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31" r="22472"/>
          <a:stretch/>
        </p:blipFill>
        <p:spPr bwMode="auto">
          <a:xfrm>
            <a:off x="6167359" y="696465"/>
            <a:ext cx="2736304" cy="373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" name="Picture 2" descr="https://vgudok.com/sites/default/files/field/image/neftetransservis_ob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6466"/>
            <a:ext cx="6012160" cy="373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222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www.pvsm.ru/images/2014/12/03/svyaz-ot-kaliningrada-do-sahalin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461"/>
            <a:ext cx="9144000" cy="5770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188640"/>
            <a:ext cx="9036496" cy="43204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ОАО «РЖД» крупнейшая транспортная компания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7504" y="5805264"/>
            <a:ext cx="9036496" cy="10527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smtClean="0"/>
              <a:t>ОАО «РЖД» обеспечивают 79% грузооборота и 66% пассажирооборота в транспортной системе СНГ.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9580272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0324138"/>
              </p:ext>
            </p:extLst>
          </p:nvPr>
        </p:nvGraphicFramePr>
        <p:xfrm>
          <a:off x="108521" y="27384"/>
          <a:ext cx="9143999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1" name="PDF" r:id="rId3" imgW="0" imgH="360" progId="">
                  <p:embed/>
                </p:oleObj>
              </mc:Choice>
              <mc:Fallback>
                <p:oleObj name="PDF" r:id="rId3" imgW="0" imgH="360" progId="">
                  <p:embed/>
                  <p:pic>
                    <p:nvPicPr>
                      <p:cNvPr id="0" name="Содержимое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521" y="27384"/>
                        <a:ext cx="9143999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31472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8" t="399" r="388" b="655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04188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azanreporter.ru/storage/web/cache/images/news/1/bbb80a261b549b40b8d3de5cbd2244e73803ee84.png/1200/720/crop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" t="9051" r="3610"/>
          <a:stretch/>
        </p:blipFill>
        <p:spPr bwMode="auto">
          <a:xfrm>
            <a:off x="17857" y="8184"/>
            <a:ext cx="9144000" cy="673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374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5483"/>
            <a:ext cx="9036496" cy="43204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ОАО «РЖД» крупнейшая транспортная компания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3008" y="6055227"/>
            <a:ext cx="9080992" cy="80277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b="1" dirty="0" smtClean="0"/>
              <a:t>По протяженности электрифицированных железных дорог (более 43 тыс. км.) Россия на первом месте.</a:t>
            </a:r>
            <a:endParaRPr lang="ru-RU" sz="2400" b="1" dirty="0"/>
          </a:p>
        </p:txBody>
      </p:sp>
      <p:pic>
        <p:nvPicPr>
          <p:cNvPr id="5122" name="Picture 2" descr="https://finobzor.ru/uploads/posts/2017-05/org_bxgl6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96" y="437531"/>
            <a:ext cx="8102752" cy="565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211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8392" y="-18966"/>
            <a:ext cx="9036496" cy="43204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ОАО «РЖД» крупнейшая транспортная компания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6093296"/>
            <a:ext cx="9208640" cy="7647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/>
              <a:t>Россия занимает </a:t>
            </a:r>
            <a:r>
              <a:rPr lang="ru-RU" sz="2400" b="1" dirty="0" smtClean="0">
                <a:solidFill>
                  <a:srgbClr val="C00000"/>
                </a:solidFill>
              </a:rPr>
              <a:t>3</a:t>
            </a:r>
            <a:r>
              <a:rPr lang="ru-RU" sz="2400" b="1" dirty="0" smtClean="0"/>
              <a:t> место (после Китая и США ) по объему  грузовых перевозок.</a:t>
            </a:r>
            <a:endParaRPr lang="ru-RU" sz="2400" b="1" dirty="0"/>
          </a:p>
        </p:txBody>
      </p:sp>
      <p:pic>
        <p:nvPicPr>
          <p:cNvPr id="7170" name="Picture 2" descr="https://s0.rbk.ru/v6_top_pics/media/img/3/45/7557898551174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3082"/>
            <a:ext cx="9144000" cy="539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5800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47682"/>
            <a:ext cx="9036496" cy="43204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ОАО «РЖД» крупнейшая транспортная компания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52" y="5949280"/>
            <a:ext cx="9036496" cy="8640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 smtClean="0"/>
              <a:t>Уставной капитал транспортной компании ОАО «РЖД» составляет 1 трлн. 545 млрд. 200 млн. руб. или более 50 млрд. долларов.</a:t>
            </a:r>
            <a:endParaRPr lang="ru-RU" sz="2400" b="1" dirty="0"/>
          </a:p>
        </p:txBody>
      </p:sp>
      <p:pic>
        <p:nvPicPr>
          <p:cNvPr id="8194" name="Picture 2" descr="https://slide-share.ru/slide/7116986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" t="26587" r="5240" b="3064"/>
          <a:stretch/>
        </p:blipFill>
        <p:spPr bwMode="auto">
          <a:xfrm>
            <a:off x="0" y="479730"/>
            <a:ext cx="9144000" cy="546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4991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" y="0"/>
            <a:ext cx="8229600" cy="41805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ОАО «РЖД» крупнейшая транспортная компания </a:t>
            </a:r>
            <a:endParaRPr lang="ru-RU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323528" y="4365104"/>
            <a:ext cx="3232192" cy="18002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4008" y="4365104"/>
            <a:ext cx="4038600" cy="183306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</p:txBody>
      </p:sp>
      <p:pic>
        <p:nvPicPr>
          <p:cNvPr id="1031" name="Picture 7" descr="ÐÑÐ³Ð°Ð½Ð¸Ð·Ð°ÑÐ¸Ð¾Ð½Ð½Ð°Ñ ÑÑÑÑÐºÑÑÑÐ° ÐÐÐ Â«Ð ÐÐÂ»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17"/>
          <a:stretch/>
        </p:blipFill>
        <p:spPr bwMode="auto">
          <a:xfrm>
            <a:off x="72008" y="418058"/>
            <a:ext cx="9144000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://www.eav.ru/img/publ500/2013-08_09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01"/>
          <a:stretch/>
        </p:blipFill>
        <p:spPr bwMode="auto">
          <a:xfrm>
            <a:off x="6383060" y="3632830"/>
            <a:ext cx="2388741" cy="2978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90435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932</TotalTime>
  <Words>1921</Words>
  <Application>Microsoft Office PowerPoint</Application>
  <PresentationFormat>Экран (4:3)</PresentationFormat>
  <Paragraphs>151</Paragraphs>
  <Slides>52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9" baseType="lpstr">
      <vt:lpstr>Arial</vt:lpstr>
      <vt:lpstr>Calibri</vt:lpstr>
      <vt:lpstr>Roboto</vt:lpstr>
      <vt:lpstr>Roboto Condensed</vt:lpstr>
      <vt:lpstr>Times New Roman</vt:lpstr>
      <vt:lpstr>Тема Office</vt:lpstr>
      <vt:lpstr>PDF</vt:lpstr>
      <vt:lpstr>ОАО "РЖД"</vt:lpstr>
      <vt:lpstr>Презентация PowerPoint</vt:lpstr>
      <vt:lpstr>Презентация PowerPoint</vt:lpstr>
      <vt:lpstr>ОАО «РЖД» крупнейшая транспортная компания </vt:lpstr>
      <vt:lpstr>ОАО «РЖД» крупнейшая транспортная компания </vt:lpstr>
      <vt:lpstr>ОАО «РЖД» крупнейшая транспортная компания </vt:lpstr>
      <vt:lpstr>ОАО «РЖД» крупнейшая транспортная компания </vt:lpstr>
      <vt:lpstr>ОАО «РЖД» крупнейшая транспортная компания </vt:lpstr>
      <vt:lpstr>ОАО «РЖД» крупнейшая транспортная компания </vt:lpstr>
      <vt:lpstr>Правление ОАО "РЖД"</vt:lpstr>
      <vt:lpstr>Правление ОАО "РЖД»</vt:lpstr>
      <vt:lpstr>Структура ОАО «РЖД» Территориальное  деление железнодорожной сети на дороги</vt:lpstr>
      <vt:lpstr>Структура ОАО «РЖД» </vt:lpstr>
      <vt:lpstr>Структура ОАО «РЖД» </vt:lpstr>
      <vt:lpstr>Структура ОАО «РЖД» </vt:lpstr>
      <vt:lpstr>Структура ОАО «РЖД» </vt:lpstr>
      <vt:lpstr>       Федеральный закон: «О железнодорожном транспорте в                        Российской федерации» №17 – Ф3 от 10 января 2003 г. </vt:lpstr>
      <vt:lpstr>               Статья 2. Основные понятия</vt:lpstr>
      <vt:lpstr>Федеральный закон: «О железнодорожном транспорте в     Российской федерации» №17 – Ф3 от 10 января 2003 г. </vt:lpstr>
      <vt:lpstr>Федеральный закон: «О железнодорожном транспорте в     Российской федерации» №17 – Ф3 от 10 января 2003 г. </vt:lpstr>
      <vt:lpstr>Федеральный закон: «О железнодорожном транспорте в     Российской федерации» №17 – Ф3 от 10 января 2003 г. </vt:lpstr>
      <vt:lpstr>Федеральный закон: «О железнодорожном транспорте в     Российской федерации» №17 – Ф3 от 10 января 2003 г. </vt:lpstr>
      <vt:lpstr>Федеральный закон: «О железнодорожном транспорте в     Российской федерации» №17 – Ф3 от 10 января 2003 г. </vt:lpstr>
      <vt:lpstr>Федеральный закон: «О железнодорожном транспорте в     Российской федерации» №17 – Ф3 от 10 января 2003 г. </vt:lpstr>
      <vt:lpstr>Федеральный закон: «О железнодорожном транспорте в     Российской федерации» №17 – Ф3 от 10 января 2003 г.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Стратегия развития ОАО «РЖД» до 2030 года</vt:lpstr>
      <vt:lpstr>Стратегия развития ОАО «РЖД» до 2030 года</vt:lpstr>
      <vt:lpstr>Стратегия развития ОАО «РЖД» до 2030 года</vt:lpstr>
      <vt:lpstr>Стратегия развития ОАО «РЖД» до 2030 года</vt:lpstr>
      <vt:lpstr>Стратегия развития ОАО «РЖД» до 2030 года</vt:lpstr>
      <vt:lpstr>Стратегия развития ОАО «РЖД» до 2030 года</vt:lpstr>
      <vt:lpstr>Стратегия развития ОАО «РЖД» до 2030 года</vt:lpstr>
      <vt:lpstr>Стратегия развития ОАО «РЖД» до 2030 года</vt:lpstr>
      <vt:lpstr>Стратегия развития ОАО «РЖД» до 2030 года</vt:lpstr>
      <vt:lpstr>Стратегия развития ОАО «РЖД» до 2030 года</vt:lpstr>
      <vt:lpstr>Приволжская железная дорога</vt:lpstr>
      <vt:lpstr>Приволжская железная дорога</vt:lpstr>
      <vt:lpstr>Приволжская железная дорога</vt:lpstr>
      <vt:lpstr>В 2019 году инвестиции в развитие Приволжской Ж.Д. составили более 20 миллиардов рублей</vt:lpstr>
      <vt:lpstr>СТРАТЕГИЯ научно-технологического развития холдинга «РЖД» на период до 2025 года и на перспективу до 2030 года (Белая книга)</vt:lpstr>
      <vt:lpstr>.</vt:lpstr>
      <vt:lpstr>ЗАО "Нефтетранссервис"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</dc:creator>
  <cp:lastModifiedBy>Ли Н.Г.</cp:lastModifiedBy>
  <cp:revision>100</cp:revision>
  <dcterms:created xsi:type="dcterms:W3CDTF">2019-04-21T18:59:03Z</dcterms:created>
  <dcterms:modified xsi:type="dcterms:W3CDTF">2023-11-30T16:50:05Z</dcterms:modified>
</cp:coreProperties>
</file>