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390" r:id="rId3"/>
    <p:sldId id="260" r:id="rId4"/>
    <p:sldId id="261" r:id="rId5"/>
    <p:sldId id="263" r:id="rId6"/>
    <p:sldId id="264" r:id="rId7"/>
    <p:sldId id="265" r:id="rId8"/>
    <p:sldId id="266" r:id="rId9"/>
    <p:sldId id="344" r:id="rId10"/>
    <p:sldId id="345" r:id="rId11"/>
    <p:sldId id="346" r:id="rId12"/>
    <p:sldId id="347" r:id="rId13"/>
    <p:sldId id="354" r:id="rId14"/>
    <p:sldId id="355" r:id="rId15"/>
    <p:sldId id="348" r:id="rId16"/>
    <p:sldId id="349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81" r:id="rId26"/>
    <p:sldId id="365" r:id="rId27"/>
    <p:sldId id="403" r:id="rId28"/>
    <p:sldId id="367" r:id="rId29"/>
    <p:sldId id="370" r:id="rId30"/>
    <p:sldId id="371" r:id="rId31"/>
    <p:sldId id="380" r:id="rId32"/>
    <p:sldId id="352" r:id="rId33"/>
    <p:sldId id="343" r:id="rId34"/>
    <p:sldId id="388" r:id="rId35"/>
    <p:sldId id="391" r:id="rId36"/>
    <p:sldId id="389" r:id="rId37"/>
    <p:sldId id="383" r:id="rId38"/>
    <p:sldId id="402" r:id="rId39"/>
    <p:sldId id="384" r:id="rId40"/>
    <p:sldId id="386" r:id="rId41"/>
    <p:sldId id="270" r:id="rId42"/>
    <p:sldId id="271" r:id="rId43"/>
    <p:sldId id="272" r:id="rId44"/>
    <p:sldId id="273" r:id="rId45"/>
    <p:sldId id="387" r:id="rId46"/>
    <p:sldId id="276" r:id="rId47"/>
    <p:sldId id="277" r:id="rId48"/>
    <p:sldId id="278" r:id="rId49"/>
    <p:sldId id="279" r:id="rId50"/>
    <p:sldId id="280" r:id="rId51"/>
    <p:sldId id="281" r:id="rId52"/>
    <p:sldId id="392" r:id="rId53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78" autoAdjust="0"/>
    <p:restoredTop sz="94660"/>
  </p:normalViewPr>
  <p:slideViewPr>
    <p:cSldViewPr>
      <p:cViewPr varScale="1">
        <p:scale>
          <a:sx n="68" d="100"/>
          <a:sy n="68" d="100"/>
        </p:scale>
        <p:origin x="160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DEC5-FFED-4A1B-B491-8BADF8660AC9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F4914-30FA-48D4-888B-98C9CB2A58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43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F4914-30FA-48D4-888B-98C9CB2A58E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43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A88CE1-5D5A-46AD-A905-F1022EDD9000}" type="slidenum">
              <a:rPr lang="ru-RU" altLang="ru-RU"/>
              <a:pPr/>
              <a:t>52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664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51C9C-D0CA-433D-9D68-8AD6C4472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AA188-7F29-4603-9073-FBB0F9117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5126E-9C2D-4CFB-8CD2-319F7FFDB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787D1-ED94-422C-AD9C-3B00A0212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1D6D9-2537-45C2-BB07-06A4B3C6A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CA21-E77A-491C-9286-49289ED887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53ABC-5E27-471D-BF21-6157A460E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6A3FF-1EB3-4728-9993-3E55210F6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BEC2-05B6-4EEC-928A-E345CCECA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8BC50-558A-4B39-B5BA-C39AB1CDF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851EA-E60B-41E3-861C-3346F401D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4D642-7F54-4F80-9FE1-9FAD0EA7F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8A4A-B037-43D6-9F6E-21B868DF5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63EA7-0118-4CC2-AFDA-E5C91779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42E70-0CA2-4A87-9A51-D0ED2DDD1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42E70-0CA2-4A87-9A51-D0ED2DDD1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445EB-DF14-4CEF-A10C-021DC8810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440F3-05FB-45AB-84B3-895DF456B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7018E-8D9B-4827-9FF3-F6C521E65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A1474-7474-49D7-871F-E46E4D74D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A1F1E-C322-428F-A198-985F9946A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E7A9C-4DA1-45AB-A422-E01E8047C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1C92B-B739-40EE-AE3E-738D6FA2F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1C92B-B739-40EE-AE3E-738D6FA2F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7F888-111F-4370-9509-3D43C5BEE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3183D-C83D-4A13-AC63-11621FA36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3E864-B8A6-480A-ACC5-213A56F143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1185D-FFC7-4ABF-83CB-A6531509D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6B27-1C5C-4566-95D4-C71CE6B0C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F0C79-18FC-4A22-93A0-21329CAE5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C4D2F-FA5C-4428-BE4A-5D14FF27B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4C472-6A1C-444A-BD53-64F4BF4FC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4D1BB-DBDD-40C4-9018-8AC175C9C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8E5F7-9318-4D90-9811-6CFF09095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19D02-EC16-4DD3-A855-5CF1C8119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B8C4E-2772-45A8-B8E9-D55573226D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88F6B-5021-45BA-AF82-9F8B3EE35E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539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AAA82-4723-4ED1-8B09-CD39CD0D2C07}" type="datetimeFigureOut">
              <a:rPr lang="ru-RU" smtClean="0"/>
              <a:pPr/>
              <a:t>28.04.2024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6" r:id="rId15"/>
    <p:sldLayoutId id="2147483667" r:id="rId16"/>
    <p:sldLayoutId id="2147483668" r:id="rId17"/>
    <p:sldLayoutId id="2147483669" r:id="rId18"/>
    <p:sldLayoutId id="2147483673" r:id="rId19"/>
    <p:sldLayoutId id="2147483674" r:id="rId20"/>
    <p:sldLayoutId id="2147483675" r:id="rId21"/>
    <p:sldLayoutId id="2147483676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740" r:id="rId29"/>
    <p:sldLayoutId id="2147483741" r:id="rId30"/>
    <p:sldLayoutId id="2147483742" r:id="rId31"/>
    <p:sldLayoutId id="2147483743" r:id="rId32"/>
    <p:sldLayoutId id="2147483744" r:id="rId33"/>
    <p:sldLayoutId id="2147483745" r:id="rId34"/>
    <p:sldLayoutId id="2147483746" r:id="rId35"/>
    <p:sldLayoutId id="2147483747" r:id="rId36"/>
    <p:sldLayoutId id="2147483748" r:id="rId37"/>
    <p:sldLayoutId id="2147483750" r:id="rId38"/>
    <p:sldLayoutId id="2147483753" r:id="rId39"/>
    <p:sldLayoutId id="2147483754" r:id="rId40"/>
    <p:sldLayoutId id="2147483763" r:id="rId41"/>
    <p:sldLayoutId id="2147483764" r:id="rId42"/>
    <p:sldLayoutId id="2147483765" r:id="rId43"/>
    <p:sldLayoutId id="2147483766" r:id="rId44"/>
    <p:sldLayoutId id="2147483768" r:id="rId45"/>
    <p:sldLayoutId id="2147483769" r:id="rId46"/>
    <p:sldLayoutId id="2147483770" r:id="rId47"/>
    <p:sldLayoutId id="2147483771" r:id="rId4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3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9.wmf"/><Relationship Id="rId5" Type="http://schemas.openxmlformats.org/officeDocument/2006/relationships/image" Target="../media/image17.wmf"/><Relationship Id="rId4" Type="http://schemas.openxmlformats.org/officeDocument/2006/relationships/image" Target="../media/image15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9.wmf"/><Relationship Id="rId4" Type="http://schemas.openxmlformats.org/officeDocument/2006/relationships/image" Target="../media/image17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6.pn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9.wmf"/><Relationship Id="rId5" Type="http://schemas.openxmlformats.org/officeDocument/2006/relationships/image" Target="../media/image17.wmf"/><Relationship Id="rId4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wmf"/><Relationship Id="rId7" Type="http://schemas.openxmlformats.org/officeDocument/2006/relationships/image" Target="../media/image27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5810" name="Picture Placeholder 13" descr="cover_illustrati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35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5811" name="Picture 14" descr="C:\Natarius\RZD 2012\Форма хоккеистов\вставка красный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44863"/>
            <a:ext cx="91440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5812" name="Title 5"/>
          <p:cNvSpPr>
            <a:spLocks/>
          </p:cNvSpPr>
          <p:nvPr/>
        </p:nvSpPr>
        <p:spPr bwMode="auto">
          <a:xfrm>
            <a:off x="898525" y="3492500"/>
            <a:ext cx="55149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200" dirty="0" smtClean="0">
                <a:solidFill>
                  <a:schemeClr val="bg1"/>
                </a:solidFill>
                <a:latin typeface="Verdana" pitchFamily="34" charset="0"/>
              </a:rPr>
              <a:t>Порядок закрепления </a:t>
            </a:r>
            <a:r>
              <a:rPr lang="ru-RU" sz="2200" dirty="0">
                <a:solidFill>
                  <a:schemeClr val="bg1"/>
                </a:solidFill>
                <a:latin typeface="Verdana" pitchFamily="34" charset="0"/>
              </a:rPr>
              <a:t>подвижного состава на станционных путях.</a:t>
            </a:r>
            <a:endParaRPr lang="en-US" sz="2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" name="Subtitle 6"/>
          <p:cNvSpPr txBox="1">
            <a:spLocks/>
          </p:cNvSpPr>
          <p:nvPr/>
        </p:nvSpPr>
        <p:spPr bwMode="auto">
          <a:xfrm>
            <a:off x="914400" y="5270500"/>
            <a:ext cx="551497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n-US" sz="1600" dirty="0">
              <a:latin typeface="+mn-lt"/>
              <a:ea typeface="ＭＳ Ｐゴシック" charset="-128"/>
              <a:cs typeface="ＭＳ Ｐゴシック" charset="-128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n-US" sz="1600" dirty="0"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10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16832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 путях с </a:t>
            </a:r>
            <a:r>
              <a:rPr lang="ru-RU" sz="2400" dirty="0" smtClean="0">
                <a:solidFill>
                  <a:srgbClr val="FF0000"/>
                </a:solidFill>
              </a:rPr>
              <a:t>уклоном более 0,0005 </a:t>
            </a:r>
            <a:r>
              <a:rPr lang="ru-RU" sz="2400" dirty="0" smtClean="0"/>
              <a:t>закрепление производится со стороны уклона по расчетным формулам. 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7" t="22397" r="22441" b="51443"/>
          <a:stretch>
            <a:fillRect/>
          </a:stretch>
        </p:blipFill>
        <p:spPr bwMode="auto">
          <a:xfrm>
            <a:off x="212408" y="3306763"/>
            <a:ext cx="89344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11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Формула 1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		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n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K=-----(1,5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+1)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     200 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sz="2000" u="sng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u="sng" dirty="0">
                <a:latin typeface="Arial" pitchFamily="34" charset="0"/>
                <a:cs typeface="Arial" pitchFamily="34" charset="0"/>
              </a:rPr>
              <a:t>где: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  -  необходимое  количество  тормозных  башмаков;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-   количество осей в составе (группе);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 - средняя  величина  уклона пути или отрезка пути в тысячных;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(1,5i+1) - количество тормозных башмаков на каждые 200 осей.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12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980728"/>
            <a:ext cx="8243639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algn="just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1 применяется:</a:t>
            </a:r>
          </a:p>
          <a:p>
            <a:pPr marL="448056" indent="-384048" algn="just" fontAlgn="auto"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1.    при закреплении одиночных вагонов, </a:t>
            </a:r>
          </a:p>
          <a:p>
            <a:pPr marL="448056" indent="-384048" algn="just" fontAlgn="auto"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2.    составов или  групп, состоящих   из  однородного  по  весу  (брутто)  подвижного  состава: 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грузовых груженых или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порожних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вагонов независимо от  их  рода,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вагонов пассажирского парка, включая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моторвагонный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подвижной  состав;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рефрижераторных вагонов при условии, что в группе (секции)  все  вагоны груженые или все порожние; 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сплоток  локомотивов   в   недействующем  состоянии;</a:t>
            </a:r>
          </a:p>
          <a:p>
            <a:pPr marL="448056" indent="-384048" algn="just" fontAlgn="auto">
              <a:spcAft>
                <a:spcPts val="0"/>
              </a:spcAft>
              <a:buAutoNum type="arabicPeriod" startAt="3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  закреплении  смешанных  (разнородных  по  весу)  составов  или  групп, состоящих из груженых и порожних вагонов или  груженых  вагонов  различного  веса  при  условии,  что  тормозные  башмаки  укладываются  под вагоны с нагрузкой на ось не менее 15 т (брутто), 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при  отсутствии таких вагонов - под вагоны с меньшей  нагрузкой на ось, но максимальной для закрепляемой группы.      </a:t>
            </a: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13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8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2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		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n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					  K=-----(4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+1)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			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200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u="sng" dirty="0">
                <a:latin typeface="Arial" pitchFamily="34" charset="0"/>
                <a:cs typeface="Arial" pitchFamily="34" charset="0"/>
              </a:rPr>
              <a:t>где: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  -  необходимое  количество  тормозных  башмаков;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-   количество осей в составе (группе);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 - средняя  величина  уклона пути или отрезка пути в тысячных;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(4i+1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- количество тормозных башмаков на каждые 200 осей.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14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2 применяется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при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закреплении смешанных составов или групп, состоящих  из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разнородных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   весу   вагонов,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 тормозные  башмаки  укладываются 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порожние вагоны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 вагоны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нагрузкой менее 15 т на  ось брутто,  не являющиеся самыми тяжелыми вагонами в группе,  </a:t>
            </a: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вагоны  с  неизвестной нагрузкой на ось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15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 уклонах более 0,0005 до 0,001 включительно вагоны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закрепляются дополнительно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одним    тормозным   башмаком  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  со   стороны, противоположной спуску.</a:t>
            </a: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уклон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более 0,0005 до 0,001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включительно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45379">
            <a:off x="1377950" y="4175125"/>
            <a:ext cx="13303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30851">
            <a:off x="2647950" y="3954463"/>
            <a:ext cx="13589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08105">
            <a:off x="4032250" y="3827463"/>
            <a:ext cx="17192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320"/>
          <p:cNvGrpSpPr>
            <a:grpSpLocks/>
          </p:cNvGrpSpPr>
          <p:nvPr/>
        </p:nvGrpSpPr>
        <p:grpSpPr bwMode="auto">
          <a:xfrm rot="-728551">
            <a:off x="5762625" y="3597275"/>
            <a:ext cx="1158875" cy="531813"/>
            <a:chOff x="3515" y="2886"/>
            <a:chExt cx="680" cy="280"/>
          </a:xfrm>
        </p:grpSpPr>
        <p:sp>
          <p:nvSpPr>
            <p:cNvPr id="1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4" name="Picture 3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53313">
            <a:off x="6921500" y="3400425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 flipV="1">
            <a:off x="1214438" y="3794125"/>
            <a:ext cx="6892925" cy="12414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729040">
            <a:off x="7496175" y="3654425"/>
            <a:ext cx="996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05979" flipH="1">
            <a:off x="1001713" y="4843463"/>
            <a:ext cx="996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16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34076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 закреплении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моторвагонных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поездов,  локомотивов  в недействующем состоянии,   а   в  исключительных  случаях  другого    подвижного  состава,    могут  быть  использованы  ручные  тормоза    подвижного  состава  из  расчета: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 тормозных  осей  заменяют  1   тормозной башмак.</a:t>
            </a:r>
          </a:p>
          <a:p>
            <a:pPr algn="just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На  горизонтальных  путях  или  путях с уклоном 0,0005 и менее    допускается  приводить  в  действие  ручной  тормоз  одного вагона    (локомотива)  в  любой  части сцепленной группы подвижного состава    взамен тормозных башмаков с обеих ее сторон.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сильном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(более  15  м/с) ветре, направление которого совпадает  с  направлением возможного ухода вагонов, исчисленная норма закрепления  увеличивается укладкой  под  колеса  вагонов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трех дополнительных тормозных башмаков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(на  каждые  200  осей закрепляемой группы)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													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875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8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Норма закрепления увеличивается :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17</a:t>
            </a:fld>
            <a:endParaRPr lang="en-US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35696" r="23032" b="25897"/>
          <a:stretch>
            <a:fillRect/>
          </a:stretch>
        </p:blipFill>
        <p:spPr bwMode="auto">
          <a:xfrm>
            <a:off x="1763688" y="3790950"/>
            <a:ext cx="514826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очень сильном (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штормовом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ветре исчисленная норма закрепления  увеличивается укладкой  под  колеса  вагонов 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семи тормозных башмаков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(на  каждые  200  осей закрепляемой группы).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97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Норма закрепления увеличивается :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18</a:t>
            </a:fld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23097" r="23425" b="38495"/>
          <a:stretch>
            <a:fillRect/>
          </a:stretch>
        </p:blipFill>
        <p:spPr bwMode="auto">
          <a:xfrm>
            <a:off x="1914525" y="3212976"/>
            <a:ext cx="5110162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1" y="1282700"/>
            <a:ext cx="8964488" cy="501650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На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станционных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путях 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 сильно замасленными поверхностями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рельсов нормы закрепления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увеличиваются в 1,5 раза.</a:t>
            </a: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080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100807" name="Picture 6" descr="11"/>
          <p:cNvPicPr>
            <a:picLocks noChangeAspect="1" noChangeArrowheads="1"/>
          </p:cNvPicPr>
          <p:nvPr/>
        </p:nvPicPr>
        <p:blipFill>
          <a:blip r:embed="rId2" cstate="print"/>
          <a:srcRect l="14722" t="12885" r="27666" b="58295"/>
          <a:stretch>
            <a:fillRect/>
          </a:stretch>
        </p:blipFill>
        <p:spPr bwMode="auto">
          <a:xfrm>
            <a:off x="1965325" y="2906713"/>
            <a:ext cx="4886325" cy="30575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Норма закрепления увеличивается :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439615"/>
          </a:xfrm>
          <a:prstGeom prst="rect">
            <a:avLst/>
          </a:prstGeom>
          <a:solidFill>
            <a:srgbClr val="969696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31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6286500"/>
            <a:ext cx="9144000" cy="307731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62">
              <a:latin typeface="Arial" panose="020B0604020202020204" pitchFamily="34" charset="0"/>
            </a:endParaRPr>
          </a:p>
        </p:txBody>
      </p:sp>
      <p:pic>
        <p:nvPicPr>
          <p:cNvPr id="4100" name="Picture 4" descr="рж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524" y="6320205"/>
            <a:ext cx="502627" cy="2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65992" y="923193"/>
            <a:ext cx="8458200" cy="542045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316531" indent="-316531" algn="ctr">
              <a:lnSpc>
                <a:spcPct val="120000"/>
              </a:lnSpc>
              <a:defRPr/>
            </a:pPr>
            <a:r>
              <a:rPr lang="ru-RU" sz="3323" b="1" dirty="0">
                <a:latin typeface="+mj-lt"/>
                <a:ea typeface="+mj-ea"/>
                <a:cs typeface="+mj-cs"/>
              </a:rPr>
              <a:t/>
            </a:r>
            <a:br>
              <a:rPr lang="ru-RU" sz="3323" b="1" dirty="0">
                <a:latin typeface="+mj-lt"/>
                <a:ea typeface="+mj-ea"/>
                <a:cs typeface="+mj-cs"/>
              </a:rPr>
            </a:br>
            <a:r>
              <a:rPr lang="ru-RU" sz="3323" b="1" dirty="0">
                <a:latin typeface="+mj-lt"/>
                <a:ea typeface="+mj-ea"/>
                <a:cs typeface="+mj-cs"/>
              </a:rPr>
              <a:t/>
            </a:r>
            <a:br>
              <a:rPr lang="ru-RU" sz="3323" b="1" dirty="0">
                <a:latin typeface="+mj-lt"/>
                <a:ea typeface="+mj-ea"/>
                <a:cs typeface="+mj-cs"/>
              </a:rPr>
            </a:br>
            <a:r>
              <a:rPr lang="ru-RU" sz="4062" b="1" dirty="0">
                <a:latin typeface="+mj-lt"/>
                <a:ea typeface="+mj-ea"/>
                <a:cs typeface="+mj-cs"/>
              </a:rPr>
              <a:t>Закрепление подвижного состава на станционных путях. </a:t>
            </a:r>
            <a:r>
              <a:rPr lang="ru-RU" sz="4523" b="1" dirty="0">
                <a:latin typeface="+mj-lt"/>
                <a:ea typeface="+mj-ea"/>
                <a:cs typeface="+mj-cs"/>
              </a:rPr>
              <a:t/>
            </a:r>
            <a:br>
              <a:rPr lang="ru-RU" sz="4523" b="1" dirty="0">
                <a:latin typeface="+mj-lt"/>
                <a:ea typeface="+mj-ea"/>
                <a:cs typeface="+mj-cs"/>
              </a:rPr>
            </a:br>
            <a:r>
              <a:rPr lang="ru-RU" sz="4523" b="1" dirty="0">
                <a:latin typeface="+mj-lt"/>
                <a:ea typeface="+mj-ea"/>
                <a:cs typeface="+mj-cs"/>
              </a:rPr>
              <a:t/>
            </a:r>
            <a:br>
              <a:rPr lang="ru-RU" sz="4523" b="1" dirty="0">
                <a:latin typeface="+mj-lt"/>
                <a:ea typeface="+mj-ea"/>
                <a:cs typeface="+mj-cs"/>
              </a:rPr>
            </a:br>
            <a:r>
              <a:rPr lang="ru-RU" sz="4523" b="1" dirty="0">
                <a:latin typeface="+mj-lt"/>
                <a:ea typeface="+mj-ea"/>
                <a:cs typeface="+mj-cs"/>
              </a:rPr>
              <a:t/>
            </a:r>
            <a:br>
              <a:rPr lang="ru-RU" sz="4523" b="1" dirty="0">
                <a:latin typeface="+mj-lt"/>
                <a:ea typeface="+mj-ea"/>
                <a:cs typeface="+mj-cs"/>
              </a:rPr>
            </a:br>
            <a:endParaRPr lang="ru-RU" sz="2492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464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какой из формуле будет производиться расчет норм закрепления 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 следующих исходных данных: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184;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0,0018;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подвижной состав: однородный. 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		     уклон </a:t>
            </a:r>
            <a:r>
              <a:rPr lang="ru-RU" dirty="0">
                <a:latin typeface="Arial" pitchFamily="34" charset="0"/>
                <a:cs typeface="Arial" pitchFamily="34" charset="0"/>
              </a:rPr>
              <a:t>0,0018</a:t>
            </a: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466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94663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833438" y="4171950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1091823" y="3097092"/>
            <a:ext cx="7437437" cy="1924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062538" y="3752850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4666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2160588" y="3846513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67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3486150" y="3508375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68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4799013" y="3182938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69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6097588" y="2843213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70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7397750" y="2493963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81343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какой из формул будет производиться расчет норм закрепления при следующих исходных данных: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212,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0,0011,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разнородный по весу подвижной состав,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тормозные башмаки укладываются под вагоны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 нагрузкой на ось не менее 15 т (брутто)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		       уклон </a:t>
            </a:r>
            <a:r>
              <a:rPr lang="ru-RU" dirty="0">
                <a:latin typeface="Arial" pitchFamily="34" charset="0"/>
                <a:cs typeface="Arial" pitchFamily="34" charset="0"/>
              </a:rPr>
              <a:t>0,0011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68т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68т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60т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40т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80т       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80т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568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95687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669925" y="4772025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831850" y="3698875"/>
            <a:ext cx="7437438" cy="1924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199063" y="4203700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5690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2051050" y="4419600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1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3403600" y="4094163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2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4772025" y="374173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3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6110288" y="3389313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4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7462838" y="3038475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какой из формул будет производиться расчет норм закрепления при следующих исходных данных: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192,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0,0015,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смешанный подвижной состав,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тормозные башмаки укладываются под вагоны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 нагрузкой на ось  менее 15 т (брутто),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не являющимися самыми тяжелыми вагонами в группе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			     80т</a:t>
            </a:r>
          </a:p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		88т</a:t>
            </a:r>
          </a:p>
          <a:p>
            <a:pPr>
              <a:lnSpc>
                <a:spcPct val="200000"/>
              </a:lnSpc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60т</a:t>
            </a:r>
          </a:p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        48т</a:t>
            </a: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40т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уклон 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0,0015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671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902668">
            <a:off x="5913438" y="4089400"/>
            <a:ext cx="1158875" cy="531813"/>
            <a:chOff x="3515" y="2886"/>
            <a:chExt cx="680" cy="280"/>
          </a:xfrm>
        </p:grpSpPr>
        <p:sp>
          <p:nvSpPr>
            <p:cNvPr id="1096718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96719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96712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1406525" y="510063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6713" name="Picture 2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98945">
            <a:off x="2774950" y="4784725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1036638" y="4148138"/>
            <a:ext cx="7397750" cy="1911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6715" name="Picture 3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56589">
            <a:off x="4052888" y="4481513"/>
            <a:ext cx="1820862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6716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7126288" y="3795713"/>
            <a:ext cx="1122362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 rot="10800000" flipV="1">
            <a:off x="5184775" y="4789488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22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какой из формул будет производиться расчет норм закрепления при следующих исходных данных: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48, </a:t>
            </a:r>
            <a:endParaRPr lang="ru-RU" i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0,0002, </a:t>
            </a:r>
            <a:endParaRPr lang="ru-RU" i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вагоны пассажирского парка.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</a:p>
          <a:p>
            <a:pPr marL="448056" indent="-384048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									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уклон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0,0002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671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1036638" y="4148138"/>
            <a:ext cx="7397750" cy="1911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184775" y="4789488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1968754" y="5195826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6460926" y="4027426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4973211" y="4412055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3470983" y="4796684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какой из формул будет производиться расчет норм закрепления при следующих исходных данных: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–88 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0,0022,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смешанный подвижной состав,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тормозные башмаки укладываются под вагоны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 неизвестной нагрузкой на ось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	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уклон 0,0022	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773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902668">
            <a:off x="5781675" y="3959225"/>
            <a:ext cx="1466850" cy="665163"/>
            <a:chOff x="3515" y="2886"/>
            <a:chExt cx="680" cy="280"/>
          </a:xfrm>
        </p:grpSpPr>
        <p:sp>
          <p:nvSpPr>
            <p:cNvPr id="109774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97744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97736" name="Picture 2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67604">
            <a:off x="2719388" y="4797425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1036638" y="4148138"/>
            <a:ext cx="7397750" cy="1911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7738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856589">
            <a:off x="3971925" y="4467225"/>
            <a:ext cx="1820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7739" name="Picture 2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927670">
            <a:off x="1612900" y="5187950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 rot="10800000" flipV="1">
            <a:off x="5199063" y="4845050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7742" name="Picture 2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98945">
            <a:off x="7267575" y="3625850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5749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В соответствии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требованиями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ИДП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закрепление производится таким образом, чтобы носок полоза башмака касался обода колеса.</a:t>
            </a:r>
          </a:p>
          <a:p>
            <a:pPr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575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5751" name="Picture 10"/>
          <p:cNvPicPr>
            <a:picLocks noChangeAspect="1" noChangeArrowheads="1"/>
          </p:cNvPicPr>
          <p:nvPr/>
        </p:nvPicPr>
        <p:blipFill>
          <a:blip r:embed="rId2" cstate="print"/>
          <a:srcRect l="25021" t="29167" r="19214" b="18054"/>
          <a:stretch>
            <a:fillRect/>
          </a:stretch>
        </p:blipFill>
        <p:spPr bwMode="auto">
          <a:xfrm>
            <a:off x="2057400" y="2443163"/>
            <a:ext cx="489743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4725" name="Content Placeholder 1"/>
          <p:cNvSpPr>
            <a:spLocks/>
          </p:cNvSpPr>
          <p:nvPr/>
        </p:nvSpPr>
        <p:spPr bwMode="auto">
          <a:xfrm>
            <a:off x="490538" y="1196752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Закрепление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вагонов  с накатом вагонных колес на тормозные башмаки производится: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- для вагонов, прибывших на железнодорожную станцию для длительной (более 24 часов) стоянки,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 временном оставлении грузовых поездов на промежуточных железнодорожных станциях без локомотива или с локомотивом без локомотивной бригады.</a:t>
            </a:r>
          </a:p>
          <a:p>
            <a:pPr algn="just"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2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4728" name="Picture 3" descr="C:\Users\Татьяна\Pictures\bash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0768" y="3484116"/>
            <a:ext cx="42830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4725" name="Content Placeholder 1"/>
          <p:cNvSpPr>
            <a:spLocks/>
          </p:cNvSpPr>
          <p:nvPr/>
        </p:nvSpPr>
        <p:spPr bwMode="auto">
          <a:xfrm>
            <a:off x="107504" y="1231900"/>
            <a:ext cx="82994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Закрепление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вагонов  с накатом вагонных колес на тормозные башмаки производится: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вагонов, прибывших на железнодорожную станцию для длительной (более 24 часов) стоянки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Перечислить кто проверяет правильность и надёжность закрепления вагонов, прибывших на станцию для длительной стоянки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.????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2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4728" name="Picture 3" descr="C:\Users\Татьяна\Pictures\bash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177" y="3670507"/>
            <a:ext cx="42830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27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877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путях с уклонами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тормозные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 укладываются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 стороны спуска.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882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739822">
            <a:off x="5557838" y="3175000"/>
            <a:ext cx="1158875" cy="531813"/>
            <a:chOff x="3515" y="2886"/>
            <a:chExt cx="680" cy="280"/>
          </a:xfrm>
        </p:grpSpPr>
        <p:sp>
          <p:nvSpPr>
            <p:cNvPr id="1058831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58832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58824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1216025" y="410368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825" name="Picture 2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98945">
            <a:off x="2528888" y="3829050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846138" y="3152775"/>
            <a:ext cx="7437437" cy="1924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8827" name="Picture 3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56589">
            <a:off x="3752850" y="3525838"/>
            <a:ext cx="18208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828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6689725" y="2895600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88227" flipH="1">
            <a:off x="915988" y="4757738"/>
            <a:ext cx="9953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Прямая со стрелкой 22"/>
          <p:cNvCxnSpPr/>
          <p:nvPr/>
        </p:nvCxnSpPr>
        <p:spPr>
          <a:xfrm rot="10800000" flipV="1">
            <a:off x="5349875" y="3984625"/>
            <a:ext cx="1323975" cy="341313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28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346116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для закрепления необходимо 2 и более башмака,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 укладываются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разные оси вагона.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984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9847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39638">
            <a:off x="2463800" y="2863850"/>
            <a:ext cx="43116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8227" flipH="1">
            <a:off x="5270500" y="4765942"/>
            <a:ext cx="996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01140" flipH="1">
            <a:off x="2489200" y="5197990"/>
            <a:ext cx="996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29</a:t>
            </a:fld>
            <a:endParaRPr lang="en-US" dirty="0" smtClean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1979712" y="4714782"/>
            <a:ext cx="5400600" cy="9526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906" name="Заголовок 8"/>
          <p:cNvSpPr>
            <a:spLocks noGrp="1"/>
          </p:cNvSpPr>
          <p:nvPr>
            <p:ph type="title"/>
          </p:nvPr>
        </p:nvSpPr>
        <p:spPr>
          <a:xfrm>
            <a:off x="357158" y="142852"/>
            <a:ext cx="8458200" cy="1020762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19909" name="Content Placeholder 1"/>
          <p:cNvSpPr>
            <a:spLocks/>
          </p:cNvSpPr>
          <p:nvPr/>
        </p:nvSpPr>
        <p:spPr bwMode="auto">
          <a:xfrm>
            <a:off x="469900" y="1052736"/>
            <a:ext cx="8223250" cy="50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/>
              <a:t>	</a:t>
            </a:r>
          </a:p>
          <a:p>
            <a:pPr indent="444500" algn="just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Стоящие на станционных железнодорожных путях, а также на железнодорожных путях необщего пользования без локомотива составы поездов, вагоны и специальный подвижной состав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должны быть надежно закреплены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от ухода тормозными башмаками, стационарными устройствами для закрепления вагонов, ручными тормозами или другими средствами закрепления, предусмотренными нормами и правилами. </a:t>
            </a:r>
          </a:p>
        </p:txBody>
      </p:sp>
      <p:sp>
        <p:nvSpPr>
          <p:cNvPr id="101991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60869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тормозные башмаки укладывают не под крайний вагон со стороны возможного ухода закрепляемой группы,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необходимо проверить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надежность сцепления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закрепляемым вагоном остального состава.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087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60871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940026">
            <a:off x="1338263" y="4175125"/>
            <a:ext cx="13287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872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2620963" y="3830638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873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856589">
            <a:off x="3990975" y="3568700"/>
            <a:ext cx="1719263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20"/>
          <p:cNvGrpSpPr>
            <a:grpSpLocks/>
          </p:cNvGrpSpPr>
          <p:nvPr/>
        </p:nvGrpSpPr>
        <p:grpSpPr bwMode="auto">
          <a:xfrm rot="-948359">
            <a:off x="5640388" y="3160713"/>
            <a:ext cx="1158875" cy="531812"/>
            <a:chOff x="3515" y="2886"/>
            <a:chExt cx="680" cy="280"/>
          </a:xfrm>
        </p:grpSpPr>
        <p:sp>
          <p:nvSpPr>
            <p:cNvPr id="106088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60884" name="Picture 3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60875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6840538" y="2868613"/>
            <a:ext cx="11207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низ 15"/>
          <p:cNvSpPr/>
          <p:nvPr/>
        </p:nvSpPr>
        <p:spPr>
          <a:xfrm>
            <a:off x="3725863" y="3043238"/>
            <a:ext cx="327025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459038" y="3373438"/>
            <a:ext cx="327025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5407025" y="2622550"/>
            <a:ext cx="327025" cy="677863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6580188" y="2405063"/>
            <a:ext cx="328612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377950" y="3175000"/>
            <a:ext cx="6953250" cy="1943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27314" flipH="1">
            <a:off x="7456488" y="3205163"/>
            <a:ext cx="766762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627314" flipH="1">
            <a:off x="6718300" y="3421063"/>
            <a:ext cx="73342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70085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А)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Б)                                                                  В)</a:t>
            </a: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008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70087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725" y="3930650"/>
            <a:ext cx="38020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088" name="Рисунок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1652" y="1179513"/>
            <a:ext cx="323850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089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1650" y="3835400"/>
            <a:ext cx="298926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32</a:t>
            </a:fld>
            <a:endParaRPr lang="en-US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87524" y="1484784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Требования к тормозным башмакам.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Где запрещается устанавливать тормозные башмаки?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7" name="Content Placeholder 1"/>
          <p:cNvSpPr>
            <a:spLocks/>
          </p:cNvSpPr>
          <p:nvPr/>
        </p:nvSpPr>
        <p:spPr bwMode="auto">
          <a:xfrm>
            <a:off x="107504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1 - носок,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2 - полоз,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3 - заклепка,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4 - опорная колодка,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5 - ручка,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6 - борт.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Составные части тормозного башмака:</a:t>
            </a:r>
          </a:p>
          <a:p>
            <a:endParaRPr lang="ru-RU" sz="2400" dirty="0"/>
          </a:p>
        </p:txBody>
      </p:sp>
      <p:pic>
        <p:nvPicPr>
          <p:cNvPr id="1027079" name="Рисунок 9" descr="C:\Users\Татьяна\Desktop\13.Методработа\безопасность движения на ж д  транспорте\2010_12_05\тормозные башмаки.jpg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l="17175" t="13483" r="17645" b="26517"/>
          <a:stretch>
            <a:fillRect/>
          </a:stretch>
        </p:blipFill>
        <p:spPr bwMode="auto">
          <a:xfrm>
            <a:off x="2523014" y="1700808"/>
            <a:ext cx="6513482" cy="404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2437" name="Content Placeholder 1"/>
          <p:cNvSpPr>
            <a:spLocks/>
          </p:cNvSpPr>
          <p:nvPr/>
        </p:nvSpPr>
        <p:spPr bwMode="auto">
          <a:xfrm>
            <a:off x="107504" y="980728"/>
            <a:ext cx="8585646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Тормозные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башмаки, используемые для закрепления подвижного состава, должны быть окрашены в яркий цвет и иметь три поперечные полосы на горизонтальной плоскости и обоих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бортах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полоза, а также инвентарный номер на боковой или торцевой поверхности корпуса опорной колодки, которые наносятся белой краской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000" dirty="0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	Храниться 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на специальных площадках, стеллажах и тумбочках на 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междупутьях.</a:t>
            </a:r>
          </a:p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Тормозные башмаки </a:t>
            </a:r>
            <a:r>
              <a:rPr 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(любой модификации, конфигурации и типа</a:t>
            </a:r>
            <a:r>
              <a:rPr lang="ru-RU" sz="2000" dirty="0"/>
              <a:t>)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используемые на инфраструктуре ОАО «РЖД», </a:t>
            </a:r>
            <a:r>
              <a:rPr lang="ru-RU" altLang="ru-RU" sz="2000" b="1" dirty="0">
                <a:latin typeface="Arial" panose="020B0604020202020204" pitchFamily="34" charset="0"/>
                <a:cs typeface="Times New Roman" panose="02020603050405020304" pitchFamily="18" charset="0"/>
              </a:rPr>
              <a:t>являются инвентарем строгого учета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104243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2439" name="Picture 10"/>
          <p:cNvPicPr>
            <a:picLocks noChangeAspect="1" noChangeArrowheads="1"/>
          </p:cNvPicPr>
          <p:nvPr/>
        </p:nvPicPr>
        <p:blipFill>
          <a:blip r:embed="rId2" cstate="print"/>
          <a:srcRect l="25021" t="44330" r="19214" b="36349"/>
          <a:stretch>
            <a:fillRect/>
          </a:stretch>
        </p:blipFill>
        <p:spPr bwMode="auto">
          <a:xfrm>
            <a:off x="1477530" y="4883707"/>
            <a:ext cx="6009551" cy="155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Требования, предъявляемые к тормозным башмакам: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2437" name="Content Placeholder 1"/>
          <p:cNvSpPr>
            <a:spLocks/>
          </p:cNvSpPr>
          <p:nvPr/>
        </p:nvSpPr>
        <p:spPr bwMode="auto">
          <a:xfrm>
            <a:off x="107504" y="1282700"/>
            <a:ext cx="8585646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Тормозные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башмаки, используемые для торможения вагонов при расформировании составов не окрашиваются, поперечные полосы не наносятся.</a:t>
            </a: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  <p:sp>
        <p:nvSpPr>
          <p:cNvPr id="104243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2440" name="Picture 8" descr="Z:\хорошо, я согласен\Павлюченкова\фото путей\IMG_3140.JPG"/>
          <p:cNvPicPr>
            <a:picLocks noChangeAspect="1" noChangeArrowheads="1"/>
          </p:cNvPicPr>
          <p:nvPr/>
        </p:nvPicPr>
        <p:blipFill>
          <a:blip r:embed="rId2" cstate="print"/>
          <a:srcRect t="30183" b="25841"/>
          <a:stretch>
            <a:fillRect/>
          </a:stretch>
        </p:blipFill>
        <p:spPr bwMode="auto">
          <a:xfrm>
            <a:off x="1986111" y="3212976"/>
            <a:ext cx="4828432" cy="159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Требования, предъявляемые к тормозным башмакам: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25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3461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indent="444500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Каждый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эксплуатируемый тормозной башмак должен иметь маркировку (клеймение), которая наносится специальными клеймами на верхнюю горизонтальную поверхность полоза тормозного башмака на расстоянии не более 70 мм от опорной колодки.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104346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3463" name="Picture 10"/>
          <p:cNvPicPr>
            <a:picLocks noChangeAspect="1" noChangeArrowheads="1"/>
          </p:cNvPicPr>
          <p:nvPr/>
        </p:nvPicPr>
        <p:blipFill>
          <a:blip r:embed="rId2" cstate="print"/>
          <a:srcRect l="32677" t="53761" r="30780" b="18353"/>
          <a:stretch>
            <a:fillRect/>
          </a:stretch>
        </p:blipFill>
        <p:spPr bwMode="auto">
          <a:xfrm>
            <a:off x="1763688" y="3010497"/>
            <a:ext cx="515302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4489450" y="2962275"/>
            <a:ext cx="546100" cy="1865313"/>
          </a:xfrm>
          <a:prstGeom prst="down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Требования, предъявляемые к тормозным башмакам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270340" name="Content Placeholder 1"/>
          <p:cNvSpPr>
            <a:spLocks/>
          </p:cNvSpPr>
          <p:nvPr/>
        </p:nvSpPr>
        <p:spPr bwMode="auto">
          <a:xfrm>
            <a:off x="149255" y="1119188"/>
            <a:ext cx="6026921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Маркировка</a:t>
            </a:r>
            <a:r>
              <a:rPr lang="ru-RU" dirty="0">
                <a:latin typeface="Arial" pitchFamily="34" charset="0"/>
                <a:cs typeface="Arial" pitchFamily="34" charset="0"/>
              </a:rPr>
              <a:t> (клеймение) тормозных башмаков, используемых на инфраструктуре ОАО «РЖД» должна содержать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более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двадцати знаков:</a:t>
            </a:r>
          </a:p>
          <a:p>
            <a:pPr algn="just">
              <a:defRPr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а) </a:t>
            </a:r>
            <a:r>
              <a:rPr lang="ru-RU" sz="2000" b="1" dirty="0" smtClean="0">
                <a:solidFill>
                  <a:srgbClr val="FF0000"/>
                </a:solidFill>
              </a:rPr>
              <a:t>первые </a:t>
            </a:r>
            <a:r>
              <a:rPr lang="ru-RU" sz="2000" b="1" dirty="0">
                <a:solidFill>
                  <a:srgbClr val="FF0000"/>
                </a:solidFill>
              </a:rPr>
              <a:t>пять цифровых знаков</a:t>
            </a:r>
            <a:r>
              <a:rPr lang="ru-RU" sz="2000" dirty="0"/>
              <a:t> - для железнодорожной </a:t>
            </a:r>
            <a:r>
              <a:rPr lang="ru-RU" sz="2000" dirty="0" smtClean="0"/>
              <a:t>станции указывается </a:t>
            </a:r>
            <a:r>
              <a:rPr lang="ru-RU" sz="2000" dirty="0"/>
              <a:t>код единой сетевой разметки (далее - ЕСР). </a:t>
            </a:r>
            <a:endParaRPr lang="ru-RU" sz="2000" dirty="0" smtClean="0"/>
          </a:p>
          <a:p>
            <a:pPr algn="just">
              <a:defRPr/>
            </a:pPr>
            <a:r>
              <a:rPr lang="ru-RU" sz="2000" dirty="0" smtClean="0"/>
              <a:t>Для территориального </a:t>
            </a:r>
            <a:r>
              <a:rPr lang="ru-RU" sz="2000" dirty="0"/>
              <a:t>структурного подразделения (</a:t>
            </a:r>
            <a:r>
              <a:rPr lang="ru-RU" sz="2000" dirty="0" smtClean="0"/>
              <a:t>территориального подразделения</a:t>
            </a:r>
            <a:r>
              <a:rPr lang="ru-RU" sz="2000" dirty="0"/>
              <a:t>) функционального филиала ОАО "РЖД" </a:t>
            </a:r>
            <a:r>
              <a:rPr lang="ru-RU" sz="2000" dirty="0" smtClean="0"/>
              <a:t>указывается код ЕСР железнодорожной </a:t>
            </a:r>
            <a:r>
              <a:rPr lang="ru-RU" sz="2000" dirty="0"/>
              <a:t>станции, где </a:t>
            </a:r>
            <a:r>
              <a:rPr lang="ru-RU" sz="2000" dirty="0" smtClean="0"/>
              <a:t>территориально расположено</a:t>
            </a:r>
            <a:r>
              <a:rPr lang="ru-RU" sz="2000" dirty="0"/>
              <a:t> </a:t>
            </a:r>
            <a:r>
              <a:rPr lang="ru-RU" sz="2000" dirty="0" smtClean="0"/>
              <a:t>головное </a:t>
            </a:r>
            <a:r>
              <a:rPr lang="ru-RU" sz="2000" dirty="0"/>
              <a:t>предприятие территориального структурного </a:t>
            </a:r>
            <a:r>
              <a:rPr lang="ru-RU" sz="2000" dirty="0" smtClean="0"/>
              <a:t>подразделения (территориального </a:t>
            </a:r>
            <a:r>
              <a:rPr lang="ru-RU" sz="2000" dirty="0"/>
              <a:t>подразделения)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5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Маркировка (клеймение) тормозных башмаков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37</a:t>
            </a:fld>
            <a:endParaRPr lang="en-US" dirty="0" smtClean="0"/>
          </a:p>
        </p:txBody>
      </p:sp>
      <p:pic>
        <p:nvPicPr>
          <p:cNvPr id="8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2" t="24496" r="58661" b="20297"/>
          <a:stretch>
            <a:fillRect/>
          </a:stretch>
        </p:blipFill>
        <p:spPr bwMode="auto">
          <a:xfrm>
            <a:off x="6469038" y="1413892"/>
            <a:ext cx="25273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270340" name="Content Placeholder 1"/>
          <p:cNvSpPr>
            <a:spLocks/>
          </p:cNvSpPr>
          <p:nvPr/>
        </p:nvSpPr>
        <p:spPr bwMode="auto">
          <a:xfrm>
            <a:off x="294514" y="1119188"/>
            <a:ext cx="588166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Маркировка (клеймение) тормозных башмаков, используемых на инфраструктуре ОАО «РЖД» должна содержать не более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двадцати знаков:</a:t>
            </a: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б)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середине - индекс</a:t>
            </a:r>
            <a:r>
              <a:rPr lang="ru-RU" dirty="0">
                <a:latin typeface="Arial" pitchFamily="34" charset="0"/>
                <a:cs typeface="Arial" pitchFamily="34" charset="0"/>
              </a:rPr>
              <a:t>, который устанавливается функциональным филиалом ОАО "РЖД", формируется из буквенных и цифровых знаков.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Для территориальных структурных подразделений (территориальных подразделений) функциональных филиалов ОАО "РЖД" или ДЗО (кроме железнодорожных станций) в индексе должен указываться телеграфный адрес территориального структурного подразделения (территориального подразделения)</a:t>
            </a: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5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Маркировка (клеймение) тормозных башмаков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38</a:t>
            </a:fld>
            <a:endParaRPr lang="en-US" dirty="0" smtClean="0"/>
          </a:p>
        </p:txBody>
      </p:sp>
      <p:pic>
        <p:nvPicPr>
          <p:cNvPr id="8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2" t="24496" r="58661" b="20297"/>
          <a:stretch>
            <a:fillRect/>
          </a:stretch>
        </p:blipFill>
        <p:spPr bwMode="auto">
          <a:xfrm>
            <a:off x="6444208" y="1556792"/>
            <a:ext cx="25273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7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270340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последние три цифровых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знака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инвентарный номер тормозного башмака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начиная с единицы.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Код 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станции по ЕСР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Индекс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         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№ тормозного башмака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подразделений Дирекции тяги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филиала ОАО "РЖД"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инвентарный номер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тормозного башмака состоит из четырех цифровых знаков, начиная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 единицы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(пример: 0001, ..., 9999).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960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9" name="Блок-схема: задержка 8"/>
          <p:cNvSpPr/>
          <p:nvPr/>
        </p:nvSpPr>
        <p:spPr>
          <a:xfrm>
            <a:off x="5322888" y="3752850"/>
            <a:ext cx="1260475" cy="1079500"/>
          </a:xfrm>
          <a:prstGeom prst="flowChartDelay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123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248025" y="3752850"/>
            <a:ext cx="1800225" cy="10795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123456</a:t>
            </a:r>
          </a:p>
        </p:txBody>
      </p:sp>
      <p:sp>
        <p:nvSpPr>
          <p:cNvPr id="13" name="Блок-схема: сохраненные данные 12"/>
          <p:cNvSpPr/>
          <p:nvPr/>
        </p:nvSpPr>
        <p:spPr>
          <a:xfrm>
            <a:off x="1201738" y="3779838"/>
            <a:ext cx="1798637" cy="1081087"/>
          </a:xfrm>
          <a:prstGeom prst="flowChartOnlineStorage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12345</a:t>
            </a:r>
          </a:p>
        </p:txBody>
      </p:sp>
      <p:cxnSp>
        <p:nvCxnSpPr>
          <p:cNvPr id="15" name="Прямая со стрелкой 14"/>
          <p:cNvCxnSpPr>
            <a:endCxn id="13" idx="0"/>
          </p:cNvCxnSpPr>
          <p:nvPr/>
        </p:nvCxnSpPr>
        <p:spPr>
          <a:xfrm rot="16200000" flipH="1">
            <a:off x="1807369" y="3486944"/>
            <a:ext cx="573088" cy="127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1" idx="0"/>
          </p:cNvCxnSpPr>
          <p:nvPr/>
        </p:nvCxnSpPr>
        <p:spPr>
          <a:xfrm rot="16200000" flipH="1">
            <a:off x="3882232" y="3486944"/>
            <a:ext cx="519112" cy="127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561012" y="3487738"/>
            <a:ext cx="492125" cy="127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Маркировка (клеймение) тормозных башмаков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0933" name="Content Placeholder 1"/>
          <p:cNvSpPr>
            <a:spLocks/>
          </p:cNvSpPr>
          <p:nvPr/>
        </p:nvSpPr>
        <p:spPr bwMode="auto">
          <a:xfrm>
            <a:off x="469900" y="1460500"/>
            <a:ext cx="82232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indent="444500"/>
            <a:r>
              <a:rPr lang="ru-RU" sz="2000" dirty="0" smtClean="0">
                <a:latin typeface="Arial" pitchFamily="34" charset="0"/>
                <a:cs typeface="Arial" pitchFamily="34" charset="0"/>
              </a:rPr>
              <a:t>Упоры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тормозные стационарные (УТС-380) служат для механизированного закрепления составов поездов на пути приёма.</a:t>
            </a:r>
          </a:p>
        </p:txBody>
      </p:sp>
      <p:sp>
        <p:nvSpPr>
          <p:cNvPr id="102093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0935" name="Рисунок 10" descr="P10181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0" y="2524125"/>
            <a:ext cx="3756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0936" name="Picture 2" descr="C:\Documents and Settings\NVPavlyuchenkova\Мои документы\2 РАБОТА\Разработки\Уч-метод пособие УТС\УТС фото\P1018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6150" y="2543175"/>
            <a:ext cx="3814763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1653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Запрещается пользоваться тормозными башмаками: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неисправными,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окрашенными,                                              не маркированными,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 обледенелым или замасленным полозом,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чужими.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165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1655" name="Picture 12"/>
          <p:cNvPicPr>
            <a:picLocks noChangeAspect="1" noChangeArrowheads="1"/>
          </p:cNvPicPr>
          <p:nvPr/>
        </p:nvPicPr>
        <p:blipFill>
          <a:blip r:embed="rId2" cstate="print"/>
          <a:srcRect l="10983" t="34930" r="7370" b="21344"/>
          <a:stretch>
            <a:fillRect/>
          </a:stretch>
        </p:blipFill>
        <p:spPr bwMode="auto">
          <a:xfrm>
            <a:off x="2416175" y="1638300"/>
            <a:ext cx="2532063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Башмак тормозной горочный.Путь-СПб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32078" y="3073021"/>
            <a:ext cx="1775193" cy="1758287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cxnSp>
        <p:nvCxnSpPr>
          <p:cNvPr id="10" name="Прямая со стрелкой 9"/>
          <p:cNvCxnSpPr/>
          <p:nvPr/>
        </p:nvCxnSpPr>
        <p:spPr>
          <a:xfrm>
            <a:off x="1555750" y="2224088"/>
            <a:ext cx="1187450" cy="142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377950" y="3767138"/>
            <a:ext cx="2143125" cy="1635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4121150" y="3848100"/>
            <a:ext cx="2647950" cy="273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1660" name="Picture 7" descr="Z:\хорошо, я согласен\Павлюченкова\фото путей\IMG_3135.JPG"/>
          <p:cNvPicPr>
            <a:picLocks noChangeAspect="1" noChangeArrowheads="1"/>
          </p:cNvPicPr>
          <p:nvPr/>
        </p:nvPicPr>
        <p:blipFill>
          <a:blip r:embed="rId4" cstate="print"/>
          <a:srcRect t="9657" b="12248"/>
          <a:stretch>
            <a:fillRect/>
          </a:stretch>
        </p:blipFill>
        <p:spPr bwMode="auto">
          <a:xfrm>
            <a:off x="5468938" y="4967288"/>
            <a:ext cx="2398712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Прямая со стрелкой 18"/>
          <p:cNvCxnSpPr/>
          <p:nvPr/>
        </p:nvCxnSpPr>
        <p:spPr>
          <a:xfrm>
            <a:off x="3343275" y="5213350"/>
            <a:ext cx="2879725" cy="5873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Требования, предъявляемые к тормозным башмакам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7317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а)  непосредственно  перед рельсовым стыком (1 м и менее) и на рельсовом стыке (если он не сварен);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731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7319" name="Picture 7"/>
          <p:cNvPicPr>
            <a:picLocks noChangeAspect="1" noChangeArrowheads="1"/>
          </p:cNvPicPr>
          <p:nvPr/>
        </p:nvPicPr>
        <p:blipFill>
          <a:blip r:embed="rId2" cstate="print"/>
          <a:srcRect l="25938" t="28641" r="21809" b="18910"/>
          <a:stretch>
            <a:fillRect/>
          </a:stretch>
        </p:blipFill>
        <p:spPr bwMode="auto">
          <a:xfrm>
            <a:off x="2087563" y="2401888"/>
            <a:ext cx="4395787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38341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б) перед крестовиной стрелочного перевода;</a:t>
            </a:r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834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8343" name="Picture 6"/>
          <p:cNvPicPr>
            <a:picLocks noChangeAspect="1" noChangeArrowheads="1"/>
          </p:cNvPicPr>
          <p:nvPr/>
        </p:nvPicPr>
        <p:blipFill>
          <a:blip r:embed="rId2" cstate="print"/>
          <a:srcRect l="11581" t="34888" r="11525" b="18054"/>
          <a:stretch>
            <a:fillRect/>
          </a:stretch>
        </p:blipFill>
        <p:spPr bwMode="auto">
          <a:xfrm>
            <a:off x="1471613" y="2006600"/>
            <a:ext cx="5843587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42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9365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в)  на рамный рельс стрелочного перевода, к которому прилегает  остряк;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936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9367" name="Picture 7" descr="Z:\хорошо, я согласен\Павлюченкова\фото путей\IMG_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275" y="2066925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0390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г) на наружный рельс кривой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40391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0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6459" y="1593684"/>
            <a:ext cx="2630061" cy="391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984" y="2182430"/>
            <a:ext cx="3667721" cy="294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одержимое 9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-1800000">
            <a:off x="859808" y="2047166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100317" y="1912961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2065361" y="1928884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3000000">
            <a:off x="7478973" y="2333767"/>
            <a:ext cx="279779" cy="1230893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00000">
            <a:off x="4044289" y="2106304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0391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45</a:t>
            </a:fld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95536" y="1556792"/>
            <a:ext cx="82789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д) между колесными парами тележек вагонов; 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е) если закрепление производится 2-мя и более башмаками, 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нельзя укладывать их под одну и ту же вагонную ось. </a:t>
            </a:r>
          </a:p>
          <a:p>
            <a:pPr>
              <a:lnSpc>
                <a:spcPct val="150000"/>
              </a:lnSpc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лопнувшая головка;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015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0151" name="Picture 2" descr="Z:\хорошо, я согласен\Павлюченкова\фото путей\IMG_3136.JPG"/>
          <p:cNvPicPr>
            <a:picLocks noChangeAspect="1" noChangeArrowheads="1"/>
          </p:cNvPicPr>
          <p:nvPr/>
        </p:nvPicPr>
        <p:blipFill>
          <a:blip r:embed="rId2" cstate="print"/>
          <a:srcRect t="18462" b="15953"/>
          <a:stretch>
            <a:fillRect/>
          </a:stretch>
        </p:blipFill>
        <p:spPr bwMode="auto">
          <a:xfrm>
            <a:off x="2097088" y="2674938"/>
            <a:ext cx="571746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>
          <a:xfrm>
            <a:off x="5596033" y="2756753"/>
            <a:ext cx="354012" cy="1182688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2. покоробленная и изогнутая подошва;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117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1175" name="Picture 2" descr="Z:\хорошо, я согласен\Павлюченкова\фото путей\IMG_3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2392363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176" name="Picture 3" descr="Z:\хорошо, я согласен\Павлюченкова\фото путей\IMG_3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538" y="2390775"/>
            <a:ext cx="38385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3016250" y="2947988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516563" y="2963863"/>
            <a:ext cx="484187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47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3. лопнувший, надломленный, расплющенный или изогнутый носок полоза;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219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2199" name="Picture 2" descr="Z:\хорошо, я согласен\Павлюченкова\фото путей\IMG_3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38" y="2173288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200" name="Picture 3" descr="Z:\хорошо, я согласен\Павлюченкова\фото путей\IMG_3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5963" y="2160588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 rot="10800000">
            <a:off x="1951038" y="4654550"/>
            <a:ext cx="485775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0800000">
            <a:off x="5103813" y="4545013"/>
            <a:ext cx="485775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48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4.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ослабленное крепление головки с подошвой;</a:t>
            </a:r>
          </a:p>
          <a:p>
            <a:pPr marL="342900" indent="-342900"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322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1" name="Содержимое 10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Z:\хорошо, я согласен\Павлюченкова\фото путей\IMG_3134.JPG"/>
          <p:cNvPicPr>
            <a:picLocks noChangeAspect="1" noChangeArrowheads="1"/>
          </p:cNvPicPr>
          <p:nvPr/>
        </p:nvPicPr>
        <p:blipFill>
          <a:blip r:embed="rId2" cstate="print"/>
          <a:srcRect t="14416" b="21748"/>
          <a:stretch>
            <a:fillRect/>
          </a:stretch>
        </p:blipFill>
        <p:spPr bwMode="auto">
          <a:xfrm>
            <a:off x="1486580" y="2525487"/>
            <a:ext cx="5759537" cy="2757714"/>
          </a:xfrm>
          <a:prstGeom prst="rect">
            <a:avLst/>
          </a:prstGeom>
          <a:noFill/>
        </p:spPr>
      </p:pic>
      <p:sp>
        <p:nvSpPr>
          <p:cNvPr id="10" name="Стрелка вправо 9"/>
          <p:cNvSpPr/>
          <p:nvPr/>
        </p:nvSpPr>
        <p:spPr>
          <a:xfrm rot="6737230">
            <a:off x="5460431" y="3035867"/>
            <a:ext cx="977900" cy="48418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3068636">
            <a:off x="3638664" y="3315495"/>
            <a:ext cx="977900" cy="484187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2981" name="Content Placeholder 1"/>
          <p:cNvSpPr>
            <a:spLocks/>
          </p:cNvSpPr>
          <p:nvPr/>
        </p:nvSpPr>
        <p:spPr bwMode="auto">
          <a:xfrm>
            <a:off x="5091113" y="2143125"/>
            <a:ext cx="36020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Устройство закрепления вагонов УЗ-220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предназначен для закрепления отдельных вагонов и групп вагонов весом до 1000 т на тупиковых путях станций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железнодорожных путях необщего пользования.</a:t>
            </a:r>
          </a:p>
        </p:txBody>
      </p:sp>
      <p:sp>
        <p:nvSpPr>
          <p:cNvPr id="10229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2983" name="Рисунок 9" descr="47821401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588" y="3794125"/>
            <a:ext cx="3652837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2984" name="Picture 3" descr="47821601_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" y="1119188"/>
            <a:ext cx="3195638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218" name="Picture 7"/>
          <p:cNvPicPr>
            <a:picLocks noGrp="1" noChangeAspect="1" noChangeArrowheads="1"/>
          </p:cNvPicPr>
          <p:nvPr>
            <p:ph idx="12"/>
          </p:nvPr>
        </p:nvPicPr>
        <p:blipFill>
          <a:blip r:embed="rId2" cstate="print"/>
          <a:srcRect l="1912" t="37572" r="13493" b="23187"/>
          <a:stretch>
            <a:fillRect/>
          </a:stretch>
        </p:blipFill>
        <p:spPr>
          <a:xfrm>
            <a:off x="474663" y="3001963"/>
            <a:ext cx="4324350" cy="2216150"/>
          </a:xfrm>
        </p:spPr>
      </p:pic>
      <p:pic>
        <p:nvPicPr>
          <p:cNvPr id="1033220" name="Picture 10"/>
          <p:cNvPicPr>
            <a:picLocks noGrp="1" noChangeAspect="1" noChangeArrowheads="1"/>
          </p:cNvPicPr>
          <p:nvPr>
            <p:ph idx="15"/>
          </p:nvPr>
        </p:nvPicPr>
        <p:blipFill>
          <a:blip r:embed="rId3" cstate="print"/>
          <a:srcRect l="11571" t="41409" r="7680" b="20621"/>
          <a:stretch>
            <a:fillRect/>
          </a:stretch>
        </p:blipFill>
        <p:spPr>
          <a:xfrm>
            <a:off x="4732338" y="2894013"/>
            <a:ext cx="4037012" cy="2382837"/>
          </a:xfrm>
        </p:spPr>
      </p:pic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latin typeface="Arial" pitchFamily="34" charset="0"/>
                <a:cs typeface="Arial" pitchFamily="34" charset="0"/>
              </a:rPr>
              <a:t>изогнутая, надломленная рукоятка или нее отсутствие;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322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9" name="Стрелка вправо 8"/>
          <p:cNvSpPr/>
          <p:nvPr/>
        </p:nvSpPr>
        <p:spPr>
          <a:xfrm rot="3068636">
            <a:off x="532607" y="3112294"/>
            <a:ext cx="977900" cy="484187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6737230">
            <a:off x="7985919" y="2745581"/>
            <a:ext cx="977900" cy="48418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50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6. поврежденные или значительно изношенные борта подошвы.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424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4247" name="Picture 2" descr="Z:\хорошо, я согласен\Павлюченкова\фото путей\IMG_3122.JPG"/>
          <p:cNvPicPr>
            <a:picLocks noChangeAspect="1" noChangeArrowheads="1"/>
          </p:cNvPicPr>
          <p:nvPr/>
        </p:nvPicPr>
        <p:blipFill>
          <a:blip r:embed="rId2" cstate="print"/>
          <a:srcRect t="15086" b="15916"/>
          <a:stretch>
            <a:fillRect/>
          </a:stretch>
        </p:blipFill>
        <p:spPr bwMode="auto">
          <a:xfrm>
            <a:off x="2001838" y="2470150"/>
            <a:ext cx="4799012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>
          <a:xfrm rot="10800000">
            <a:off x="4203700" y="4257675"/>
            <a:ext cx="484188" cy="979488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51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51693" y="263770"/>
            <a:ext cx="8440615" cy="618392"/>
          </a:xfrm>
          <a:prstGeom prst="rect">
            <a:avLst/>
          </a:prstGeom>
          <a:solidFill>
            <a:srgbClr val="394A58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92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51693" y="6286500"/>
            <a:ext cx="8440615" cy="307731"/>
          </a:xfrm>
          <a:prstGeom prst="rect">
            <a:avLst/>
          </a:prstGeom>
          <a:solidFill>
            <a:srgbClr val="394A58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662"/>
          </a:p>
        </p:txBody>
      </p:sp>
      <p:pic>
        <p:nvPicPr>
          <p:cNvPr id="17412" name="Picture 4" descr="рж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43" y="6320205"/>
            <a:ext cx="464526" cy="2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itle 133"/>
          <p:cNvSpPr txBox="1">
            <a:spLocks/>
          </p:cNvSpPr>
          <p:nvPr/>
        </p:nvSpPr>
        <p:spPr bwMode="auto">
          <a:xfrm>
            <a:off x="351693" y="263770"/>
            <a:ext cx="8440615" cy="61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92">
                <a:solidFill>
                  <a:srgbClr val="99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Закрепление вагонов</a:t>
            </a:r>
          </a:p>
        </p:txBody>
      </p:sp>
      <p:sp>
        <p:nvSpPr>
          <p:cNvPr id="17414" name="Номер слайда 138"/>
          <p:cNvSpPr>
            <a:spLocks noGrp="1"/>
          </p:cNvSpPr>
          <p:nvPr>
            <p:ph type="sldNum" sz="quarter" idx="12"/>
          </p:nvPr>
        </p:nvSpPr>
        <p:spPr bwMode="auto">
          <a:xfrm>
            <a:off x="517282" y="6286500"/>
            <a:ext cx="564173" cy="3077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17" indent="-26377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55103" indent="-2110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77145" indent="-2110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99186" indent="-2110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fld id="{BA6B8C49-D609-43AF-974F-36C23BB69B63}" type="slidenum">
              <a:rPr lang="ru-RU" altLang="ru-RU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l"/>
              <a:t>52</a:t>
            </a:fld>
            <a:r>
              <a:rPr lang="ru-RU" altLang="ru-RU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17415" name="Picture 2" descr="http://urizdat.ru/images/watermarked/1/detailed/98/e6c9769e-0def-11e2-916c-002191f43519_e6c976a1-0def-11e2-916c-002191f4351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" t="60625" r="5675" b="4965"/>
          <a:stretch>
            <a:fillRect/>
          </a:stretch>
        </p:blipFill>
        <p:spPr bwMode="auto">
          <a:xfrm>
            <a:off x="351693" y="882162"/>
            <a:ext cx="8440615" cy="540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15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5029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Для закрепления подвижного состава от ухода и для торможения вагонов при расформировании-формировании составов также используют тормозные башмаки.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                  Сборные                                            Монолитные</a:t>
            </a:r>
          </a:p>
        </p:txBody>
      </p:sp>
      <p:sp>
        <p:nvSpPr>
          <p:cNvPr id="102503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228354" name="Picture 2" descr="Башмак тормозной горочный.Путь-СПб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82639" y="2688608"/>
            <a:ext cx="2549112" cy="2524835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228355" name="Рисунок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9E0E5"/>
              </a:clrFrom>
              <a:clrTo>
                <a:srgbClr val="E9E0E5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9889" t="37819" r="27994" b="26717"/>
          <a:stretch>
            <a:fillRect/>
          </a:stretch>
        </p:blipFill>
        <p:spPr bwMode="auto">
          <a:xfrm>
            <a:off x="4531056" y="2634018"/>
            <a:ext cx="38195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6053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объектах, где предъявляются повышенные требования по пожарной безопасности  применяется башмак тормозной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искробезопасный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латунный (например пути для производства погрузочно-выгрузочных операций с опасными грузами класса 1-ВМ)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2605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6055" name="Picture 2" descr="Башмак искробезопасный тормозной.Путь-СП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6138" y="3233738"/>
            <a:ext cx="40767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7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8</a:t>
            </a:fld>
            <a:endParaRPr lang="en-US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772816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 вагонов и составов устанавливается нормами и правилами и указывается в техническо-распорядительном акте железнодорожной станции с учетом местных условий. 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9</a:t>
            </a:fld>
            <a:endParaRPr lang="en-US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9" name="Content Placeholder 1"/>
          <p:cNvSpPr>
            <a:spLocks/>
          </p:cNvSpPr>
          <p:nvPr/>
        </p:nvSpPr>
        <p:spPr bwMode="auto">
          <a:xfrm>
            <a:off x="469900" y="1268760"/>
            <a:ext cx="79883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lnSpc>
                <a:spcPct val="150000"/>
              </a:lnSpc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горизонтальных  путях  и  путях с уклонами до 0,0005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включительно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укладываются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одному тормозному башмаку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обеих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сторон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 любое количество вагонов 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01625" y="2996952"/>
            <a:ext cx="8664575" cy="1366838"/>
            <a:chOff x="301625" y="3384550"/>
            <a:chExt cx="8664575" cy="1366838"/>
          </a:xfrm>
        </p:grpSpPr>
        <p:pic>
          <p:nvPicPr>
            <p:cNvPr id="12" name="Рисунок 5" descr="10891"/>
            <p:cNvPicPr>
              <a:picLocks noChangeAspect="1" noChangeArrowheads="1"/>
            </p:cNvPicPr>
            <p:nvPr/>
          </p:nvPicPr>
          <p:blipFill>
            <a:blip r:embed="rId2" cstate="print"/>
            <a:srcRect l="17000" t="38243" r="41333" b="48320"/>
            <a:stretch>
              <a:fillRect/>
            </a:stretch>
          </p:blipFill>
          <p:spPr bwMode="auto">
            <a:xfrm>
              <a:off x="546100" y="3384550"/>
              <a:ext cx="3835400" cy="1365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Рисунок 6" descr="10891"/>
            <p:cNvPicPr>
              <a:picLocks noChangeAspect="1" noChangeArrowheads="1"/>
            </p:cNvPicPr>
            <p:nvPr/>
          </p:nvPicPr>
          <p:blipFill>
            <a:blip r:embed="rId2" cstate="print"/>
            <a:srcRect l="17000" t="38243" r="41333" b="48320"/>
            <a:stretch>
              <a:fillRect/>
            </a:stretch>
          </p:blipFill>
          <p:spPr bwMode="auto">
            <a:xfrm>
              <a:off x="4368800" y="3398838"/>
              <a:ext cx="4487863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 descr="C:\Documents and Settings\NVPavlyuchenkova\Рабочий стол\башмагг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625" y="4470400"/>
              <a:ext cx="996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 descr="C:\Documents and Settings\NVPavlyuchenkova\Рабочий стол\башмагг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69250" y="4445000"/>
              <a:ext cx="99695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2048</TotalTime>
  <Words>1738</Words>
  <Application>Microsoft Office PowerPoint</Application>
  <PresentationFormat>Экран (4:3)</PresentationFormat>
  <Paragraphs>696</Paragraphs>
  <Slides>52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ＭＳ Ｐゴシック</vt:lpstr>
      <vt:lpstr>Arial</vt:lpstr>
      <vt:lpstr>Calibri</vt:lpstr>
      <vt:lpstr>Times New Roman</vt:lpstr>
      <vt:lpstr>Verdana</vt:lpstr>
      <vt:lpstr>Wingdings 2</vt:lpstr>
      <vt:lpstr>Тема Office</vt:lpstr>
      <vt:lpstr>Презентация PowerPoint</vt:lpstr>
      <vt:lpstr>Презентация PowerPoint</vt:lpstr>
      <vt:lpstr>Устройства, используемые для закрепления подвижного состава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aasabancev</dc:creator>
  <cp:lastModifiedBy>Ли Н.Г.</cp:lastModifiedBy>
  <cp:revision>56</cp:revision>
  <dcterms:created xsi:type="dcterms:W3CDTF">2012-10-18T11:21:12Z</dcterms:created>
  <dcterms:modified xsi:type="dcterms:W3CDTF">2024-04-28T05:16:26Z</dcterms:modified>
</cp:coreProperties>
</file>