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691" r:id="rId3"/>
    <p:sldMasterId id="2147483719" r:id="rId4"/>
  </p:sldMasterIdLst>
  <p:notesMasterIdLst>
    <p:notesMasterId r:id="rId20"/>
  </p:notesMasterIdLst>
  <p:sldIdLst>
    <p:sldId id="261" r:id="rId5"/>
    <p:sldId id="325" r:id="rId6"/>
    <p:sldId id="330" r:id="rId7"/>
    <p:sldId id="331" r:id="rId8"/>
    <p:sldId id="339" r:id="rId9"/>
    <p:sldId id="333" r:id="rId10"/>
    <p:sldId id="334" r:id="rId11"/>
    <p:sldId id="335" r:id="rId12"/>
    <p:sldId id="336" r:id="rId13"/>
    <p:sldId id="290" r:id="rId14"/>
    <p:sldId id="332" r:id="rId15"/>
    <p:sldId id="326" r:id="rId16"/>
    <p:sldId id="327" r:id="rId17"/>
    <p:sldId id="329" r:id="rId18"/>
    <p:sldId id="340" r:id="rId19"/>
  </p:sldIdLst>
  <p:sldSz cx="9144000" cy="6858000" type="screen4x3"/>
  <p:notesSz cx="6718300" cy="98679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900"/>
    <a:srgbClr val="CC0000"/>
    <a:srgbClr val="394A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8491" autoAdjust="0"/>
  </p:normalViewPr>
  <p:slideViewPr>
    <p:cSldViewPr>
      <p:cViewPr>
        <p:scale>
          <a:sx n="70" d="100"/>
          <a:sy n="70" d="100"/>
        </p:scale>
        <p:origin x="12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11577" cy="4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3" rIns="91429" bIns="45713" numCol="1" anchor="t" anchorCtr="0" compatLnSpc="1">
            <a:prstTxWarp prst="textNoShape">
              <a:avLst/>
            </a:prstTxWarp>
          </a:bodyPr>
          <a:lstStyle>
            <a:lvl1pPr defTabSz="913689">
              <a:defRPr sz="1200"/>
            </a:lvl1pPr>
          </a:lstStyle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154" y="1"/>
            <a:ext cx="2911577" cy="4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3" rIns="91429" bIns="45713" numCol="1" anchor="t" anchorCtr="0" compatLnSpc="1">
            <a:prstTxWarp prst="textNoShape">
              <a:avLst/>
            </a:prstTxWarp>
          </a:bodyPr>
          <a:lstStyle>
            <a:lvl1pPr algn="r" defTabSz="913689">
              <a:defRPr sz="1200"/>
            </a:lvl1pPr>
          </a:lstStyle>
          <a:p>
            <a:endParaRPr lang="ru-RU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3763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144" y="4687647"/>
            <a:ext cx="5374012" cy="443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3" rIns="91429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72138"/>
            <a:ext cx="2911577" cy="4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3" rIns="91429" bIns="45713" numCol="1" anchor="b" anchorCtr="0" compatLnSpc="1">
            <a:prstTxWarp prst="textNoShape">
              <a:avLst/>
            </a:prstTxWarp>
          </a:bodyPr>
          <a:lstStyle>
            <a:lvl1pPr defTabSz="913689">
              <a:defRPr sz="1200"/>
            </a:lvl1pPr>
          </a:lstStyle>
          <a:p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154" y="9372138"/>
            <a:ext cx="2911577" cy="49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3" rIns="91429" bIns="45713" numCol="1" anchor="b" anchorCtr="0" compatLnSpc="1">
            <a:prstTxWarp prst="textNoShape">
              <a:avLst/>
            </a:prstTxWarp>
          </a:bodyPr>
          <a:lstStyle>
            <a:lvl1pPr algn="r" defTabSz="913689">
              <a:defRPr sz="1200"/>
            </a:lvl1pPr>
          </a:lstStyle>
          <a:p>
            <a:fld id="{03F36712-1D21-4782-9F85-40849040C98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590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36712-1D21-4782-9F85-40849040C98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939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3527-207B-48DD-9C07-3F4701A52A96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382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933527-207B-48DD-9C07-3F4701A52A9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185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36712-1D21-4782-9F85-40849040C98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542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AD81A-EB12-43FB-8412-5578BA3BE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4519F-3CCE-4ADB-8A45-686BEDE07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E9B81-9038-4FB2-B3C3-A124BA08E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F1A63-A6E8-4F12-93EC-268F74FA9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C1272-9E17-4635-A4E3-74A016472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C1272-9E17-4635-A4E3-74A016472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C1272-9E17-4635-A4E3-74A016472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BDA25-2A47-4A0D-9F5A-F4CAE28C39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741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1341A-7452-4F2C-8EAB-4816C54994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316835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F377-ABF9-48B1-8D40-CC1A86466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268547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F377-ABF9-48B1-8D40-CC1A86466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929439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83A03-97BF-4DC6-98A1-68C6A2B6B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F377-ABF9-48B1-8D40-CC1A86466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851441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BF377-ABF9-48B1-8D40-CC1A864660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1234114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C1272-9E17-4635-A4E3-74A016472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  <p:extLst>
      <p:ext uri="{BB962C8B-B14F-4D97-AF65-F5344CB8AC3E}">
        <p14:creationId xmlns:p14="http://schemas.microsoft.com/office/powerpoint/2010/main" val="22013980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5747-AFC1-4AE7-B5AC-7F65BC069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343EC-F2EC-4261-9DCA-9CD4B73B7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F5500-77EA-464D-AD9A-8B409B475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BC03C-CBE7-430B-8D76-73273CBF8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8EC7E-D065-4428-80EC-01D6D6E06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DB8DC-F584-4FB7-9191-BBEA6C41F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BB416-A05E-4BB3-B950-6AE78DC2C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260AA-C800-4EAF-A369-9F2FFB858B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4F5DB-516B-4E5C-80B2-7E8D529EB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EB11F-16F0-47E3-B845-B75DB1EC9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42928-F21F-4F91-BBCD-1B60E3455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C49F0-AA6C-439D-BE70-730033CA2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CBAF5-AC7D-4B57-862D-715A7746D7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C1272-9E17-4635-A4E3-74A016472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B29E0-1F3B-4B31-9D7D-9959401C8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53F16-6484-4695-8C67-F600EE4708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47AD1-052C-4C64-B7D4-BED303562C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AE18C-25C0-4383-A9B5-18AD36363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058EE-FE7E-4C63-96FB-C6AA10C6B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904E6-87C4-4914-8678-9FB173B8A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C5D1D-F814-4564-B14A-6208E5FCA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06010-6B2A-4893-AB38-132120BE9E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8D792-B970-476E-A1FC-48C846D7F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51251-351E-44EB-A388-319345259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E35B1-1466-46EA-87BA-150876C51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A055D-B8B7-4EBE-A1F3-2ADA82D7D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D3D99-44D8-453C-A6F1-BA704E6DD1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7F715-7B0F-461D-8AFB-B36B10471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6E478-6C46-4FDD-8CF1-9D65C487A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888D1-A84D-49EE-89B6-77EF9DB12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49908-DA1E-48DE-BE7E-526CDDF9A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6EED9-9487-49A6-8C90-75B9F1C39E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97AD6-A350-4828-BE35-7934EDDB7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F21D4-555D-411E-B746-EB64CB7A2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2FD61-1F41-46E1-82D5-84C0E0E79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5764D-3D2D-4CB6-9182-A8AC6A71E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5BCDB-294C-46E0-B7F0-E059F3448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090A52-642A-4637-81D5-E7BC7A7DE9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3ABBE-006E-4730-81F6-ED20FE4DB6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3C015-10CF-4651-BE00-20BB9067E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E1970-7758-44D3-95F6-E093DF8DF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6510338"/>
            <a:ext cx="573088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076A8-B389-4411-BAAA-12A6E5966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3095-3E70-4626-86A4-F10B0FE6F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DFB98-68CC-4608-BB14-1B6277920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E446E-C34E-428F-BD00-29C17FCFE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3CB482A-524D-401E-937C-DE2D80422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806" r:id="rId13"/>
    <p:sldLayoutId id="2147483807" r:id="rId14"/>
    <p:sldLayoutId id="2147483808" r:id="rId15"/>
    <p:sldLayoutId id="2147483811" r:id="rId16"/>
    <p:sldLayoutId id="2147483812" r:id="rId17"/>
    <p:sldLayoutId id="2147483813" r:id="rId18"/>
    <p:sldLayoutId id="2147483814" r:id="rId19"/>
    <p:sldLayoutId id="2147483815" r:id="rId20"/>
    <p:sldLayoutId id="2147483816" r:id="rId21"/>
    <p:sldLayoutId id="2147483819" r:id="rId2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7901FF84-9276-4166-8596-0DAA1F7180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80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A141BD8D-08EE-464B-837C-60BF9A573E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A9C80950-7DC7-4FCC-8710-AF4C223F7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81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7" name="Picture 4" descr="line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000504"/>
            <a:ext cx="9036496" cy="130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8" name="Rectangle 5"/>
          <p:cNvSpPr>
            <a:spLocks noChangeArrowheads="1"/>
          </p:cNvSpPr>
          <p:nvPr/>
        </p:nvSpPr>
        <p:spPr bwMode="auto">
          <a:xfrm>
            <a:off x="1403648" y="3849456"/>
            <a:ext cx="7072361" cy="15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4" tIns="45712" rIns="91424" bIns="45712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RussianRail G Pro" pitchFamily="34" charset="-52"/>
              </a:rPr>
              <a:t>«Порядок учета, маркировки (клеймения) выдачи и хранения тормозных башмаков»</a:t>
            </a:r>
            <a:endParaRPr lang="ru-RU" b="1" dirty="0">
              <a:solidFill>
                <a:schemeClr val="bg1"/>
              </a:solidFill>
              <a:latin typeface="RussianRail G Pro" pitchFamily="34" charset="-52"/>
            </a:endParaRPr>
          </a:p>
        </p:txBody>
      </p:sp>
      <p:pic>
        <p:nvPicPr>
          <p:cNvPr id="8807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14337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CAD81A-EB12-43FB-8412-5578BA3BE5D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Учет тормозных башмаков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  <p:sp>
        <p:nvSpPr>
          <p:cNvPr id="110602" name="TextBox 130"/>
          <p:cNvSpPr txBox="1">
            <a:spLocks noChangeArrowheads="1"/>
          </p:cNvSpPr>
          <p:nvPr/>
        </p:nvSpPr>
        <p:spPr bwMode="auto">
          <a:xfrm>
            <a:off x="4392" y="1196752"/>
            <a:ext cx="896752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Места хранения тормозных башмаков находящихся в эксплуатации определяется  ТРА станции.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Работники, ответственные за сохранность тормозных башмаков, во время дежурства ведут номерной учет тормозных башмаков в журнале учета башмаков, применяемых для закрепления железнодорожного подвижного состава.</a:t>
            </a:r>
            <a:endParaRPr lang="ru-RU" dirty="0">
              <a:latin typeface="Times New Roman" panose="02020603050405020304" pitchFamily="18" charset="0"/>
              <a:ea typeface="MS UI Gothic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264344"/>
              </p:ext>
            </p:extLst>
          </p:nvPr>
        </p:nvGraphicFramePr>
        <p:xfrm>
          <a:off x="253040" y="4396703"/>
          <a:ext cx="8784974" cy="1896262"/>
        </p:xfrm>
        <a:graphic>
          <a:graphicData uri="http://schemas.openxmlformats.org/drawingml/2006/table">
            <a:tbl>
              <a:tblPr/>
              <a:tblGrid>
                <a:gridCol w="662083"/>
                <a:gridCol w="383940"/>
                <a:gridCol w="383940"/>
                <a:gridCol w="662083"/>
                <a:gridCol w="662083"/>
                <a:gridCol w="1028106"/>
                <a:gridCol w="486324"/>
                <a:gridCol w="711996"/>
                <a:gridCol w="1028106"/>
                <a:gridCol w="1028106"/>
                <a:gridCol w="662510"/>
                <a:gridCol w="662510"/>
                <a:gridCol w="423187"/>
              </a:tblGrid>
              <a:tr h="626262"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номер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пути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номер поезда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Установленные средства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закрепления железнодорожного подвижного состава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Дата,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время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закреп-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ления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Должность и фамилия работника, закрепившего подвижной состав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Снятые средства закрепления железнодорожного подвижного состава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Дата, время снятия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закреп-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ления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Должность и фамилия работника, снявшего закрепление 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Приме-чание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вагонов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осей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сторона закрепления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количество (номера) т/башмаков (УТС)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количество (номера) т/башмаков (УТС)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7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 формуле (1) ИДП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по формуле (2) ИДП</a:t>
                      </a: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4377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73">
                <a:tc row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058" marR="410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0149" y="2674080"/>
            <a:ext cx="9068355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 У Р Н А 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учета тормозных башмаков, применяемых для закрепления железнодорожного подвижного состава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железнодорожная станция  _________________________ _________________(код станции по ЕСР)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парк  _________________________ сортировочная система (номер парка)______________________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22"/>
          <p:cNvSpPr txBox="1">
            <a:spLocks noChangeArrowheads="1"/>
          </p:cNvSpPr>
          <p:nvPr/>
        </p:nvSpPr>
        <p:spPr bwMode="auto">
          <a:xfrm>
            <a:off x="8815388" y="6705600"/>
            <a:ext cx="32861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 defTabSz="457200" fontAlgn="auto">
              <a:spcBef>
                <a:spcPts val="0"/>
              </a:spcBef>
              <a:spcAft>
                <a:spcPts val="0"/>
              </a:spcAft>
              <a:defRPr/>
            </a:pPr>
            <a:fld id="{2F943346-26C2-4F81-BB8D-30595A0AAAAA}" type="slidenum">
              <a:rPr lang="ru-RU" sz="1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pitchFamily="34" charset="-128"/>
              </a:rPr>
              <a:pPr algn="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sz="1000" dirty="0">
              <a:latin typeface="+mn-lt"/>
              <a:ea typeface="ＭＳ Ｐゴシック" pitchFamily="34" charset="-128"/>
            </a:endParaRPr>
          </a:p>
        </p:txBody>
      </p:sp>
      <p:sp>
        <p:nvSpPr>
          <p:cNvPr id="56324" name="Text Placeholder 7"/>
          <p:cNvSpPr txBox="1">
            <a:spLocks/>
          </p:cNvSpPr>
          <p:nvPr/>
        </p:nvSpPr>
        <p:spPr bwMode="auto">
          <a:xfrm>
            <a:off x="112713" y="6376988"/>
            <a:ext cx="2879725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endParaRPr lang="en-US" sz="1100">
              <a:latin typeface="Verdan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611188" y="333375"/>
            <a:ext cx="7848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06" y="3786190"/>
            <a:ext cx="89297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200" dirty="0">
              <a:solidFill>
                <a:srgbClr val="000000"/>
              </a:solidFill>
              <a:latin typeface="RussianRail G Pro" pitchFamily="34" charset="-52"/>
            </a:endParaRPr>
          </a:p>
        </p:txBody>
      </p:sp>
      <p:sp>
        <p:nvSpPr>
          <p:cNvPr id="11" name="Title 5"/>
          <p:cNvSpPr>
            <a:spLocks/>
          </p:cNvSpPr>
          <p:nvPr/>
        </p:nvSpPr>
        <p:spPr bwMode="auto">
          <a:xfrm>
            <a:off x="-36512" y="2386193"/>
            <a:ext cx="9144000" cy="2032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«Порядок учета и маркировки тормозных башмаков»</a:t>
            </a:r>
          </a:p>
          <a:p>
            <a:pPr algn="ctr" eaLnBrk="0" hangingPunct="0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Правила учета, маркировки (клеймения), выдачи и хранения тормозных башмаков», утвержден распоряжением  №ЦД-115р от 4.04.2017 года,.  Распоряжением ОАО «РЖД» от 19.12.2011 года №2737р</a:t>
            </a: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5085184"/>
            <a:ext cx="92154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371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itle 3"/>
          <p:cNvSpPr>
            <a:spLocks/>
          </p:cNvSpPr>
          <p:nvPr/>
        </p:nvSpPr>
        <p:spPr bwMode="auto">
          <a:xfrm>
            <a:off x="323528" y="0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4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Порядок изъятия тормозного башмака из эксплуатации пришедшего в негодность</a:t>
            </a:r>
            <a:endParaRPr lang="en-US" sz="24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  <p:sp>
        <p:nvSpPr>
          <p:cNvPr id="110602" name="TextBox 130"/>
          <p:cNvSpPr txBox="1">
            <a:spLocks noChangeArrowheads="1"/>
          </p:cNvSpPr>
          <p:nvPr/>
        </p:nvSpPr>
        <p:spPr bwMode="auto">
          <a:xfrm>
            <a:off x="323528" y="1124744"/>
            <a:ext cx="86439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</a:t>
            </a:r>
            <a:endParaRPr lang="ru-RU" sz="1600" dirty="0">
              <a:latin typeface="FSRAILWAY Book"/>
              <a:ea typeface="MS UI Gothic"/>
              <a:cs typeface="MS UI Gothic"/>
            </a:endParaRPr>
          </a:p>
        </p:txBody>
      </p:sp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13447" y="836712"/>
            <a:ext cx="88840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случае изъятия из эксплуатации тормозного башмака пришедшего в негодность, работник ответственный за его сохранность делает соответствующую отметку в Журнале на рабочем месте. При сдаче и приеме дежурства сменный работник обязан указать номер тормозного башмака сданного в ремонт. Данная запись дублируется работниками при приеме-сдаче дежурства до момента возвращения  тормозного башмака.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Допускается изымать из эксплуатации тормозной башмак для восстановления на срок не более пяти суток.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факту изъятия из эксплуатации пришедшего в негодность тормозного башмака начальником станции (или лицом, исполняющим его обязанности), заместителем начальника станции или главным инженером составляется акт.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1115616" y="3360915"/>
            <a:ext cx="6192688" cy="34470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 №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_____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изъятие тормозного башмака из эксплуатации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Станция   ____________     «____»______________ 20____ года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Изымается из эксплуатации тормозные башмаки №                                                                   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Маркировка (клеймение)                                                  Количество неисправных                                                                                                                        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тормозных  башмаков                                                           тормозных  башмаков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_________________________                                     ____________________________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Всего: _________ (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Причина изъятия (ненужное зачеркнуть):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утеря  б) повреждение ___________________________________________________________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(характер повреждения)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Причина повреждения (ненужное зачеркнуть):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неправильная эксплуатация     б) длительная эксплуатация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Номер протокола (приказа):______________________________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заполняется при утере и повреждении по причине неправильной эксплуатации)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Подписи: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__________   __________________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___________   __________________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Начальник станции     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________________________   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01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itle 3"/>
          <p:cNvSpPr>
            <a:spLocks/>
          </p:cNvSpPr>
          <p:nvPr/>
        </p:nvSpPr>
        <p:spPr bwMode="auto">
          <a:xfrm>
            <a:off x="251520" y="26064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4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Прием, сдача дежурства работниками ответственными за сохранность тормозных башмаков</a:t>
            </a:r>
            <a:endParaRPr lang="en-US" sz="24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  <p:sp>
        <p:nvSpPr>
          <p:cNvPr id="110602" name="TextBox 130"/>
          <p:cNvSpPr txBox="1">
            <a:spLocks noChangeArrowheads="1"/>
          </p:cNvSpPr>
          <p:nvPr/>
        </p:nvSpPr>
        <p:spPr bwMode="auto">
          <a:xfrm>
            <a:off x="323528" y="1124744"/>
            <a:ext cx="86439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</a:t>
            </a:r>
            <a:endParaRPr lang="ru-RU" sz="1600" dirty="0">
              <a:latin typeface="FSRAILWAY Book"/>
              <a:ea typeface="MS UI Gothic"/>
              <a:cs typeface="MS UI Gothic"/>
            </a:endParaRP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988691"/>
            <a:ext cx="910850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Работник, сдающий дежурство, проверяет наличие и исправность тормозных башмаков, делает соответствующую запись в Журнале о фактическом месте нахождения тормозных башмаков, количестве с указанием инвентарных номеров. Данная запись заверяется подписью работника, сдающего дежурство.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Работник, принимающий дежурство, ответственный за сохранность тормозных башмаков, обязан лично проверить наличие и исправность тормозных башмаков, правильность их маркировки (клеймения) и фактическое место нахождения на соответствие ТРА станции (выписке). Результаты проверки сверить с записями сделанными работником, сдавшего дежурство, в Журнале и заверить запись подписью или электронной подписью, соответственно. При выявлении несоответствий, работник, принимающий дежурство, делает об этом запись в Журнале и сообщает руководителю смены (станции).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7" name="Рисунок 6" descr="C:\Users\DCS2_KsenofontovaOV\AppData\Local\Microsoft\Windows\INetCache\Content.Outlook\DNCH6YRK\IMG-13c1f54d0bfc5f176272db91214a9e2a-V.jpg"/>
          <p:cNvPicPr/>
          <p:nvPr/>
        </p:nvPicPr>
        <p:blipFill>
          <a:blip r:embed="rId2" cstate="print"/>
          <a:srcRect t="8688" b="18535"/>
          <a:stretch>
            <a:fillRect/>
          </a:stretch>
        </p:blipFill>
        <p:spPr bwMode="auto">
          <a:xfrm>
            <a:off x="1596226" y="3737567"/>
            <a:ext cx="7488832" cy="30957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Title 2"/>
          <p:cNvSpPr>
            <a:spLocks/>
          </p:cNvSpPr>
          <p:nvPr/>
        </p:nvSpPr>
        <p:spPr bwMode="auto">
          <a:xfrm>
            <a:off x="393700" y="311150"/>
            <a:ext cx="83550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ctr"/>
            <a:endParaRPr lang="ru-RU" sz="2200" b="1" dirty="0">
              <a:latin typeface="Verdana" pitchFamily="34" charset="0"/>
            </a:endParaRPr>
          </a:p>
        </p:txBody>
      </p:sp>
      <p:sp>
        <p:nvSpPr>
          <p:cNvPr id="133126" name="Slide Number Placeholder 6"/>
          <p:cNvSpPr txBox="1">
            <a:spLocks/>
          </p:cNvSpPr>
          <p:nvPr/>
        </p:nvSpPr>
        <p:spPr bwMode="auto">
          <a:xfrm>
            <a:off x="19050" y="6519863"/>
            <a:ext cx="438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n-US" sz="140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6200000" flipV="1">
            <a:off x="4137028" y="2136772"/>
            <a:ext cx="9516" cy="3172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4137028" y="2208210"/>
            <a:ext cx="9516" cy="3172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899592" y="352981"/>
            <a:ext cx="71287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Действия при утере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тормозного башмака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251520" y="1124744"/>
            <a:ext cx="824440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При утери тормозного башмака ДС в течении 1 часа с момента выявления данного факта уведомляет об этом охрану и полицию, в суточный срок направляется телеграмма. Составляется акт в двух экземплярах с указанием маркировки (клеймения), даты, времени и места его утери, который подписывается работником, непосредственно ответственным за сохранность тормозного башмака, ДСП. Первый экземпляр акта передается ДС для  расследования и принятия мер к виновным. Второй экземпляр  акта и материал расследования направляются начальнику дирекции.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2564904"/>
            <a:ext cx="7992888" cy="3754874"/>
          </a:xfrm>
          <a:prstGeom prst="rect">
            <a:avLst/>
          </a:prstGeom>
          <a:ln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Казани №678 от 09.10.2015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Д, РБ, Всем ДЦС, ДС, ПЧ, ШЧ, ТЧЭ, ТЧР, ЭЧ, РЦС, УНЛМ-4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Горьк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сутки 08.10.2015 в   21:28  выявлено хищение тормозного башмака №121 железнодорожной станции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Юдино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(клеймо 25000 ВП 121).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Предварительным расследованием установлено: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Тормозной башмак №121 использовался для закрепления состава поезда №2494 98 вагонов/392 оси на 10 пути Восточного парка станции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Юдино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(в 19:53 сигналистом Ивановым В.Д. укладывалось 11 тормозных башмаков со стороны станции Зеленый Дол №№ 094, 123, 096, 110, 091, 104, 093, 121, 105, 102, 119).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20:00 при приеме дежурства сигналистом Архиповым А.А. несоответствий по количеству тормозных башмаков выявлено не было.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21:28 сигналистом Архиповым А.А. при уборке тормозных башмаков из-под состава на 10 пути было выявлено отсутствие тормозного башмака №121.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обстоятельствам произошедшего ведется расследование.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Всем ДС, ШЧ, ПЧ, РЦС, ЭЧ, ТЧ инструктируйте работников о проявлении особой бдительности. В случае обнаружения прошу сообщить в адрес ДС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Юдино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ДС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Юдино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				Кривицкий А.А.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8" name="Прямоугольник 8"/>
          <p:cNvSpPr>
            <a:spLocks noChangeArrowheads="1"/>
          </p:cNvSpPr>
          <p:nvPr/>
        </p:nvSpPr>
        <p:spPr bwMode="auto">
          <a:xfrm>
            <a:off x="714348" y="2571744"/>
            <a:ext cx="788828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/>
            <a:r>
              <a:rPr lang="ru-RU" sz="4400" dirty="0">
                <a:solidFill>
                  <a:srgbClr val="FF0000"/>
                </a:solidFill>
                <a:latin typeface="RussianRail G Pro Medium" pitchFamily="50" charset="-52"/>
                <a:ea typeface="ＭＳ Ｐゴシック"/>
                <a:cs typeface="ＭＳ Ｐゴシック"/>
              </a:rPr>
              <a:t>СПАСИБО </a:t>
            </a:r>
          </a:p>
          <a:p>
            <a:pPr algn="ctr" defTabSz="457200"/>
            <a:r>
              <a:rPr lang="ru-RU" sz="4400" dirty="0">
                <a:solidFill>
                  <a:srgbClr val="FF0000"/>
                </a:solidFill>
                <a:latin typeface="RussianRail G Pro Medium" pitchFamily="50" charset="-52"/>
                <a:ea typeface="ＭＳ Ｐゴシック"/>
                <a:cs typeface="ＭＳ Ｐゴシック"/>
              </a:rPr>
              <a:t>ЗА </a:t>
            </a:r>
          </a:p>
          <a:p>
            <a:pPr algn="ctr" defTabSz="457200"/>
            <a:r>
              <a:rPr lang="ru-RU" sz="4400" dirty="0">
                <a:solidFill>
                  <a:srgbClr val="FF0000"/>
                </a:solidFill>
                <a:latin typeface="RussianRail G Pro Medium" pitchFamily="50" charset="-52"/>
                <a:ea typeface="ＭＳ Ｐゴシック"/>
                <a:cs typeface="ＭＳ Ｐゴシック"/>
              </a:rPr>
              <a:t>ВНИМАНИЕ</a:t>
            </a:r>
            <a:endParaRPr lang="ru-RU" sz="4400" dirty="0">
              <a:solidFill>
                <a:srgbClr val="FF0000"/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3440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Тормозной башмак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  <p:sp>
        <p:nvSpPr>
          <p:cNvPr id="110602" name="TextBox 130"/>
          <p:cNvSpPr txBox="1">
            <a:spLocks noChangeArrowheads="1"/>
          </p:cNvSpPr>
          <p:nvPr/>
        </p:nvSpPr>
        <p:spPr bwMode="auto">
          <a:xfrm>
            <a:off x="0" y="1124744"/>
            <a:ext cx="91440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itchFamily="18" charset="0"/>
              </a:rPr>
              <a:t>Тормозной башмак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приспособление для торможения движущихся групп вагонов (отцепов) и других видов подвижного состава, а также закрепления подвижного состава от внезапного движения (ухода).  Тормозные башмаки являются инвентарем строго учета!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defTabSz="457200">
              <a:spcBef>
                <a:spcPct val="50000"/>
              </a:spcBef>
            </a:pPr>
            <a:endParaRPr lang="ru-RU" dirty="0">
              <a:latin typeface="Times New Roman" panose="02020603050405020304" pitchFamily="18" charset="0"/>
              <a:ea typeface="MS UI Gothic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24" y="2132856"/>
            <a:ext cx="7572428" cy="408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1"/>
            <a:ext cx="9144000" cy="1340767"/>
          </a:xfrm>
          <a:prstGeom prst="rect">
            <a:avLst/>
          </a:prstGeom>
          <a:solidFill>
            <a:srgbClr val="969696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200" dirty="0">
              <a:solidFill>
                <a:srgbClr val="990000"/>
              </a:solidFill>
              <a:latin typeface="Verdana" charset="0"/>
              <a:cs typeface="Arial" charset="0"/>
            </a:endParaRP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969696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4107" name="Picture 11" descr="рж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6561138"/>
            <a:ext cx="503237" cy="225425"/>
          </a:xfrm>
          <a:prstGeom prst="rect">
            <a:avLst/>
          </a:prstGeom>
          <a:noFill/>
        </p:spPr>
      </p:pic>
      <p:sp>
        <p:nvSpPr>
          <p:cNvPr id="139" name="Номер слайда 138"/>
          <p:cNvSpPr>
            <a:spLocks noGrp="1"/>
          </p:cNvSpPr>
          <p:nvPr>
            <p:ph type="sldNum" sz="quarter" idx="12"/>
          </p:nvPr>
        </p:nvSpPr>
        <p:spPr>
          <a:xfrm>
            <a:off x="179512" y="6525343"/>
            <a:ext cx="432048" cy="332657"/>
          </a:xfrm>
        </p:spPr>
        <p:txBody>
          <a:bodyPr/>
          <a:lstStyle/>
          <a:p>
            <a:pPr algn="l"/>
            <a:fld id="{5E5EB51B-4977-472E-A1C1-92DAA15BF0A4}" type="slidenum">
              <a:rPr lang="ru-RU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algn="l"/>
              <a:t>3</a:t>
            </a:fld>
            <a:r>
              <a:rPr lang="ru-RU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9" name="Рисунок 8" descr="D:\Моя папка Травина\ДЛЯ МЕНЯ\01 Нормы и порядок закрепления подвижного состав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368425"/>
            <a:ext cx="738505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81000" y="4495800"/>
            <a:ext cx="83931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Размеры тормозного башмака типа Р65: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длина подошвы – 500 мм.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ширина внутри подошвы – 77 мм.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толщина подошвы – 7 мм.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высота борта изнутри – 17 мм.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высота опорной колодки над уровнем головки рельса – 130 мм.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масса – 6.8 кг.	</a:t>
            </a:r>
          </a:p>
          <a:p>
            <a:pPr>
              <a:buFontTx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уширение бортов полоза тормозного башмака по низу свыше 9 мм не допускается.</a:t>
            </a:r>
          </a:p>
        </p:txBody>
      </p:sp>
      <p:sp>
        <p:nvSpPr>
          <p:cNvPr id="10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Тормозной башмак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041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1"/>
            <a:ext cx="9144000" cy="1340767"/>
          </a:xfrm>
          <a:prstGeom prst="rect">
            <a:avLst/>
          </a:prstGeom>
          <a:solidFill>
            <a:srgbClr val="969696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200" dirty="0">
              <a:solidFill>
                <a:srgbClr val="990000"/>
              </a:solidFill>
              <a:latin typeface="Verdana" charset="0"/>
              <a:cs typeface="Arial" charset="0"/>
            </a:endParaRP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969696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4107" name="Picture 11" descr="рж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6561138"/>
            <a:ext cx="503237" cy="225425"/>
          </a:xfrm>
          <a:prstGeom prst="rect">
            <a:avLst/>
          </a:prstGeom>
          <a:noFill/>
        </p:spPr>
      </p:pic>
      <p:sp>
        <p:nvSpPr>
          <p:cNvPr id="139" name="Номер слайда 138"/>
          <p:cNvSpPr>
            <a:spLocks noGrp="1"/>
          </p:cNvSpPr>
          <p:nvPr>
            <p:ph type="sldNum" sz="quarter" idx="12"/>
          </p:nvPr>
        </p:nvSpPr>
        <p:spPr>
          <a:xfrm>
            <a:off x="179512" y="6525343"/>
            <a:ext cx="432048" cy="332657"/>
          </a:xfrm>
        </p:spPr>
        <p:txBody>
          <a:bodyPr/>
          <a:lstStyle/>
          <a:p>
            <a:pPr algn="l"/>
            <a:fld id="{5E5EB51B-4977-472E-A1C1-92DAA15BF0A4}" type="slidenum">
              <a:rPr lang="ru-RU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algn="l"/>
              <a:t>4</a:t>
            </a:fld>
            <a:r>
              <a:rPr lang="ru-RU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9250" y="1873250"/>
            <a:ext cx="84740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ts val="600"/>
              </a:spcAft>
            </a:pPr>
            <a:r>
              <a:rPr lang="ru-RU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377031" y="1524000"/>
          <a:ext cx="8229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Точечный рисунок" r:id="rId5" imgW="4495238" imgH="2343477" progId="PBrush">
                  <p:embed/>
                </p:oleObj>
              </mc:Choice>
              <mc:Fallback>
                <p:oleObj name="Точечный рисунок" r:id="rId5" imgW="4495238" imgH="2343477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31" y="1524000"/>
                        <a:ext cx="8229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Тормозной башмак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153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Клеймение тормозного башмака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921137"/>
            <a:ext cx="9144000" cy="424731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Каждый эксплуатируемый тормозной башмак должен иметь маркировку(клеймение),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которая наносится специальными клеймами на верхнюю горизонтальную поверхность полоза тормозного башмака на расстоянии не более 70 мм от опорной колодки.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станций с одним парком железнодорожных путей и разъездам: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51540 -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51540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код станции (разъезда) по ЕСР,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инвентарный номер тормозного башмака;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станций, имеющих два и более парков железнодорожных путей или маневровых районов: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51560-П-001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51560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код станции по ЕСР,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буквенный индекс парка (маневрового района),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инвентарный номер тормозного башмака.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Тормозные башмаки, используемые в качестве натурных образцов на объектах технической учебы: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51000-ЦПО ДЦУП-001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51000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код станции передачи тормозного башмака на объект технической учебы по ЕСР,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ЦПО ДЦУП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индекс объектах технической учебы,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001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инвентарный номер тормозного башмака.    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C:\Users\DCS2_KsenofontovaOV\AppData\Local\Microsoft\Windows\INetCache\Content.Outlook\DNCH6YRK\IMG-18c103aac6e9ec86c654ade46c43128d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839203"/>
            <a:ext cx="417646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176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B1244EC-3FA3-40E0-9619-C09C86240DC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0868" y="1123876"/>
            <a:ext cx="893362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2788"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станциях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одним парком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железнодорожных путей и разъездах – с использованием пятизначного кода станции единой сетевой разметки (далее – ЕСР) и через знак «-» (дефис) трехзначного инвентарного номера тормозного башмака, начиная с единицы (пример: 001 и т.д.);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а )для станций с одним парком железнодорожных путей и разъездам: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31880-001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где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31880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код станции по ЕСР,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инвентарный номер тормозного башмака;</a:t>
            </a:r>
          </a:p>
          <a:p>
            <a:pPr indent="712788"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станциях, имеющих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два и более парка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железнодорожных путей или маневровых района, – в зависимости от объемов работы и местных условий отдельно по каждому парку (маневровому району) по следующей схеме:</a:t>
            </a:r>
          </a:p>
          <a:p>
            <a:pPr indent="712788" algn="just"/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496" y="3577444"/>
            <a:ext cx="87129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для станций, имеющих два и более парка железнодорожных путей или маневровых районов:</a:t>
            </a: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7504" y="4208386"/>
            <a:ext cx="856895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31000-П-001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31000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код станции по ЕСР,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(ПО, ПОП и др.) буквенное обозначение парка или начальная буква парка (маневрового района),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инвентарный номер тормозного башмака;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31000-01-001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31000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код станции по ЕСР,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номер парка или маневрового района,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001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инвентарный номер тормозного башмака;</a:t>
            </a:r>
          </a:p>
        </p:txBody>
      </p:sp>
      <p:sp>
        <p:nvSpPr>
          <p:cNvPr id="8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Клеймение тормозного башмака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217" y="5445224"/>
            <a:ext cx="3168352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95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B1244EC-3FA3-40E0-9619-C09C86240DC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179512" y="1124744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2" y="1058253"/>
            <a:ext cx="84249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Маркировка (клеймение) тормозных башмаков, используемых для торможения вагонов при расформировании составов поездов или группы вагонов на сортировочных горках (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полугорках</a:t>
            </a:r>
            <a:r>
              <a:rPr kumimoji="0" lang="ru-RU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и вытяжных путях станций, должна содержать пятизначный код станции ЕСР, буквенное обозначение «Г» (горка или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полугорка</a:t>
            </a:r>
            <a:r>
              <a:rPr kumimoji="0" lang="ru-RU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</a:t>
            </a:r>
            <a:r>
              <a:rPr kumimoji="0" lang="ru-RU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«В» (вытяжка) и номер пучка (пути), за которым закреплены тормозные башмаки. При необходимости разрешается тормозные</a:t>
            </a:r>
            <a:r>
              <a:rPr kumimoji="0" lang="ru-RU" b="0" i="0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башмаки, применяемые для торможения вагонов на одних путях (пучках), использовать на других путях (пучках).</a:t>
            </a:r>
            <a:r>
              <a:rPr kumimoji="0" lang="ru-RU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47864" y="3212976"/>
            <a:ext cx="56166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Тормозные башмаки, используемые для закрепления подвижного состава или в качестве охранных, в том числе выделяемые для указанных целей на сортировочных (сортировочно-отправочных) путях, должны быть окрашены в красный цвет и иметь три поперечные полосы на верхней горизонтальной плоскости и обоих бортах полоза, а также инвентарный номер на боковой или торцевой поверхности корпуса опорной колодки, которые наносятся белой краской. (пример: 1, …, 99, …, 999)</a:t>
            </a:r>
            <a:endParaRPr lang="ru-RU" dirty="0"/>
          </a:p>
        </p:txBody>
      </p:sp>
      <p:pic>
        <p:nvPicPr>
          <p:cNvPr id="8" name="Рисунок 7" descr="P1019207.JPG"/>
          <p:cNvPicPr>
            <a:picLocks noChangeAspect="1"/>
          </p:cNvPicPr>
          <p:nvPr/>
        </p:nvPicPr>
        <p:blipFill>
          <a:blip r:embed="rId2" cstate="print"/>
          <a:srcRect t="25926"/>
          <a:stretch>
            <a:fillRect/>
          </a:stretch>
        </p:blipFill>
        <p:spPr>
          <a:xfrm>
            <a:off x="179512" y="3366577"/>
            <a:ext cx="3097088" cy="2805623"/>
          </a:xfrm>
          <a:prstGeom prst="rect">
            <a:avLst/>
          </a:prstGeom>
        </p:spPr>
      </p:pic>
      <p:sp>
        <p:nvSpPr>
          <p:cNvPr id="9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Клеймение тормозного башмака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44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B1244EC-3FA3-40E0-9619-C09C86240DC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112474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2788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Окраска выполняется стойкой к внешним воздействиям краской.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7162" y="1496653"/>
            <a:ext cx="87860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Тормозные башмаки, используемые для торможения  вагонов при расформировании составов поездов или группы вагонов на станциях, имеющих сортировочные устройства или вытяжных путях, не окрашиваются, поперечные полосы не наносятся.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-85228" y="2119253"/>
            <a:ext cx="62478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61864" y="2692225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ЗАПРЕЩАЕТСЯ 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Эксплуатация неисправных, немаркированных (не клейменных) тормозных башмаков или с неясной маркировкой (клеймом)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29000" y="3419683"/>
            <a:ext cx="5584204" cy="3254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В местах хранения тормозных башмаков вывешиваются инвентарные описи с указанием количества тормозных башмаков, которые должны находиться в эксплуатации, их инвентарных номеров (для тормозных башмаков, применяемых для торможения вагонов, инвентарные номера не указываются), а также должности и фамилии работников, ответственных за их сохранность. Как правило, инвентарные описи должны располагаться в материале стойком к внешним воздействиям (в файле, ламинате и т.д.)</a:t>
            </a:r>
          </a:p>
        </p:txBody>
      </p:sp>
      <p:pic>
        <p:nvPicPr>
          <p:cNvPr id="10" name="Рисунок 9" descr="P10191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038600"/>
            <a:ext cx="3177480" cy="2438400"/>
          </a:xfrm>
          <a:prstGeom prst="rect">
            <a:avLst/>
          </a:prstGeom>
        </p:spPr>
      </p:pic>
      <p:sp>
        <p:nvSpPr>
          <p:cNvPr id="11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Клеймение тормозного башмака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B1244EC-3FA3-40E0-9619-C09C86240DC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20" name="Рисунок 19" descr="P1019203.JPG"/>
          <p:cNvPicPr>
            <a:picLocks noChangeAspect="1"/>
          </p:cNvPicPr>
          <p:nvPr/>
        </p:nvPicPr>
        <p:blipFill>
          <a:blip r:embed="rId2" cstate="print"/>
          <a:srcRect t="20568"/>
          <a:stretch>
            <a:fillRect/>
          </a:stretch>
        </p:blipFill>
        <p:spPr>
          <a:xfrm>
            <a:off x="179512" y="1196752"/>
            <a:ext cx="4608512" cy="2780928"/>
          </a:xfrm>
          <a:prstGeom prst="rect">
            <a:avLst/>
          </a:prstGeom>
        </p:spPr>
      </p:pic>
      <p:pic>
        <p:nvPicPr>
          <p:cNvPr id="21" name="Рисунок 20" descr="P1019201.JPG"/>
          <p:cNvPicPr>
            <a:picLocks noChangeAspect="1"/>
          </p:cNvPicPr>
          <p:nvPr/>
        </p:nvPicPr>
        <p:blipFill>
          <a:blip r:embed="rId3" cstate="print"/>
          <a:srcRect t="17637"/>
          <a:stretch>
            <a:fillRect/>
          </a:stretch>
        </p:blipFill>
        <p:spPr>
          <a:xfrm>
            <a:off x="5004048" y="1196752"/>
            <a:ext cx="3672408" cy="2808312"/>
          </a:xfrm>
          <a:prstGeom prst="rect">
            <a:avLst/>
          </a:prstGeom>
        </p:spPr>
      </p:pic>
      <p:pic>
        <p:nvPicPr>
          <p:cNvPr id="22" name="Рисунок 21" descr="P1019202.JPG"/>
          <p:cNvPicPr>
            <a:picLocks noChangeAspect="1"/>
          </p:cNvPicPr>
          <p:nvPr/>
        </p:nvPicPr>
        <p:blipFill>
          <a:blip r:embed="rId4" cstate="print"/>
          <a:srcRect l="2981" r="147" b="29596"/>
          <a:stretch>
            <a:fillRect/>
          </a:stretch>
        </p:blipFill>
        <p:spPr>
          <a:xfrm>
            <a:off x="251520" y="4077072"/>
            <a:ext cx="4392488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3" name="Прямоугольник 22"/>
          <p:cNvSpPr/>
          <p:nvPr/>
        </p:nvSpPr>
        <p:spPr>
          <a:xfrm>
            <a:off x="4932040" y="4509120"/>
            <a:ext cx="38164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нанесения маркировки на тормозной башмак №486, используемый для закрепления вагонов в сортировочном парке</a:t>
            </a:r>
          </a:p>
        </p:txBody>
      </p:sp>
      <p:sp>
        <p:nvSpPr>
          <p:cNvPr id="8" name="Title 3"/>
          <p:cNvSpPr>
            <a:spLocks/>
          </p:cNvSpPr>
          <p:nvPr/>
        </p:nvSpPr>
        <p:spPr bwMode="auto">
          <a:xfrm>
            <a:off x="230188" y="344488"/>
            <a:ext cx="84455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457200"/>
            <a:r>
              <a:rPr lang="ru-RU" sz="2800" b="1" dirty="0" smtClean="0">
                <a:latin typeface="Times New Roman" pitchFamily="18" charset="0"/>
                <a:ea typeface="ＭＳ Ｐゴシック"/>
                <a:cs typeface="Times New Roman" pitchFamily="18" charset="0"/>
              </a:rPr>
              <a:t>Клеймение тормозного башмака</a:t>
            </a:r>
            <a:endParaRPr lang="en-US" sz="2800" b="1" dirty="0">
              <a:latin typeface="Times New Roman" pitchFamily="18" charset="0"/>
              <a:ea typeface="ＭＳ Ｐゴシック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936330"/>
      </p:ext>
    </p:extLst>
  </p:cSld>
  <p:clrMapOvr>
    <a:masterClrMapping/>
  </p:clrMapOvr>
</p:sld>
</file>

<file path=ppt/theme/theme1.xml><?xml version="1.0" encoding="utf-8"?>
<a:theme xmlns:a="http://schemas.openxmlformats.org/drawingml/2006/main" name="Проект Юдино на 2014 год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Проект Юдино на 2014 год</Template>
  <TotalTime>6873</TotalTime>
  <Words>1590</Words>
  <Application>Microsoft Office PowerPoint</Application>
  <PresentationFormat>Экран (4:3)</PresentationFormat>
  <Paragraphs>146</Paragraphs>
  <Slides>15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ＭＳ Ｐゴシック</vt:lpstr>
      <vt:lpstr>MS UI Gothic</vt:lpstr>
      <vt:lpstr>Arial</vt:lpstr>
      <vt:lpstr>Calibri</vt:lpstr>
      <vt:lpstr>FSRAILWAY Book</vt:lpstr>
      <vt:lpstr>RussianRail G Pro</vt:lpstr>
      <vt:lpstr>RussianRail G Pro Medium</vt:lpstr>
      <vt:lpstr>Times New Roman</vt:lpstr>
      <vt:lpstr>Verdana</vt:lpstr>
      <vt:lpstr>Wingdings</vt:lpstr>
      <vt:lpstr>Проект Юдино на 2014 год</vt:lpstr>
      <vt:lpstr>2_Оформление по умолчанию</vt:lpstr>
      <vt:lpstr>3_Оформление по умолчанию</vt:lpstr>
      <vt:lpstr>5_Оформление по умолчанию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Ли Н.Г.</cp:lastModifiedBy>
  <cp:revision>390</cp:revision>
  <cp:lastPrinted>2023-04-23T19:14:36Z</cp:lastPrinted>
  <dcterms:created xsi:type="dcterms:W3CDTF">2013-12-09T04:40:57Z</dcterms:created>
  <dcterms:modified xsi:type="dcterms:W3CDTF">2024-04-04T09:07:19Z</dcterms:modified>
</cp:coreProperties>
</file>