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8"/>
  </p:notesMasterIdLst>
  <p:sldIdLst>
    <p:sldId id="256" r:id="rId2"/>
    <p:sldId id="257" r:id="rId3"/>
    <p:sldId id="258" r:id="rId4"/>
    <p:sldId id="259" r:id="rId5"/>
    <p:sldId id="265" r:id="rId6"/>
    <p:sldId id="264" r:id="rId7"/>
    <p:sldId id="260" r:id="rId8"/>
    <p:sldId id="262" r:id="rId9"/>
    <p:sldId id="266" r:id="rId10"/>
    <p:sldId id="269" r:id="rId11"/>
    <p:sldId id="268" r:id="rId12"/>
    <p:sldId id="267" r:id="rId13"/>
    <p:sldId id="270" r:id="rId14"/>
    <p:sldId id="279" r:id="rId15"/>
    <p:sldId id="313" r:id="rId16"/>
    <p:sldId id="281" r:id="rId17"/>
    <p:sldId id="282" r:id="rId18"/>
    <p:sldId id="278" r:id="rId19"/>
    <p:sldId id="280" r:id="rId20"/>
    <p:sldId id="310" r:id="rId21"/>
    <p:sldId id="277" r:id="rId22"/>
    <p:sldId id="309" r:id="rId23"/>
    <p:sldId id="283" r:id="rId24"/>
    <p:sldId id="314" r:id="rId25"/>
    <p:sldId id="276" r:id="rId26"/>
    <p:sldId id="284" r:id="rId27"/>
    <p:sldId id="312" r:id="rId28"/>
    <p:sldId id="285" r:id="rId29"/>
    <p:sldId id="287" r:id="rId30"/>
    <p:sldId id="315" r:id="rId31"/>
    <p:sldId id="319" r:id="rId32"/>
    <p:sldId id="288" r:id="rId33"/>
    <p:sldId id="307" r:id="rId34"/>
    <p:sldId id="275" r:id="rId35"/>
    <p:sldId id="289" r:id="rId36"/>
    <p:sldId id="291" r:id="rId37"/>
    <p:sldId id="317" r:id="rId38"/>
    <p:sldId id="274" r:id="rId39"/>
    <p:sldId id="318" r:id="rId40"/>
    <p:sldId id="292" r:id="rId41"/>
    <p:sldId id="294" r:id="rId42"/>
    <p:sldId id="308" r:id="rId43"/>
    <p:sldId id="316" r:id="rId44"/>
    <p:sldId id="320" r:id="rId45"/>
    <p:sldId id="298" r:id="rId46"/>
    <p:sldId id="321" r:id="rId47"/>
    <p:sldId id="322" r:id="rId48"/>
    <p:sldId id="297" r:id="rId49"/>
    <p:sldId id="301" r:id="rId50"/>
    <p:sldId id="302" r:id="rId51"/>
    <p:sldId id="323" r:id="rId52"/>
    <p:sldId id="303" r:id="rId53"/>
    <p:sldId id="304" r:id="rId54"/>
    <p:sldId id="305" r:id="rId55"/>
    <p:sldId id="306" r:id="rId56"/>
    <p:sldId id="324" r:id="rId57"/>
    <p:sldId id="325" r:id="rId58"/>
    <p:sldId id="272" r:id="rId59"/>
    <p:sldId id="326" r:id="rId60"/>
    <p:sldId id="328" r:id="rId61"/>
    <p:sldId id="296" r:id="rId62"/>
    <p:sldId id="327" r:id="rId63"/>
    <p:sldId id="295" r:id="rId64"/>
    <p:sldId id="329" r:id="rId65"/>
    <p:sldId id="330" r:id="rId66"/>
    <p:sldId id="331" r:id="rId6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94" autoAdjust="0"/>
    <p:restoredTop sz="94434" autoAdjust="0"/>
  </p:normalViewPr>
  <p:slideViewPr>
    <p:cSldViewPr>
      <p:cViewPr varScale="1">
        <p:scale>
          <a:sx n="71" d="100"/>
          <a:sy n="71" d="100"/>
        </p:scale>
        <p:origin x="108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8"/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mtClean="0">
                <a:latin typeface="Arial" panose="020B0604020202020204" pitchFamily="34" charset="0"/>
              </a:rPr>
              <a:t>Тема: Показания входных светофоров</a:t>
            </a:r>
          </a:p>
        </p:txBody>
      </p:sp>
      <p:sp>
        <p:nvSpPr>
          <p:cNvPr id="77827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804529F-363E-449B-A1A2-3C66C33B638B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7828" name="Text Box 1"/>
          <p:cNvSpPr txBox="1">
            <a:spLocks noChangeArrowheads="1"/>
          </p:cNvSpPr>
          <p:nvPr/>
        </p:nvSpPr>
        <p:spPr bwMode="auto">
          <a:xfrm>
            <a:off x="0" y="8685213"/>
            <a:ext cx="29686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Тема: Показания входных светофоров</a:t>
            </a:r>
          </a:p>
        </p:txBody>
      </p:sp>
      <p:sp>
        <p:nvSpPr>
          <p:cNvPr id="77829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4FEDFED-ADF1-4A43-9CDA-744140BC3915}" type="slidenum">
              <a:rPr lang="ru-RU" altLang="ru-RU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ru-RU" altLang="ru-RU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7830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783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mtClean="0"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7832" name="Text Box 5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>
                <a:latin typeface="Arial" panose="020B0604020202020204" pitchFamily="34" charset="0"/>
              </a:rPr>
              <a:t>Тема: Показания входных светофоров</a:t>
            </a:r>
          </a:p>
        </p:txBody>
      </p:sp>
    </p:spTree>
    <p:extLst>
      <p:ext uri="{BB962C8B-B14F-4D97-AF65-F5344CB8AC3E}">
        <p14:creationId xmlns:p14="http://schemas.microsoft.com/office/powerpoint/2010/main" val="3615313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8"/>
          <p:cNvSpPr>
            <a:spLocks noGrp="1" noChangeArrowheads="1"/>
          </p:cNvSpPr>
          <p:nvPr>
            <p:ph type="ft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mtClean="0">
                <a:latin typeface="Arial" panose="020B0604020202020204" pitchFamily="34" charset="0"/>
              </a:rPr>
              <a:t>Тема: Показания входных светофоров</a:t>
            </a:r>
          </a:p>
        </p:txBody>
      </p:sp>
      <p:sp>
        <p:nvSpPr>
          <p:cNvPr id="77827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804529F-363E-449B-A1A2-3C66C33B638B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7828" name="Text Box 1"/>
          <p:cNvSpPr txBox="1">
            <a:spLocks noChangeArrowheads="1"/>
          </p:cNvSpPr>
          <p:nvPr/>
        </p:nvSpPr>
        <p:spPr bwMode="auto">
          <a:xfrm>
            <a:off x="0" y="8685213"/>
            <a:ext cx="29686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Тема: Показания входных светофоров</a:t>
            </a:r>
          </a:p>
        </p:txBody>
      </p:sp>
      <p:sp>
        <p:nvSpPr>
          <p:cNvPr id="77829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4FEDFED-ADF1-4A43-9CDA-744140BC3915}" type="slidenum">
              <a:rPr lang="ru-RU" altLang="ru-RU"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ru-RU" altLang="ru-RU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7830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783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mtClean="0"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7832" name="Text Box 5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>
                <a:latin typeface="Arial" panose="020B0604020202020204" pitchFamily="34" charset="0"/>
              </a:rPr>
              <a:t>Тема: Показания входных светофоров</a:t>
            </a:r>
          </a:p>
        </p:txBody>
      </p:sp>
    </p:spTree>
    <p:extLst>
      <p:ext uri="{BB962C8B-B14F-4D97-AF65-F5344CB8AC3E}">
        <p14:creationId xmlns:p14="http://schemas.microsoft.com/office/powerpoint/2010/main" val="1073780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033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9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303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35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52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191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88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067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95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75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949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94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23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2.png"/><Relationship Id="rId3" Type="http://schemas.openxmlformats.org/officeDocument/2006/relationships/image" Target="../media/image25.png"/><Relationship Id="rId7" Type="http://schemas.openxmlformats.org/officeDocument/2006/relationships/image" Target="../media/image23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1.png"/><Relationship Id="rId4" Type="http://schemas.openxmlformats.org/officeDocument/2006/relationships/image" Target="../media/image27.png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21.png"/><Relationship Id="rId10" Type="http://schemas.openxmlformats.org/officeDocument/2006/relationships/image" Target="../media/image68.png"/><Relationship Id="rId4" Type="http://schemas.openxmlformats.org/officeDocument/2006/relationships/image" Target="../media/image20.png"/><Relationship Id="rId9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70.png"/><Relationship Id="rId4" Type="http://schemas.openxmlformats.org/officeDocument/2006/relationships/notesSlide" Target="../notesSlides/notesSlide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07504" y="5993904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                  </a:t>
            </a:r>
            <a:r>
              <a:rPr lang="ru-RU" sz="3600" b="1" dirty="0" smtClean="0">
                <a:solidFill>
                  <a:srgbClr val="C00000"/>
                </a:solidFill>
              </a:rPr>
              <a:t>Сигналы ограждения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757"/>
            <a:ext cx="8229600" cy="45791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676116"/>
              </p:ext>
            </p:extLst>
          </p:nvPr>
        </p:nvGraphicFramePr>
        <p:xfrm>
          <a:off x="6578600" y="1628800"/>
          <a:ext cx="1041400" cy="9469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</a:tblGrid>
              <a:tr h="5760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28" y="1008633"/>
            <a:ext cx="928687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787" y="1117622"/>
            <a:ext cx="377825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595" y="1014983"/>
            <a:ext cx="935038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91580" y="411716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u="sng" dirty="0">
                <a:solidFill>
                  <a:srgbClr val="7030A0"/>
                </a:solidFill>
                <a:latin typeface="Verdana" panose="020B0604030504040204" pitchFamily="34" charset="0"/>
              </a:rPr>
              <a:t>Переносными сигналами предъявляются требования: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9114" y="1756472"/>
            <a:ext cx="6417382" cy="2592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1) прямоугольный щит красного цвета (или красный флаг на шесте) днем и красный огонь фонаря на шесте ночью </a:t>
            </a:r>
            <a:r>
              <a:rPr lang="ru-RU" sz="2000" dirty="0" smtClean="0"/>
              <a:t>–  </a:t>
            </a:r>
            <a:r>
              <a:rPr lang="ru-RU" sz="2000" b="1" dirty="0" smtClean="0">
                <a:solidFill>
                  <a:srgbClr val="C00000"/>
                </a:solidFill>
              </a:rPr>
              <a:t>"Стой! Запрещается проезжать сигнал»</a:t>
            </a: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400" dirty="0" smtClean="0"/>
              <a:t>                                                                                                                     (ИСИ Глава </a:t>
            </a:r>
            <a:r>
              <a:rPr lang="en-US" sz="1400" dirty="0" smtClean="0"/>
              <a:t>IV </a:t>
            </a:r>
            <a:r>
              <a:rPr lang="ru-RU" sz="1400" dirty="0" smtClean="0"/>
              <a:t>п.35)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7582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-5184"/>
            <a:ext cx="8229600" cy="45791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852398"/>
            <a:ext cx="6696744" cy="44569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на перегоне –</a:t>
            </a:r>
          </a:p>
          <a:p>
            <a:pPr marL="0" indent="0" algn="just">
              <a:buNone/>
            </a:pPr>
            <a:r>
              <a:rPr lang="ru-RU" sz="2000" dirty="0" smtClean="0"/>
              <a:t>разрешается движение с уменьшением скорости, впереди опасное место, требующее остановки </a:t>
            </a:r>
            <a:r>
              <a:rPr lang="ru-RU" sz="2000" b="1" dirty="0" smtClean="0"/>
              <a:t>или </a:t>
            </a:r>
            <a:r>
              <a:rPr lang="ru-RU" sz="2000" dirty="0" smtClean="0"/>
              <a:t>проследования с уменьшенной скоростью.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на главном пути станции – </a:t>
            </a:r>
          </a:p>
          <a:p>
            <a:pPr marL="0" indent="0" algn="just">
              <a:buNone/>
            </a:pPr>
            <a:r>
              <a:rPr lang="ru-RU" sz="2000" dirty="0" smtClean="0"/>
              <a:t>разрешается движение с уменьшением скорости, впереди опасное место, требующее проследования с уменьшенной скоростью.</a:t>
            </a:r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r>
              <a:rPr lang="ru-RU" sz="1600" dirty="0" smtClean="0"/>
              <a:t>                                                                                    </a:t>
            </a:r>
          </a:p>
          <a:p>
            <a:pPr marL="0" indent="0" algn="just">
              <a:buNone/>
            </a:pPr>
            <a:endParaRPr lang="ru-RU" sz="1600" dirty="0"/>
          </a:p>
          <a:p>
            <a:pPr marL="0" indent="0" algn="just">
              <a:buNone/>
            </a:pPr>
            <a:r>
              <a:rPr lang="ru-RU" sz="1600" dirty="0" smtClean="0"/>
              <a:t>                                                                                                         </a:t>
            </a:r>
            <a:r>
              <a:rPr lang="ru-RU" sz="1400" dirty="0" smtClean="0"/>
              <a:t>(ИСИ Раздел </a:t>
            </a:r>
            <a:r>
              <a:rPr lang="en-US" sz="1400" dirty="0" smtClean="0"/>
              <a:t>IV</a:t>
            </a:r>
            <a:r>
              <a:rPr lang="ru-RU" sz="1400" dirty="0" smtClean="0"/>
              <a:t> п.35) </a:t>
            </a:r>
          </a:p>
          <a:p>
            <a:pPr marL="0" indent="0" algn="just">
              <a:buNone/>
            </a:pPr>
            <a:r>
              <a:rPr lang="ru-RU" sz="2400" dirty="0" smtClean="0"/>
              <a:t> </a:t>
            </a:r>
          </a:p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8160" y="983192"/>
            <a:ext cx="8532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2)</a:t>
            </a:r>
            <a:r>
              <a:rPr lang="ru-RU" altLang="ru-RU" sz="2000" b="1" dirty="0" smtClean="0">
                <a:solidFill>
                  <a:srgbClr val="7030A0"/>
                </a:solidFill>
              </a:rPr>
              <a:t> </a:t>
            </a:r>
            <a:r>
              <a:rPr lang="ru-RU" altLang="ru-RU" sz="2000" b="1" dirty="0" smtClean="0"/>
              <a:t>квадратный </a:t>
            </a:r>
            <a:r>
              <a:rPr lang="ru-RU" altLang="ru-RU" sz="2000" b="1" dirty="0"/>
              <a:t>щит желтого цвета подает сигнал  днем и ночью при расположении опасного места: 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76" y="1844824"/>
            <a:ext cx="1249362" cy="469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4888" y="348629"/>
            <a:ext cx="7884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u="sng" dirty="0">
                <a:solidFill>
                  <a:srgbClr val="7030A0"/>
                </a:solidFill>
                <a:latin typeface="Verdana" panose="020B0604030504040204" pitchFamily="34" charset="0"/>
              </a:rPr>
              <a:t>Переносными сигналами предъявляются требования:</a:t>
            </a:r>
          </a:p>
        </p:txBody>
      </p:sp>
    </p:spTree>
    <p:extLst>
      <p:ext uri="{BB962C8B-B14F-4D97-AF65-F5344CB8AC3E}">
        <p14:creationId xmlns:p14="http://schemas.microsoft.com/office/powerpoint/2010/main" val="94651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2994" y="82954"/>
            <a:ext cx="8229600" cy="45791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381328"/>
            <a:ext cx="8208912" cy="21602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1233128"/>
            <a:ext cx="67584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>
                <a:solidFill>
                  <a:srgbClr val="C00000"/>
                </a:solidFill>
              </a:rPr>
              <a:t>на остальных станционных железнодорожных путях </a:t>
            </a:r>
            <a:r>
              <a:rPr lang="ru-RU" altLang="ru-RU" sz="2000" b="1" dirty="0">
                <a:solidFill>
                  <a:srgbClr val="7030A0"/>
                </a:solidFill>
              </a:rPr>
              <a:t>— </a:t>
            </a:r>
            <a:r>
              <a:rPr lang="ru-RU" altLang="ru-RU" sz="2000" dirty="0"/>
              <a:t>разрешается проследование сигнала со скоростью, указанной в предупреждении, а при отсутствии его — </a:t>
            </a:r>
            <a:r>
              <a:rPr lang="ru-RU" altLang="ru-RU" sz="2000" b="1" dirty="0"/>
              <a:t>на </a:t>
            </a:r>
            <a:r>
              <a:rPr lang="ru-RU" altLang="ru-RU" sz="2000" b="1" dirty="0" smtClean="0"/>
              <a:t>путях </a:t>
            </a:r>
            <a:r>
              <a:rPr lang="ru-RU" altLang="ru-RU" sz="2000" b="1" dirty="0"/>
              <a:t>общего пользования </a:t>
            </a:r>
            <a:r>
              <a:rPr lang="ru-RU" altLang="ru-RU" sz="2000" dirty="0"/>
              <a:t>со скоростью </a:t>
            </a:r>
            <a:r>
              <a:rPr lang="ru-RU" altLang="ru-RU" sz="2000" b="1" dirty="0">
                <a:solidFill>
                  <a:srgbClr val="C00000"/>
                </a:solidFill>
              </a:rPr>
              <a:t>не более 25 км/ч</a:t>
            </a:r>
            <a:r>
              <a:rPr lang="ru-RU" altLang="ru-RU" sz="2000" dirty="0"/>
              <a:t>, а </a:t>
            </a:r>
            <a:r>
              <a:rPr lang="ru-RU" altLang="ru-RU" sz="2000" b="1" dirty="0">
                <a:solidFill>
                  <a:srgbClr val="7030A0"/>
                </a:solidFill>
              </a:rPr>
              <a:t>на </a:t>
            </a:r>
            <a:r>
              <a:rPr lang="ru-RU" altLang="ru-RU" sz="2000" b="1" dirty="0" smtClean="0">
                <a:solidFill>
                  <a:srgbClr val="7030A0"/>
                </a:solidFill>
              </a:rPr>
              <a:t>путях </a:t>
            </a:r>
            <a:r>
              <a:rPr lang="ru-RU" altLang="ru-RU" sz="2000" b="1" dirty="0">
                <a:solidFill>
                  <a:srgbClr val="7030A0"/>
                </a:solidFill>
              </a:rPr>
              <a:t>необщего пользования — со скоростью не более 15 км/ч</a:t>
            </a:r>
            <a:r>
              <a:rPr lang="ru-RU" altLang="ru-RU" sz="2000" b="1" dirty="0" smtClean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altLang="ru-RU" sz="2400" dirty="0"/>
              <a:t>                          </a:t>
            </a:r>
            <a:r>
              <a:rPr lang="ru-RU" altLang="ru-RU" sz="2400" dirty="0" smtClean="0"/>
              <a:t>       </a:t>
            </a:r>
          </a:p>
          <a:p>
            <a:pPr algn="just"/>
            <a:endParaRPr lang="ru-RU" altLang="ru-RU" sz="2400" dirty="0"/>
          </a:p>
          <a:p>
            <a:pPr algn="just"/>
            <a:endParaRPr lang="ru-RU" altLang="ru-RU" sz="2400" dirty="0" smtClean="0"/>
          </a:p>
          <a:p>
            <a:pPr algn="just"/>
            <a:r>
              <a:rPr lang="ru-RU" altLang="ru-RU" sz="2400" dirty="0"/>
              <a:t> </a:t>
            </a:r>
            <a:r>
              <a:rPr lang="ru-RU" altLang="ru-RU" sz="2400" dirty="0" smtClean="0"/>
              <a:t>                                                                     </a:t>
            </a:r>
            <a:r>
              <a:rPr lang="ru-RU" altLang="ru-RU" sz="1400" dirty="0"/>
              <a:t>(ИСИ Глава </a:t>
            </a:r>
            <a:r>
              <a:rPr lang="en-US" altLang="ru-RU" sz="1400" dirty="0"/>
              <a:t>IV </a:t>
            </a:r>
            <a:r>
              <a:rPr lang="ru-RU" altLang="ru-RU" sz="1400" dirty="0" smtClean="0"/>
              <a:t>п.35)</a:t>
            </a:r>
            <a:endParaRPr lang="ru-RU" altLang="ru-RU" sz="1400" dirty="0"/>
          </a:p>
          <a:p>
            <a:pPr algn="just"/>
            <a:endParaRPr lang="ru-RU" altLang="ru-RU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291090"/>
              </p:ext>
            </p:extLst>
          </p:nvPr>
        </p:nvGraphicFramePr>
        <p:xfrm>
          <a:off x="9972600" y="595544"/>
          <a:ext cx="1041400" cy="9469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</a:tblGrid>
              <a:tr h="5760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65250"/>
            <a:ext cx="1249362" cy="469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0559" y="473375"/>
            <a:ext cx="81977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u="sng" dirty="0">
                <a:solidFill>
                  <a:srgbClr val="7030A0"/>
                </a:solidFill>
                <a:latin typeface="Verdana" panose="020B0604030504040204" pitchFamily="34" charset="0"/>
              </a:rPr>
              <a:t>Переносными сигналами предъявляются требования:</a:t>
            </a:r>
          </a:p>
        </p:txBody>
      </p:sp>
    </p:spTree>
    <p:extLst>
      <p:ext uri="{BB962C8B-B14F-4D97-AF65-F5344CB8AC3E}">
        <p14:creationId xmlns:p14="http://schemas.microsoft.com/office/powerpoint/2010/main" val="108654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620" y="753950"/>
            <a:ext cx="6736656" cy="36120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Обратная сторона квадратного щита (зеленого цвета) </a:t>
            </a:r>
          </a:p>
          <a:p>
            <a:pPr marL="0" indent="0" algn="just">
              <a:buNone/>
            </a:pPr>
            <a:r>
              <a:rPr lang="ru-RU" sz="2000" b="1" dirty="0" smtClean="0"/>
              <a:t>днем и ночью на перегоне и на главном пути станции </a:t>
            </a:r>
            <a:r>
              <a:rPr lang="ru-RU" sz="2000" b="1" dirty="0" smtClean="0">
                <a:solidFill>
                  <a:srgbClr val="C00000"/>
                </a:solidFill>
              </a:rPr>
              <a:t>указывает</a:t>
            </a:r>
            <a:r>
              <a:rPr lang="ru-RU" sz="2000" dirty="0" smtClean="0"/>
              <a:t> на то, что машинист имеет право повысить скорость до установленной </a:t>
            </a:r>
            <a:r>
              <a:rPr lang="ru-RU" sz="2000" b="1" dirty="0" smtClean="0"/>
              <a:t>после проследования опасного места всем составом.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</a:t>
            </a:r>
            <a:r>
              <a:rPr lang="ru-RU" sz="1400" dirty="0" smtClean="0"/>
              <a:t>(ИСИ Глава </a:t>
            </a:r>
            <a:r>
              <a:rPr lang="en-US" sz="1400" dirty="0" smtClean="0"/>
              <a:t>IV </a:t>
            </a:r>
            <a:r>
              <a:rPr lang="ru-RU" sz="1400" dirty="0" smtClean="0"/>
              <a:t>п.35)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1209675" cy="454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14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083300"/>
            <a:ext cx="8390756" cy="514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              </a:t>
            </a:r>
            <a:r>
              <a:rPr lang="ru-RU" sz="1600" dirty="0" smtClean="0"/>
              <a:t>                                                                                                                             </a:t>
            </a:r>
            <a:r>
              <a:rPr lang="ru-RU" sz="1400" dirty="0" smtClean="0"/>
              <a:t>(ИСИ Глава </a:t>
            </a:r>
            <a:r>
              <a:rPr lang="en-US" sz="1400" dirty="0" smtClean="0"/>
              <a:t>IV </a:t>
            </a:r>
            <a:r>
              <a:rPr lang="ru-RU" sz="1400" dirty="0" smtClean="0"/>
              <a:t>п.40)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2789" y="499237"/>
            <a:ext cx="86996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 </a:t>
            </a:r>
            <a:r>
              <a:rPr lang="ru-RU" sz="2000" b="1" dirty="0">
                <a:solidFill>
                  <a:srgbClr val="7030A0"/>
                </a:solidFill>
              </a:rPr>
              <a:t>места работ переносными сигналами 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            уменьшения скорости  </a:t>
            </a:r>
            <a:r>
              <a:rPr lang="ru-RU" sz="2000" b="1" u="sng" dirty="0" smtClean="0">
                <a:solidFill>
                  <a:srgbClr val="7030A0"/>
                </a:solidFill>
              </a:rPr>
              <a:t>на однопутном участке   </a:t>
            </a:r>
            <a:endParaRPr lang="ru-RU" b="1" u="sng" dirty="0"/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243943" y="2425021"/>
            <a:ext cx="8494713" cy="671512"/>
            <a:chOff x="90" y="2205"/>
            <a:chExt cx="5351" cy="423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" y="2205"/>
              <a:ext cx="5351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0" y="2250"/>
              <a:ext cx="536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66" y="1844230"/>
            <a:ext cx="7667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" name="Picture 2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411" y="1874943"/>
            <a:ext cx="733425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Line 23"/>
          <p:cNvSpPr>
            <a:spLocks noChangeShapeType="1"/>
          </p:cNvSpPr>
          <p:nvPr/>
        </p:nvSpPr>
        <p:spPr bwMode="auto">
          <a:xfrm flipV="1">
            <a:off x="8509134" y="2050238"/>
            <a:ext cx="1588" cy="2678112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V="1">
            <a:off x="6198682" y="2050238"/>
            <a:ext cx="1588" cy="2678112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4817176" y="3095625"/>
            <a:ext cx="9525" cy="16779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V="1">
            <a:off x="3973487" y="3113113"/>
            <a:ext cx="9525" cy="16779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47" y="3501008"/>
            <a:ext cx="7667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" name="Picture 2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30825"/>
            <a:ext cx="733425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Line 25"/>
          <p:cNvSpPr>
            <a:spLocks noChangeShapeType="1"/>
          </p:cNvSpPr>
          <p:nvPr/>
        </p:nvSpPr>
        <p:spPr bwMode="auto">
          <a:xfrm flipV="1">
            <a:off x="251520" y="3602853"/>
            <a:ext cx="1588" cy="1204912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21" name="AutoShape 17"/>
          <p:cNvCxnSpPr>
            <a:cxnSpLocks noChangeShapeType="1"/>
          </p:cNvCxnSpPr>
          <p:nvPr/>
        </p:nvCxnSpPr>
        <p:spPr bwMode="auto">
          <a:xfrm>
            <a:off x="243943" y="4716122"/>
            <a:ext cx="2309812" cy="6350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AutoShape 15"/>
          <p:cNvCxnSpPr>
            <a:cxnSpLocks noChangeShapeType="1"/>
          </p:cNvCxnSpPr>
          <p:nvPr/>
        </p:nvCxnSpPr>
        <p:spPr bwMode="auto">
          <a:xfrm>
            <a:off x="2573672" y="4719676"/>
            <a:ext cx="1392238" cy="11113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AutoShape 15"/>
          <p:cNvCxnSpPr>
            <a:cxnSpLocks noChangeShapeType="1"/>
          </p:cNvCxnSpPr>
          <p:nvPr/>
        </p:nvCxnSpPr>
        <p:spPr bwMode="auto">
          <a:xfrm>
            <a:off x="4815229" y="4693599"/>
            <a:ext cx="1392238" cy="11113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AutoShape 17"/>
          <p:cNvCxnSpPr>
            <a:cxnSpLocks noChangeShapeType="1"/>
          </p:cNvCxnSpPr>
          <p:nvPr/>
        </p:nvCxnSpPr>
        <p:spPr bwMode="auto">
          <a:xfrm>
            <a:off x="6189590" y="4704712"/>
            <a:ext cx="2309812" cy="6350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Прямоугольник 24"/>
          <p:cNvSpPr/>
          <p:nvPr/>
        </p:nvSpPr>
        <p:spPr>
          <a:xfrm>
            <a:off x="1324494" y="4306462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168519" y="4277026"/>
            <a:ext cx="4291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993182" y="4306462"/>
            <a:ext cx="7352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50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218377" y="4238445"/>
            <a:ext cx="578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50</a:t>
            </a:r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 flipV="1">
            <a:off x="2573672" y="3592159"/>
            <a:ext cx="4763" cy="12080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36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0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802" y="-82439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758348"/>
            <a:ext cx="8390756" cy="9965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600" dirty="0"/>
              <a:t>              </a:t>
            </a:r>
            <a:r>
              <a:rPr lang="ru-RU" sz="1600" dirty="0" smtClean="0"/>
              <a:t>                                                                                                                             (ИСИ Глава </a:t>
            </a:r>
            <a:r>
              <a:rPr lang="en-US" sz="1600" dirty="0" smtClean="0"/>
              <a:t>IV </a:t>
            </a:r>
            <a:r>
              <a:rPr lang="ru-RU" sz="1600" dirty="0" smtClean="0"/>
              <a:t>п.40)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407" y="3332303"/>
            <a:ext cx="908409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Места производства работ </a:t>
            </a:r>
            <a:r>
              <a:rPr lang="ru-RU" sz="2000" dirty="0"/>
              <a:t>на </a:t>
            </a:r>
            <a:r>
              <a:rPr lang="ru-RU" sz="2000" dirty="0" smtClean="0"/>
              <a:t>пути</a:t>
            </a:r>
            <a:r>
              <a:rPr lang="ru-RU" sz="2000" dirty="0"/>
              <a:t>, </a:t>
            </a:r>
            <a:r>
              <a:rPr lang="ru-RU" sz="2000" b="1" dirty="0"/>
              <a:t>не требующие ограждения сигналами остановки или уменьшения скорости</a:t>
            </a:r>
            <a:r>
              <a:rPr lang="ru-RU" sz="2000" dirty="0"/>
              <a:t>, </a:t>
            </a:r>
            <a:r>
              <a:rPr lang="ru-RU" sz="2000" b="1" dirty="0"/>
              <a:t>но требующие </a:t>
            </a:r>
            <a:r>
              <a:rPr lang="ru-RU" sz="2000" b="1" dirty="0">
                <a:solidFill>
                  <a:srgbClr val="C00000"/>
                </a:solidFill>
              </a:rPr>
              <a:t>предупреждения работающих о приближении поезда</a:t>
            </a:r>
            <a:r>
              <a:rPr lang="ru-RU" sz="2000" dirty="0"/>
              <a:t>, ограждаются </a:t>
            </a:r>
            <a:r>
              <a:rPr lang="ru-RU" sz="2000" dirty="0" smtClean="0"/>
              <a:t>переносными сигнальными знаками </a:t>
            </a:r>
            <a:r>
              <a:rPr lang="ru-RU" sz="2000" b="1" dirty="0" smtClean="0">
                <a:solidFill>
                  <a:srgbClr val="C00000"/>
                </a:solidFill>
              </a:rPr>
              <a:t>«</a:t>
            </a:r>
            <a:r>
              <a:rPr lang="ru-RU" sz="2000" b="1" dirty="0">
                <a:solidFill>
                  <a:srgbClr val="C00000"/>
                </a:solidFill>
              </a:rPr>
              <a:t>С»</a:t>
            </a:r>
            <a:r>
              <a:rPr lang="ru-RU" sz="2000" dirty="0"/>
              <a:t> </a:t>
            </a:r>
            <a:r>
              <a:rPr lang="ru-RU" sz="2000" dirty="0" smtClean="0"/>
              <a:t>— </a:t>
            </a:r>
            <a:r>
              <a:rPr lang="ru-RU" sz="2000" b="1" dirty="0"/>
              <a:t>подача свистка</a:t>
            </a:r>
            <a:r>
              <a:rPr lang="ru-RU" sz="2000" dirty="0"/>
              <a:t>, которые устанавливаются у </a:t>
            </a:r>
            <a:r>
              <a:rPr lang="ru-RU" sz="2000" dirty="0" smtClean="0"/>
              <a:t>пути</a:t>
            </a:r>
            <a:r>
              <a:rPr lang="ru-RU" sz="2000" dirty="0"/>
              <a:t>, где производятся работы, а также у каждого смежного главного </a:t>
            </a:r>
            <a:r>
              <a:rPr lang="ru-RU" sz="2000" dirty="0" smtClean="0"/>
              <a:t>пути на расстоянии </a:t>
            </a:r>
            <a:r>
              <a:rPr lang="ru-RU" sz="2000" b="1" dirty="0" smtClean="0"/>
              <a:t>500 – 1500 м </a:t>
            </a:r>
            <a:r>
              <a:rPr lang="ru-RU" sz="2000" dirty="0" smtClean="0"/>
              <a:t>от границ участка работ. </a:t>
            </a:r>
          </a:p>
          <a:p>
            <a:pPr algn="just"/>
            <a:r>
              <a:rPr lang="ru-RU" sz="2000" dirty="0" smtClean="0"/>
              <a:t>На </a:t>
            </a:r>
            <a:r>
              <a:rPr lang="ru-RU" sz="2000" dirty="0"/>
              <a:t>перегонах, где обращаются поезда </a:t>
            </a:r>
            <a:r>
              <a:rPr lang="ru-RU" sz="2000" b="1" dirty="0">
                <a:solidFill>
                  <a:srgbClr val="002060"/>
                </a:solidFill>
              </a:rPr>
              <a:t>со скоростью более 120 км/ч</a:t>
            </a:r>
            <a:r>
              <a:rPr lang="ru-RU" sz="2000" dirty="0"/>
              <a:t>, переносные сигнальные знаки «С» устанавливаются на расстоянии </a:t>
            </a:r>
            <a:r>
              <a:rPr lang="ru-RU" sz="2000" b="1" dirty="0">
                <a:solidFill>
                  <a:srgbClr val="002060"/>
                </a:solidFill>
              </a:rPr>
              <a:t>800 — 1500 м </a:t>
            </a:r>
            <a:r>
              <a:rPr lang="ru-RU" sz="2000" dirty="0"/>
              <a:t>от границ участка работ.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b="33421"/>
          <a:stretch/>
        </p:blipFill>
        <p:spPr>
          <a:xfrm>
            <a:off x="1691680" y="440523"/>
            <a:ext cx="6038850" cy="289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3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802" y="-82439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758348"/>
            <a:ext cx="8390756" cy="9965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600" dirty="0"/>
              <a:t>              </a:t>
            </a:r>
            <a:r>
              <a:rPr lang="ru-RU" sz="1600" dirty="0" smtClean="0"/>
              <a:t>                                                                                                                             (ИСИ Глава </a:t>
            </a:r>
            <a:r>
              <a:rPr lang="en-US" sz="1600" dirty="0" smtClean="0"/>
              <a:t>IV </a:t>
            </a:r>
            <a:r>
              <a:rPr lang="ru-RU" sz="1600" dirty="0" smtClean="0"/>
              <a:t>п.40)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21727"/>
            <a:ext cx="889248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места </a:t>
            </a:r>
            <a:r>
              <a:rPr lang="ru-RU" sz="2000" b="1" dirty="0">
                <a:solidFill>
                  <a:srgbClr val="7030A0"/>
                </a:solidFill>
              </a:rPr>
              <a:t>работ переносными сигналами </a:t>
            </a:r>
            <a:r>
              <a:rPr lang="ru-RU" sz="2000" b="1" dirty="0" smtClean="0">
                <a:solidFill>
                  <a:srgbClr val="7030A0"/>
                </a:solidFill>
              </a:rPr>
              <a:t>уменьшения  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                     скорости </a:t>
            </a:r>
            <a:r>
              <a:rPr lang="ru-RU" sz="2000" b="1" u="sng" dirty="0" smtClean="0">
                <a:solidFill>
                  <a:srgbClr val="7030A0"/>
                </a:solidFill>
              </a:rPr>
              <a:t>на одном </a:t>
            </a:r>
            <a:r>
              <a:rPr lang="ru-RU" sz="2000" b="1" u="sng" dirty="0">
                <a:solidFill>
                  <a:srgbClr val="7030A0"/>
                </a:solidFill>
              </a:rPr>
              <a:t>из путей двухпутного участка</a:t>
            </a:r>
          </a:p>
          <a:p>
            <a:endParaRPr lang="ru-RU" b="1" dirty="0"/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170571" y="3708178"/>
            <a:ext cx="8494713" cy="671512"/>
            <a:chOff x="90" y="2205"/>
            <a:chExt cx="5351" cy="423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" y="2205"/>
              <a:ext cx="5351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0" y="2250"/>
              <a:ext cx="536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4776586" y="4241162"/>
            <a:ext cx="9525" cy="16779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V="1">
            <a:off x="3946493" y="4190974"/>
            <a:ext cx="9525" cy="16779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 flipV="1">
            <a:off x="2534386" y="4711062"/>
            <a:ext cx="4763" cy="12080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877" y="4649471"/>
            <a:ext cx="7667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" name="Picture 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35" y="4619910"/>
            <a:ext cx="733425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Line 25"/>
          <p:cNvSpPr>
            <a:spLocks noChangeShapeType="1"/>
          </p:cNvSpPr>
          <p:nvPr/>
        </p:nvSpPr>
        <p:spPr bwMode="auto">
          <a:xfrm flipV="1">
            <a:off x="257531" y="4827248"/>
            <a:ext cx="1588" cy="1204912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21" name="AutoShape 17"/>
          <p:cNvCxnSpPr>
            <a:cxnSpLocks noChangeShapeType="1"/>
          </p:cNvCxnSpPr>
          <p:nvPr/>
        </p:nvCxnSpPr>
        <p:spPr bwMode="auto">
          <a:xfrm>
            <a:off x="202290" y="5862612"/>
            <a:ext cx="2309812" cy="6350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AutoShape 15"/>
          <p:cNvCxnSpPr>
            <a:cxnSpLocks noChangeShapeType="1"/>
          </p:cNvCxnSpPr>
          <p:nvPr/>
        </p:nvCxnSpPr>
        <p:spPr bwMode="auto">
          <a:xfrm>
            <a:off x="2534386" y="5851499"/>
            <a:ext cx="1392238" cy="11113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AutoShape 15"/>
          <p:cNvCxnSpPr>
            <a:cxnSpLocks noChangeShapeType="1"/>
          </p:cNvCxnSpPr>
          <p:nvPr/>
        </p:nvCxnSpPr>
        <p:spPr bwMode="auto">
          <a:xfrm>
            <a:off x="4770759" y="5829104"/>
            <a:ext cx="1392238" cy="11113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AutoShape 17"/>
          <p:cNvCxnSpPr>
            <a:cxnSpLocks noChangeShapeType="1"/>
          </p:cNvCxnSpPr>
          <p:nvPr/>
        </p:nvCxnSpPr>
        <p:spPr bwMode="auto">
          <a:xfrm>
            <a:off x="6134070" y="5822754"/>
            <a:ext cx="2309812" cy="6350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Прямоугольник 24"/>
          <p:cNvSpPr/>
          <p:nvPr/>
        </p:nvSpPr>
        <p:spPr>
          <a:xfrm>
            <a:off x="1438930" y="5366716"/>
            <a:ext cx="324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003519" y="5395929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946968" y="5410356"/>
            <a:ext cx="646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50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083951" y="5406697"/>
            <a:ext cx="578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50</a:t>
            </a:r>
          </a:p>
        </p:txBody>
      </p:sp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01" y="2477839"/>
            <a:ext cx="84994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" name="Picture 3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171" y="4535513"/>
            <a:ext cx="8001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1" name="Line 11"/>
          <p:cNvSpPr>
            <a:spLocks noChangeShapeType="1"/>
          </p:cNvSpPr>
          <p:nvPr/>
        </p:nvSpPr>
        <p:spPr bwMode="auto">
          <a:xfrm flipV="1">
            <a:off x="6150330" y="4704712"/>
            <a:ext cx="4763" cy="12080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" name="Line 11"/>
          <p:cNvSpPr>
            <a:spLocks noChangeShapeType="1"/>
          </p:cNvSpPr>
          <p:nvPr/>
        </p:nvSpPr>
        <p:spPr bwMode="auto">
          <a:xfrm flipV="1">
            <a:off x="8362072" y="4666246"/>
            <a:ext cx="4763" cy="12080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3" name="Picture 2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072" y="4633886"/>
            <a:ext cx="733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34" name="AutoShape 8"/>
          <p:cNvCxnSpPr>
            <a:cxnSpLocks noChangeShapeType="1"/>
          </p:cNvCxnSpPr>
          <p:nvPr/>
        </p:nvCxnSpPr>
        <p:spPr bwMode="auto">
          <a:xfrm flipV="1">
            <a:off x="377328" y="4076179"/>
            <a:ext cx="477838" cy="4762"/>
          </a:xfrm>
          <a:prstGeom prst="straightConnector1">
            <a:avLst/>
          </a:prstGeom>
          <a:noFill/>
          <a:ln w="1908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AutoShape 9"/>
          <p:cNvCxnSpPr>
            <a:cxnSpLocks noChangeShapeType="1"/>
          </p:cNvCxnSpPr>
          <p:nvPr/>
        </p:nvCxnSpPr>
        <p:spPr bwMode="auto">
          <a:xfrm flipH="1">
            <a:off x="7810142" y="2796197"/>
            <a:ext cx="566738" cy="7938"/>
          </a:xfrm>
          <a:prstGeom prst="straightConnector1">
            <a:avLst/>
          </a:prstGeom>
          <a:noFill/>
          <a:ln w="1908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6" name="Picture 2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230" y="1141194"/>
            <a:ext cx="6492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7" name="Picture 2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689" y="1212097"/>
            <a:ext cx="64770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8" name="Line 30"/>
          <p:cNvSpPr>
            <a:spLocks noChangeShapeType="1"/>
          </p:cNvSpPr>
          <p:nvPr/>
        </p:nvSpPr>
        <p:spPr bwMode="auto">
          <a:xfrm flipH="1" flipV="1">
            <a:off x="1223963" y="1222375"/>
            <a:ext cx="19050" cy="529907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 flipV="1">
            <a:off x="3938252" y="3728607"/>
            <a:ext cx="19050" cy="2841625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40" name="AutoShape 32"/>
          <p:cNvCxnSpPr>
            <a:cxnSpLocks noChangeShapeType="1"/>
          </p:cNvCxnSpPr>
          <p:nvPr/>
        </p:nvCxnSpPr>
        <p:spPr bwMode="auto">
          <a:xfrm>
            <a:off x="1247743" y="6440479"/>
            <a:ext cx="2708275" cy="11112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Прямоугольник 4"/>
          <p:cNvSpPr/>
          <p:nvPr/>
        </p:nvSpPr>
        <p:spPr>
          <a:xfrm>
            <a:off x="1945494" y="6003021"/>
            <a:ext cx="1574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500-1500</a:t>
            </a:r>
          </a:p>
        </p:txBody>
      </p:sp>
      <p:sp>
        <p:nvSpPr>
          <p:cNvPr id="41" name="Line 12"/>
          <p:cNvSpPr>
            <a:spLocks noChangeShapeType="1"/>
          </p:cNvSpPr>
          <p:nvPr/>
        </p:nvSpPr>
        <p:spPr bwMode="auto">
          <a:xfrm flipV="1">
            <a:off x="4763919" y="3708178"/>
            <a:ext cx="9525" cy="28717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" name="Line 29"/>
          <p:cNvSpPr>
            <a:spLocks noChangeShapeType="1"/>
          </p:cNvSpPr>
          <p:nvPr/>
        </p:nvSpPr>
        <p:spPr bwMode="auto">
          <a:xfrm flipV="1">
            <a:off x="7471858" y="1378156"/>
            <a:ext cx="6350" cy="51450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558435" y="6056746"/>
            <a:ext cx="1574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500-1500</a:t>
            </a:r>
          </a:p>
        </p:txBody>
      </p:sp>
      <p:cxnSp>
        <p:nvCxnSpPr>
          <p:cNvPr id="43" name="AutoShape 32"/>
          <p:cNvCxnSpPr>
            <a:cxnSpLocks noChangeShapeType="1"/>
          </p:cNvCxnSpPr>
          <p:nvPr/>
        </p:nvCxnSpPr>
        <p:spPr bwMode="auto">
          <a:xfrm>
            <a:off x="4756402" y="6508720"/>
            <a:ext cx="2708275" cy="11112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4090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0" grpId="0" animBg="1"/>
      <p:bldP spid="31" grpId="0" animBg="1"/>
      <p:bldP spid="32" grpId="0" animBg="1"/>
      <p:bldP spid="38" grpId="0" animBg="1"/>
      <p:bldP spid="39" grpId="0" animBg="1"/>
      <p:bldP spid="41" grpId="0" animBg="1"/>
      <p:bldP spid="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306" y="-67737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758348"/>
            <a:ext cx="8390756" cy="9965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600" dirty="0"/>
              <a:t>              </a:t>
            </a:r>
            <a:r>
              <a:rPr lang="ru-RU" sz="1600" dirty="0" smtClean="0"/>
              <a:t>                                                                                                                             (ИСИ Глава </a:t>
            </a:r>
            <a:r>
              <a:rPr lang="en-US" sz="1600" dirty="0" smtClean="0"/>
              <a:t>IV </a:t>
            </a:r>
            <a:r>
              <a:rPr lang="ru-RU" sz="1600" dirty="0" smtClean="0"/>
              <a:t>п.40)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8345" y="390496"/>
            <a:ext cx="882562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места </a:t>
            </a:r>
            <a:r>
              <a:rPr lang="ru-RU" sz="2000" b="1" dirty="0">
                <a:solidFill>
                  <a:srgbClr val="7030A0"/>
                </a:solidFill>
              </a:rPr>
              <a:t>работ переносными сигналами    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          уменьшения скорости </a:t>
            </a:r>
            <a:r>
              <a:rPr lang="ru-RU" sz="2000" b="1" u="sng" dirty="0" smtClean="0">
                <a:solidFill>
                  <a:srgbClr val="7030A0"/>
                </a:solidFill>
              </a:rPr>
              <a:t>на обоих путях </a:t>
            </a:r>
            <a:r>
              <a:rPr lang="ru-RU" sz="2000" b="1" u="sng" dirty="0">
                <a:solidFill>
                  <a:srgbClr val="7030A0"/>
                </a:solidFill>
              </a:rPr>
              <a:t>двухпутного участка</a:t>
            </a:r>
          </a:p>
          <a:p>
            <a:endParaRPr lang="ru-RU" b="1" dirty="0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4776586" y="4241162"/>
            <a:ext cx="9525" cy="16779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V="1">
            <a:off x="3946493" y="4190974"/>
            <a:ext cx="9525" cy="1677988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 flipV="1">
            <a:off x="2534386" y="4711062"/>
            <a:ext cx="4763" cy="12080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877" y="4649471"/>
            <a:ext cx="7667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" name="Picture 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35" y="4619910"/>
            <a:ext cx="733425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Line 25"/>
          <p:cNvSpPr>
            <a:spLocks noChangeShapeType="1"/>
          </p:cNvSpPr>
          <p:nvPr/>
        </p:nvSpPr>
        <p:spPr bwMode="auto">
          <a:xfrm flipV="1">
            <a:off x="257531" y="4827248"/>
            <a:ext cx="1588" cy="1204912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21" name="AutoShape 17"/>
          <p:cNvCxnSpPr>
            <a:cxnSpLocks noChangeShapeType="1"/>
          </p:cNvCxnSpPr>
          <p:nvPr/>
        </p:nvCxnSpPr>
        <p:spPr bwMode="auto">
          <a:xfrm>
            <a:off x="202290" y="5862612"/>
            <a:ext cx="2309812" cy="6350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AutoShape 15"/>
          <p:cNvCxnSpPr>
            <a:cxnSpLocks noChangeShapeType="1"/>
          </p:cNvCxnSpPr>
          <p:nvPr/>
        </p:nvCxnSpPr>
        <p:spPr bwMode="auto">
          <a:xfrm>
            <a:off x="2534386" y="5851499"/>
            <a:ext cx="1392238" cy="11113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AutoShape 15"/>
          <p:cNvCxnSpPr>
            <a:cxnSpLocks noChangeShapeType="1"/>
          </p:cNvCxnSpPr>
          <p:nvPr/>
        </p:nvCxnSpPr>
        <p:spPr bwMode="auto">
          <a:xfrm>
            <a:off x="4770759" y="5829104"/>
            <a:ext cx="1392238" cy="11113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AutoShape 17"/>
          <p:cNvCxnSpPr>
            <a:cxnSpLocks noChangeShapeType="1"/>
          </p:cNvCxnSpPr>
          <p:nvPr/>
        </p:nvCxnSpPr>
        <p:spPr bwMode="auto">
          <a:xfrm>
            <a:off x="6134070" y="5822754"/>
            <a:ext cx="2309812" cy="6350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Прямоугольник 24"/>
          <p:cNvSpPr/>
          <p:nvPr/>
        </p:nvSpPr>
        <p:spPr>
          <a:xfrm>
            <a:off x="1178518" y="5428473"/>
            <a:ext cx="324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944558" y="5407297"/>
            <a:ext cx="7227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50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151477" y="5339918"/>
            <a:ext cx="578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50</a:t>
            </a:r>
          </a:p>
        </p:txBody>
      </p:sp>
      <p:pic>
        <p:nvPicPr>
          <p:cNvPr id="30" name="Picture 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426" y="4582391"/>
            <a:ext cx="8001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1" name="Line 11"/>
          <p:cNvSpPr>
            <a:spLocks noChangeShapeType="1"/>
          </p:cNvSpPr>
          <p:nvPr/>
        </p:nvSpPr>
        <p:spPr bwMode="auto">
          <a:xfrm flipV="1">
            <a:off x="6150330" y="4704712"/>
            <a:ext cx="4763" cy="12080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" name="Line 11"/>
          <p:cNvSpPr>
            <a:spLocks noChangeShapeType="1"/>
          </p:cNvSpPr>
          <p:nvPr/>
        </p:nvSpPr>
        <p:spPr bwMode="auto">
          <a:xfrm flipV="1">
            <a:off x="8362072" y="4666246"/>
            <a:ext cx="4763" cy="1208087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3" name="Picture 2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880" y="4714183"/>
            <a:ext cx="733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34" name="AutoShape 8"/>
          <p:cNvCxnSpPr>
            <a:cxnSpLocks noChangeShapeType="1"/>
          </p:cNvCxnSpPr>
          <p:nvPr/>
        </p:nvCxnSpPr>
        <p:spPr bwMode="auto">
          <a:xfrm flipV="1">
            <a:off x="377328" y="4076179"/>
            <a:ext cx="477838" cy="4762"/>
          </a:xfrm>
          <a:prstGeom prst="straightConnector1">
            <a:avLst/>
          </a:prstGeom>
          <a:noFill/>
          <a:ln w="1908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AutoShape 9"/>
          <p:cNvCxnSpPr>
            <a:cxnSpLocks noChangeShapeType="1"/>
          </p:cNvCxnSpPr>
          <p:nvPr/>
        </p:nvCxnSpPr>
        <p:spPr bwMode="auto">
          <a:xfrm flipH="1">
            <a:off x="7810142" y="2796197"/>
            <a:ext cx="566738" cy="7938"/>
          </a:xfrm>
          <a:prstGeom prst="straightConnector1">
            <a:avLst/>
          </a:prstGeom>
          <a:noFill/>
          <a:ln w="1908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1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51" y="2304350"/>
            <a:ext cx="733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2" name="Line 14"/>
          <p:cNvSpPr>
            <a:spLocks noChangeShapeType="1"/>
          </p:cNvSpPr>
          <p:nvPr/>
        </p:nvSpPr>
        <p:spPr bwMode="auto">
          <a:xfrm flipH="1">
            <a:off x="889557" y="1537564"/>
            <a:ext cx="9525" cy="11938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53" name="AutoShape 16"/>
          <p:cNvCxnSpPr>
            <a:cxnSpLocks noChangeShapeType="1"/>
          </p:cNvCxnSpPr>
          <p:nvPr/>
        </p:nvCxnSpPr>
        <p:spPr bwMode="auto">
          <a:xfrm flipH="1" flipV="1">
            <a:off x="886955" y="1771095"/>
            <a:ext cx="2195513" cy="0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AutoShape 16"/>
          <p:cNvCxnSpPr>
            <a:cxnSpLocks noChangeShapeType="1"/>
          </p:cNvCxnSpPr>
          <p:nvPr/>
        </p:nvCxnSpPr>
        <p:spPr bwMode="auto">
          <a:xfrm flipH="1" flipV="1">
            <a:off x="5659928" y="1766333"/>
            <a:ext cx="2195513" cy="0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Line 15"/>
          <p:cNvSpPr>
            <a:spLocks noChangeShapeType="1"/>
          </p:cNvSpPr>
          <p:nvPr/>
        </p:nvSpPr>
        <p:spPr bwMode="auto">
          <a:xfrm flipH="1">
            <a:off x="7836648" y="1568650"/>
            <a:ext cx="9525" cy="11938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56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278" y="2325690"/>
            <a:ext cx="655638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7" name="Picture 4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203" y="2276789"/>
            <a:ext cx="7747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8" name="Line 41"/>
          <p:cNvSpPr>
            <a:spLocks noChangeShapeType="1"/>
          </p:cNvSpPr>
          <p:nvPr/>
        </p:nvSpPr>
        <p:spPr bwMode="auto">
          <a:xfrm flipH="1">
            <a:off x="3061695" y="1605269"/>
            <a:ext cx="9525" cy="11938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4" name="Group 42"/>
          <p:cNvGrpSpPr>
            <a:grpSpLocks/>
          </p:cNvGrpSpPr>
          <p:nvPr/>
        </p:nvGrpSpPr>
        <p:grpSpPr bwMode="auto">
          <a:xfrm>
            <a:off x="101526" y="2733832"/>
            <a:ext cx="8540750" cy="1760537"/>
            <a:chOff x="159" y="1803"/>
            <a:chExt cx="5380" cy="1109"/>
          </a:xfrm>
        </p:grpSpPr>
        <p:pic>
          <p:nvPicPr>
            <p:cNvPr id="45" name="Picture 4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" y="2489"/>
              <a:ext cx="5351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46" name="Picture 44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7" y="2533"/>
              <a:ext cx="536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47" name="Picture 45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1803"/>
              <a:ext cx="5351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48" name="Picture 46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2" y="1858"/>
              <a:ext cx="536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cxnSp>
          <p:nvCxnSpPr>
            <p:cNvPr id="49" name="AutoShape 47"/>
            <p:cNvCxnSpPr>
              <a:cxnSpLocks noChangeShapeType="1"/>
            </p:cNvCxnSpPr>
            <p:nvPr/>
          </p:nvCxnSpPr>
          <p:spPr bwMode="auto">
            <a:xfrm flipH="1">
              <a:off x="5196" y="2049"/>
              <a:ext cx="298" cy="0"/>
            </a:xfrm>
            <a:prstGeom prst="straightConnector1">
              <a:avLst/>
            </a:prstGeom>
            <a:noFill/>
            <a:ln w="1908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0" name="AutoShape 48"/>
            <p:cNvCxnSpPr>
              <a:cxnSpLocks noChangeShapeType="1"/>
            </p:cNvCxnSpPr>
            <p:nvPr/>
          </p:nvCxnSpPr>
          <p:spPr bwMode="auto">
            <a:xfrm flipV="1">
              <a:off x="183" y="2695"/>
              <a:ext cx="381" cy="0"/>
            </a:xfrm>
            <a:prstGeom prst="straightConnector1">
              <a:avLst/>
            </a:prstGeom>
            <a:noFill/>
            <a:ln w="1908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0" name="Line 34"/>
          <p:cNvSpPr>
            <a:spLocks noChangeShapeType="1"/>
          </p:cNvSpPr>
          <p:nvPr/>
        </p:nvSpPr>
        <p:spPr bwMode="auto">
          <a:xfrm flipH="1">
            <a:off x="3961943" y="1543335"/>
            <a:ext cx="14288" cy="18605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" name="Line 34"/>
          <p:cNvSpPr>
            <a:spLocks noChangeShapeType="1"/>
          </p:cNvSpPr>
          <p:nvPr/>
        </p:nvSpPr>
        <p:spPr bwMode="auto">
          <a:xfrm flipH="1">
            <a:off x="4784651" y="1528522"/>
            <a:ext cx="14288" cy="186055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62" name="AutoShape 37"/>
          <p:cNvCxnSpPr>
            <a:cxnSpLocks noChangeShapeType="1"/>
          </p:cNvCxnSpPr>
          <p:nvPr/>
        </p:nvCxnSpPr>
        <p:spPr bwMode="auto">
          <a:xfrm flipH="1">
            <a:off x="3082468" y="1771095"/>
            <a:ext cx="893763" cy="0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" name="AutoShape 37"/>
          <p:cNvCxnSpPr>
            <a:cxnSpLocks noChangeShapeType="1"/>
          </p:cNvCxnSpPr>
          <p:nvPr/>
        </p:nvCxnSpPr>
        <p:spPr bwMode="auto">
          <a:xfrm flipH="1">
            <a:off x="4791795" y="1766333"/>
            <a:ext cx="893763" cy="0"/>
          </a:xfrm>
          <a:prstGeom prst="straightConnector1">
            <a:avLst/>
          </a:prstGeom>
          <a:noFill/>
          <a:ln w="255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4" name="Picture 3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565" y="2305047"/>
            <a:ext cx="741363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70005" y="1336049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50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16375" y="1365589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400" b="1" dirty="0"/>
              <a:t>50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1617804" y="1329550"/>
            <a:ext cx="324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А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6553089" y="1319068"/>
            <a:ext cx="324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А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6977738" y="5355790"/>
            <a:ext cx="324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800" b="1" dirty="0"/>
              <a:t>А</a:t>
            </a:r>
          </a:p>
        </p:txBody>
      </p:sp>
      <p:sp>
        <p:nvSpPr>
          <p:cNvPr id="59" name="Line 41"/>
          <p:cNvSpPr>
            <a:spLocks noChangeShapeType="1"/>
          </p:cNvSpPr>
          <p:nvPr/>
        </p:nvSpPr>
        <p:spPr bwMode="auto">
          <a:xfrm flipH="1">
            <a:off x="5659928" y="1524576"/>
            <a:ext cx="9525" cy="1193800"/>
          </a:xfrm>
          <a:prstGeom prst="line">
            <a:avLst/>
          </a:prstGeom>
          <a:noFill/>
          <a:ln w="255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72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0" grpId="0" animBg="1"/>
      <p:bldP spid="31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2706" y="-56784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20377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          </a:t>
            </a:r>
            <a:r>
              <a:rPr lang="ru-RU" b="1" dirty="0" smtClean="0">
                <a:solidFill>
                  <a:srgbClr val="7030A0"/>
                </a:solidFill>
              </a:rPr>
              <a:t>П</a:t>
            </a:r>
            <a:r>
              <a:rPr lang="ru-RU" sz="2000" b="1" dirty="0" smtClean="0">
                <a:solidFill>
                  <a:srgbClr val="7030A0"/>
                </a:solidFill>
              </a:rPr>
              <a:t>орядок ограждения места </a:t>
            </a:r>
            <a:r>
              <a:rPr lang="ru-RU" sz="2000" b="1" dirty="0">
                <a:solidFill>
                  <a:srgbClr val="7030A0"/>
                </a:solidFill>
              </a:rPr>
              <a:t>работ переносными </a:t>
            </a:r>
            <a:r>
              <a:rPr lang="ru-RU" sz="2000" b="1" dirty="0" smtClean="0">
                <a:solidFill>
                  <a:srgbClr val="7030A0"/>
                </a:solidFill>
              </a:rPr>
              <a:t>сигналами  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              уменьшения </a:t>
            </a:r>
            <a:r>
              <a:rPr lang="ru-RU" sz="2000" b="1" dirty="0">
                <a:solidFill>
                  <a:srgbClr val="7030A0"/>
                </a:solidFill>
              </a:rPr>
              <a:t>скорости </a:t>
            </a:r>
            <a:r>
              <a:rPr lang="ru-RU" sz="2000" b="1" u="sng" dirty="0">
                <a:solidFill>
                  <a:srgbClr val="7030A0"/>
                </a:solidFill>
              </a:rPr>
              <a:t>вблизи </a:t>
            </a:r>
            <a:r>
              <a:rPr lang="ru-RU" sz="2000" b="1" u="sng" dirty="0" smtClean="0">
                <a:solidFill>
                  <a:srgbClr val="7030A0"/>
                </a:solidFill>
              </a:rPr>
              <a:t>станции </a:t>
            </a:r>
            <a:endParaRPr lang="ru-RU" b="1" u="sng" dirty="0"/>
          </a:p>
        </p:txBody>
      </p:sp>
      <p:pic>
        <p:nvPicPr>
          <p:cNvPr id="1026" name="Picture 2" descr="https://helpiks.org/helpiksorg/baza7/482646451578.files/image0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" t="6248" r="3569" b="3159"/>
          <a:stretch/>
        </p:blipFill>
        <p:spPr bwMode="auto">
          <a:xfrm>
            <a:off x="30154" y="968534"/>
            <a:ext cx="9107488" cy="339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789" y="4488629"/>
            <a:ext cx="9144000" cy="13886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Место</a:t>
            </a:r>
            <a:r>
              <a:rPr lang="ru-RU" sz="2000" dirty="0"/>
              <a:t>, требующее уменьшения скорости </a:t>
            </a:r>
            <a:r>
              <a:rPr lang="ru-RU" sz="2000" b="1" dirty="0" smtClean="0"/>
              <a:t>со стороны перегона</a:t>
            </a:r>
            <a:r>
              <a:rPr lang="ru-RU" sz="2000" dirty="0" smtClean="0"/>
              <a:t>, ограждается в </a:t>
            </a:r>
            <a:r>
              <a:rPr lang="ru-RU" sz="2000" dirty="0"/>
              <a:t>установленном </a:t>
            </a:r>
            <a:r>
              <a:rPr lang="ru-RU" sz="2000" dirty="0" smtClean="0"/>
              <a:t>порядке, </a:t>
            </a:r>
            <a:r>
              <a:rPr lang="ru-RU" sz="2000" b="1" dirty="0" smtClean="0"/>
              <a:t>со стороны станции </a:t>
            </a:r>
            <a:r>
              <a:rPr lang="ru-RU" sz="2000" dirty="0" smtClean="0"/>
              <a:t>переносной знак уменьшения скорости устанавливается на выходной стрелке и у входного светофора по соответствующему главному пути.      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54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39042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427269"/>
            <a:ext cx="8390756" cy="443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                                  (ИСИ Глава </a:t>
            </a:r>
            <a:r>
              <a:rPr lang="en-US" sz="1600" dirty="0" smtClean="0"/>
              <a:t>IV </a:t>
            </a:r>
            <a:r>
              <a:rPr lang="ru-RU" sz="1600" dirty="0" smtClean="0"/>
              <a:t>п.43)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008" y="404664"/>
            <a:ext cx="8820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места </a:t>
            </a:r>
            <a:r>
              <a:rPr lang="ru-RU" sz="2000" b="1" dirty="0">
                <a:solidFill>
                  <a:srgbClr val="7030A0"/>
                </a:solidFill>
              </a:rPr>
              <a:t>работ переносными сигналами </a:t>
            </a:r>
            <a:r>
              <a:rPr lang="ru-RU" sz="2000" b="1" dirty="0" smtClean="0">
                <a:solidFill>
                  <a:srgbClr val="7030A0"/>
                </a:solidFill>
              </a:rPr>
              <a:t>уменьшения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     скорости </a:t>
            </a:r>
            <a:r>
              <a:rPr lang="ru-RU" sz="2000" b="1" u="sng" dirty="0" smtClean="0">
                <a:solidFill>
                  <a:srgbClr val="7030A0"/>
                </a:solidFill>
              </a:rPr>
              <a:t>на главном пути станции однопутного участка</a:t>
            </a:r>
            <a:endParaRPr lang="ru-RU" b="1" u="sng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126" y="1057737"/>
            <a:ext cx="7467600" cy="2571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826" y="3584395"/>
            <a:ext cx="75819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57166" y="3604428"/>
            <a:ext cx="8821191" cy="27726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/>
              <a:t>                                               </a:t>
            </a:r>
            <a:r>
              <a:rPr lang="ru-RU" sz="2200" b="1" dirty="0" smtClean="0">
                <a:solidFill>
                  <a:srgbClr val="002060"/>
                </a:solidFill>
              </a:rPr>
              <a:t>ИСИ </a:t>
            </a:r>
            <a:r>
              <a:rPr lang="ru-RU" sz="2200" b="1" dirty="0">
                <a:solidFill>
                  <a:srgbClr val="002060"/>
                </a:solidFill>
              </a:rPr>
              <a:t>Глава </a:t>
            </a:r>
            <a:r>
              <a:rPr lang="en-US" sz="2200" b="1" dirty="0" smtClean="0">
                <a:solidFill>
                  <a:srgbClr val="002060"/>
                </a:solidFill>
              </a:rPr>
              <a:t>IV</a:t>
            </a:r>
            <a:r>
              <a:rPr lang="ru-RU" sz="2200" b="1" dirty="0">
                <a:solidFill>
                  <a:srgbClr val="002060"/>
                </a:solidFill>
              </a:rPr>
              <a:t>; Глава </a:t>
            </a:r>
            <a:r>
              <a:rPr lang="en-US" sz="2200" b="1" dirty="0">
                <a:solidFill>
                  <a:srgbClr val="002060"/>
                </a:solidFill>
              </a:rPr>
              <a:t>VIII </a:t>
            </a:r>
            <a:r>
              <a:rPr lang="ru-RU" sz="2200" b="1" dirty="0" smtClean="0">
                <a:solidFill>
                  <a:srgbClr val="002060"/>
                </a:solidFill>
              </a:rPr>
              <a:t>п.95</a:t>
            </a:r>
            <a:endParaRPr lang="ru-RU" sz="2200" b="1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sz="2000" b="1" dirty="0"/>
              <a:t>Сигналы ограждения постоянные и переносные, переносные сигнальные знаки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Ограждение мест производства работ на перегонах сигналами уменьшения скорости и сигналами остановки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Постоянные сигналы уменьшения скорости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Ограждение мест производства работ на станциях.</a:t>
            </a:r>
            <a:endParaRPr lang="ru-RU" sz="2000" b="1" dirty="0" smtClean="0"/>
          </a:p>
          <a:p>
            <a:pPr marL="457200" indent="-457200">
              <a:buAutoNum type="arabicPeriod"/>
            </a:pPr>
            <a:r>
              <a:rPr lang="ru-RU" sz="2000" b="1" dirty="0" smtClean="0"/>
              <a:t>Ограждение </a:t>
            </a:r>
            <a:r>
              <a:rPr lang="ru-RU" sz="2000" b="1" dirty="0"/>
              <a:t>съёмных подвижных единиц</a:t>
            </a:r>
            <a:r>
              <a:rPr lang="ru-RU" sz="2000" b="1" dirty="0" smtClean="0"/>
              <a:t>.</a:t>
            </a:r>
            <a:r>
              <a:rPr lang="ru-RU" sz="1600" dirty="0" smtClean="0"/>
              <a:t>      (ИСИ Глава </a:t>
            </a:r>
            <a:r>
              <a:rPr lang="en-US" sz="1600" dirty="0" smtClean="0"/>
              <a:t>VIII</a:t>
            </a:r>
            <a:r>
              <a:rPr lang="ru-RU" sz="1600" dirty="0" smtClean="0"/>
              <a:t> п.</a:t>
            </a:r>
            <a:r>
              <a:rPr lang="en-US" sz="1600" dirty="0" smtClean="0"/>
              <a:t>95)</a:t>
            </a:r>
            <a:endParaRPr lang="ru-RU" sz="16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1026" name="Picture 2" descr="https://studfile.net/html/2706/994/html_1wXvuTC0oN.DUN0/img-22qd8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39"/>
          <a:stretch/>
        </p:blipFill>
        <p:spPr bwMode="auto">
          <a:xfrm>
            <a:off x="2047875" y="307783"/>
            <a:ext cx="1516013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udfile.net/html/2706/994/html_ktsOdNcZyi.4M2g/img-1Ut8pv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07784"/>
            <a:ext cx="147637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present5.com/presentation/-30987719_52751414/image-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80" t="21000" r="16670" b="16001"/>
          <a:stretch/>
        </p:blipFill>
        <p:spPr bwMode="auto">
          <a:xfrm>
            <a:off x="298819" y="343564"/>
            <a:ext cx="1656185" cy="317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present5.com/presentation/-30987719_52751414/image-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9" t="20748" r="57652" b="17653"/>
          <a:stretch/>
        </p:blipFill>
        <p:spPr bwMode="auto">
          <a:xfrm>
            <a:off x="3635896" y="343554"/>
            <a:ext cx="172819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present5.com/presentation/-30987719_52751414/image-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26" t="22867" r="16674" b="16456"/>
          <a:stretch/>
        </p:blipFill>
        <p:spPr bwMode="auto">
          <a:xfrm>
            <a:off x="5436096" y="356255"/>
            <a:ext cx="2016225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459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427269"/>
            <a:ext cx="8390756" cy="443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                                  (ИСИ Глава </a:t>
            </a:r>
            <a:r>
              <a:rPr lang="en-US" sz="1600" dirty="0" smtClean="0"/>
              <a:t>IV </a:t>
            </a:r>
            <a:r>
              <a:rPr lang="ru-RU" sz="1600" dirty="0" smtClean="0"/>
              <a:t>п.43)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04664"/>
            <a:ext cx="9036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места </a:t>
            </a:r>
            <a:r>
              <a:rPr lang="ru-RU" sz="2000" b="1" dirty="0">
                <a:solidFill>
                  <a:srgbClr val="7030A0"/>
                </a:solidFill>
              </a:rPr>
              <a:t>работ переносными </a:t>
            </a:r>
            <a:r>
              <a:rPr lang="ru-RU" sz="2000" b="1" dirty="0" smtClean="0">
                <a:solidFill>
                  <a:srgbClr val="7030A0"/>
                </a:solidFill>
              </a:rPr>
              <a:t>сигналами уменьшения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  скорости </a:t>
            </a:r>
            <a:r>
              <a:rPr lang="ru-RU" sz="2000" b="1" u="sng" dirty="0" smtClean="0">
                <a:solidFill>
                  <a:srgbClr val="7030A0"/>
                </a:solidFill>
              </a:rPr>
              <a:t>на главном пути </a:t>
            </a:r>
            <a:r>
              <a:rPr lang="ru-RU" sz="2000" b="1" u="sng" dirty="0" err="1" smtClean="0">
                <a:solidFill>
                  <a:srgbClr val="7030A0"/>
                </a:solidFill>
              </a:rPr>
              <a:t>ж.д</a:t>
            </a:r>
            <a:r>
              <a:rPr lang="ru-RU" sz="2000" b="1" u="sng" dirty="0" smtClean="0">
                <a:solidFill>
                  <a:srgbClr val="7030A0"/>
                </a:solidFill>
              </a:rPr>
              <a:t>. станции однопутного участка</a:t>
            </a:r>
            <a:endParaRPr lang="ru-RU" b="1" u="sng" dirty="0"/>
          </a:p>
        </p:txBody>
      </p:sp>
      <p:pic>
        <p:nvPicPr>
          <p:cNvPr id="5" name="(1,31)ограждение места работ на станции однопутного перегона сигналами уменьшения скорости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51520" y="1112550"/>
            <a:ext cx="8784976" cy="512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0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138930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7221" y="6403908"/>
            <a:ext cx="8390756" cy="396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500" y="312530"/>
            <a:ext cx="875079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места </a:t>
            </a:r>
            <a:r>
              <a:rPr lang="ru-RU" sz="2000" b="1" dirty="0">
                <a:solidFill>
                  <a:srgbClr val="7030A0"/>
                </a:solidFill>
              </a:rPr>
              <a:t>работ переносными </a:t>
            </a:r>
            <a:r>
              <a:rPr lang="ru-RU" sz="2000" b="1" dirty="0" smtClean="0">
                <a:solidFill>
                  <a:srgbClr val="7030A0"/>
                </a:solidFill>
              </a:rPr>
              <a:t>сигналами уменьшения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  скорости </a:t>
            </a:r>
            <a:r>
              <a:rPr lang="ru-RU" sz="2000" b="1" u="sng" dirty="0" smtClean="0">
                <a:solidFill>
                  <a:srgbClr val="7030A0"/>
                </a:solidFill>
              </a:rPr>
              <a:t>на </a:t>
            </a:r>
            <a:r>
              <a:rPr lang="ru-RU" sz="2000" b="1" u="sng" dirty="0">
                <a:solidFill>
                  <a:srgbClr val="7030A0"/>
                </a:solidFill>
              </a:rPr>
              <a:t>главном пути </a:t>
            </a:r>
            <a:r>
              <a:rPr lang="ru-RU" sz="2000" b="1" u="sng" dirty="0" err="1">
                <a:solidFill>
                  <a:srgbClr val="7030A0"/>
                </a:solidFill>
              </a:rPr>
              <a:t>ж.д</a:t>
            </a:r>
            <a:r>
              <a:rPr lang="ru-RU" sz="2000" b="1" u="sng" dirty="0">
                <a:solidFill>
                  <a:srgbClr val="7030A0"/>
                </a:solidFill>
              </a:rPr>
              <a:t>. станции </a:t>
            </a:r>
            <a:r>
              <a:rPr lang="ru-RU" sz="2000" b="1" u="sng" dirty="0" smtClean="0">
                <a:solidFill>
                  <a:srgbClr val="7030A0"/>
                </a:solidFill>
              </a:rPr>
              <a:t>двухпутного </a:t>
            </a:r>
            <a:r>
              <a:rPr lang="ru-RU" sz="2000" b="1" u="sng" dirty="0">
                <a:solidFill>
                  <a:srgbClr val="7030A0"/>
                </a:solidFill>
              </a:rPr>
              <a:t>участка</a:t>
            </a:r>
          </a:p>
          <a:p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98" y="1057992"/>
            <a:ext cx="7048500" cy="2724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98" y="3630573"/>
            <a:ext cx="70485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6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-51019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461069"/>
            <a:ext cx="8390756" cy="396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</a:t>
            </a:r>
            <a:r>
              <a:rPr lang="ru-RU" sz="1600" dirty="0" smtClean="0"/>
              <a:t>(ИСИ Глава </a:t>
            </a:r>
            <a:r>
              <a:rPr lang="en-US" sz="1600" dirty="0" smtClean="0"/>
              <a:t>IV </a:t>
            </a:r>
            <a:r>
              <a:rPr lang="ru-RU" sz="1600" dirty="0" smtClean="0"/>
              <a:t>п.43)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180" y="404664"/>
            <a:ext cx="896813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места </a:t>
            </a:r>
            <a:r>
              <a:rPr lang="ru-RU" sz="2000" b="1" dirty="0">
                <a:solidFill>
                  <a:srgbClr val="7030A0"/>
                </a:solidFill>
              </a:rPr>
              <a:t>работ переносными сигналами     </a:t>
            </a:r>
            <a:r>
              <a:rPr lang="ru-RU" sz="2000" b="1" dirty="0" smtClean="0">
                <a:solidFill>
                  <a:srgbClr val="7030A0"/>
                </a:solidFill>
              </a:rPr>
              <a:t>уменьшения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   скорости </a:t>
            </a:r>
            <a:r>
              <a:rPr lang="ru-RU" sz="2000" b="1" u="sng" dirty="0" smtClean="0">
                <a:solidFill>
                  <a:srgbClr val="7030A0"/>
                </a:solidFill>
              </a:rPr>
              <a:t>на </a:t>
            </a:r>
            <a:r>
              <a:rPr lang="ru-RU" sz="2000" b="1" u="sng" dirty="0">
                <a:solidFill>
                  <a:srgbClr val="7030A0"/>
                </a:solidFill>
              </a:rPr>
              <a:t>главном пути </a:t>
            </a:r>
            <a:r>
              <a:rPr lang="ru-RU" sz="2000" b="1" u="sng" dirty="0" err="1">
                <a:solidFill>
                  <a:srgbClr val="7030A0"/>
                </a:solidFill>
              </a:rPr>
              <a:t>ж.д</a:t>
            </a:r>
            <a:r>
              <a:rPr lang="ru-RU" sz="2000" b="1" u="sng" dirty="0">
                <a:solidFill>
                  <a:srgbClr val="7030A0"/>
                </a:solidFill>
              </a:rPr>
              <a:t>. станции </a:t>
            </a:r>
            <a:r>
              <a:rPr lang="ru-RU" sz="2000" b="1" u="sng" dirty="0" smtClean="0">
                <a:solidFill>
                  <a:srgbClr val="7030A0"/>
                </a:solidFill>
              </a:rPr>
              <a:t>двухпутного </a:t>
            </a:r>
            <a:r>
              <a:rPr lang="ru-RU" sz="2000" b="1" u="sng" dirty="0">
                <a:solidFill>
                  <a:srgbClr val="7030A0"/>
                </a:solidFill>
              </a:rPr>
              <a:t>участка</a:t>
            </a:r>
          </a:p>
          <a:p>
            <a:endParaRPr lang="ru-RU" b="1" dirty="0"/>
          </a:p>
        </p:txBody>
      </p:sp>
      <p:pic>
        <p:nvPicPr>
          <p:cNvPr id="5" name="(1,26)ограждение главный путь станции 2х путного перегона сигналами уменьшения скорости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79512" y="1052736"/>
            <a:ext cx="871296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0"/>
            <a:ext cx="7886700" cy="4046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04664"/>
            <a:ext cx="892899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места </a:t>
            </a:r>
            <a:r>
              <a:rPr lang="ru-RU" sz="2000" b="1" dirty="0">
                <a:solidFill>
                  <a:srgbClr val="7030A0"/>
                </a:solidFill>
              </a:rPr>
              <a:t>работ переносными сигналами   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     уменьшения скорости </a:t>
            </a:r>
            <a:r>
              <a:rPr lang="ru-RU" sz="2000" b="1" u="sng" dirty="0" smtClean="0">
                <a:solidFill>
                  <a:srgbClr val="7030A0"/>
                </a:solidFill>
              </a:rPr>
              <a:t>на остальных станционных путях</a:t>
            </a:r>
            <a:endParaRPr lang="ru-RU" sz="2000" b="1" u="sng" dirty="0">
              <a:solidFill>
                <a:srgbClr val="7030A0"/>
              </a:solidFill>
            </a:endParaRPr>
          </a:p>
          <a:p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208" y="4581128"/>
            <a:ext cx="8928992" cy="22768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  </a:t>
            </a:r>
            <a:r>
              <a:rPr lang="ru-RU" sz="2000" dirty="0"/>
              <a:t>Если место, требующее уменьшения скорости, расположено </a:t>
            </a:r>
            <a:r>
              <a:rPr lang="ru-RU" sz="2000" b="1" dirty="0"/>
              <a:t>на остальных станционных </a:t>
            </a:r>
            <a:r>
              <a:rPr lang="ru-RU" sz="2000" b="1" dirty="0" smtClean="0"/>
              <a:t>путях</a:t>
            </a:r>
            <a:r>
              <a:rPr lang="ru-RU" sz="2000" b="1" dirty="0"/>
              <a:t>, </a:t>
            </a:r>
            <a:r>
              <a:rPr lang="ru-RU" sz="2000" dirty="0"/>
              <a:t>то оно ограждается </a:t>
            </a:r>
            <a:r>
              <a:rPr lang="ru-RU" sz="2000" b="1" dirty="0"/>
              <a:t>только переносными сигналами уменьшения скорости</a:t>
            </a:r>
            <a:r>
              <a:rPr lang="ru-RU" sz="2000" b="1" dirty="0" smtClean="0"/>
              <a:t>.                                                                            </a:t>
            </a:r>
          </a:p>
          <a:p>
            <a:pPr marL="0" indent="0" algn="just">
              <a:buNone/>
            </a:pPr>
            <a:endParaRPr lang="ru-RU" sz="2200" dirty="0"/>
          </a:p>
          <a:p>
            <a:pPr marL="0" indent="0" algn="just">
              <a:buNone/>
            </a:pPr>
            <a:r>
              <a:rPr lang="ru-RU" sz="2200" dirty="0" smtClean="0"/>
              <a:t>                                                                                                                  </a:t>
            </a:r>
            <a:r>
              <a:rPr lang="ru-RU" sz="1400" dirty="0"/>
              <a:t>(ИСИ Глава </a:t>
            </a:r>
            <a:r>
              <a:rPr lang="en-US" sz="1400" dirty="0"/>
              <a:t>IV </a:t>
            </a:r>
            <a:r>
              <a:rPr lang="ru-RU" sz="1400" dirty="0"/>
              <a:t>п.43)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87"/>
          <a:stretch/>
        </p:blipFill>
        <p:spPr>
          <a:xfrm>
            <a:off x="35496" y="1052736"/>
            <a:ext cx="9081208" cy="351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7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843"/>
          <a:stretch/>
        </p:blipFill>
        <p:spPr>
          <a:xfrm>
            <a:off x="539552" y="1465"/>
            <a:ext cx="8609646" cy="28333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0"/>
            <a:ext cx="7886700" cy="4046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834768"/>
            <a:ext cx="8928992" cy="40232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/>
              <a:t> Всякое препятствие </a:t>
            </a:r>
            <a:r>
              <a:rPr lang="ru-RU" dirty="0"/>
              <a:t>для движения поездов на перегоне должно быть </a:t>
            </a:r>
            <a:r>
              <a:rPr lang="ru-RU" b="1" dirty="0"/>
              <a:t>ограждено сигналами остановки </a:t>
            </a:r>
            <a:r>
              <a:rPr lang="ru-RU" b="1" dirty="0">
                <a:solidFill>
                  <a:srgbClr val="C00000"/>
                </a:solidFill>
              </a:rPr>
              <a:t>независимо от того</a:t>
            </a:r>
            <a:r>
              <a:rPr lang="ru-RU" b="1" dirty="0"/>
              <a:t>, </a:t>
            </a:r>
            <a:r>
              <a:rPr lang="ru-RU" b="1" dirty="0">
                <a:solidFill>
                  <a:srgbClr val="C00000"/>
                </a:solidFill>
              </a:rPr>
              <a:t>ожидается поезд или нет.</a:t>
            </a:r>
          </a:p>
          <a:p>
            <a:pPr marL="0" indent="0">
              <a:buNone/>
            </a:pPr>
            <a:r>
              <a:rPr lang="ru-RU" b="1" dirty="0"/>
              <a:t>Места производства работ </a:t>
            </a:r>
            <a:r>
              <a:rPr lang="ru-RU" dirty="0"/>
              <a:t>на перегоне, </a:t>
            </a:r>
            <a:r>
              <a:rPr lang="ru-RU" b="1" dirty="0"/>
              <a:t>требующие остановки поездов</a:t>
            </a:r>
            <a:r>
              <a:rPr lang="ru-RU" dirty="0"/>
              <a:t>, </a:t>
            </a:r>
            <a:r>
              <a:rPr lang="ru-RU" b="1" dirty="0"/>
              <a:t>ограждаются</a:t>
            </a:r>
            <a:r>
              <a:rPr lang="ru-RU" dirty="0"/>
              <a:t> так же, </a:t>
            </a:r>
            <a:r>
              <a:rPr lang="ru-RU" b="1" dirty="0"/>
              <a:t>как и препятствия</a:t>
            </a:r>
            <a:r>
              <a:rPr lang="ru-RU" dirty="0"/>
              <a:t>. </a:t>
            </a:r>
            <a:r>
              <a:rPr lang="ru-RU" dirty="0" smtClean="0"/>
              <a:t>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ИСИ Глава </a:t>
            </a:r>
            <a:r>
              <a:rPr lang="en-US" sz="1400" dirty="0"/>
              <a:t>IV </a:t>
            </a:r>
            <a:r>
              <a:rPr lang="ru-RU" sz="1400" dirty="0" smtClean="0"/>
              <a:t>п.36)</a:t>
            </a:r>
          </a:p>
          <a:p>
            <a:pPr marL="0" indent="0" algn="just">
              <a:buNone/>
            </a:pPr>
            <a:r>
              <a:rPr lang="ru-RU" sz="2000" b="1" dirty="0"/>
              <a:t>Петарды во всех случаях укладываются </a:t>
            </a:r>
            <a:r>
              <a:rPr lang="ru-RU" sz="2000" dirty="0"/>
              <a:t>в количестве трех штук: </a:t>
            </a:r>
            <a:r>
              <a:rPr lang="ru-RU" sz="2000" b="1" dirty="0"/>
              <a:t>две на правом рельсе</a:t>
            </a:r>
            <a:r>
              <a:rPr lang="ru-RU" sz="2000" dirty="0"/>
              <a:t> </a:t>
            </a:r>
            <a:r>
              <a:rPr lang="ru-RU" sz="2000" dirty="0" smtClean="0"/>
              <a:t>пути </a:t>
            </a:r>
            <a:r>
              <a:rPr lang="ru-RU" sz="2000" dirty="0"/>
              <a:t>по ходу поезда и </a:t>
            </a:r>
            <a:r>
              <a:rPr lang="ru-RU" sz="2000" b="1" dirty="0"/>
              <a:t>одна на </a:t>
            </a:r>
            <a:r>
              <a:rPr lang="ru-RU" sz="2000" b="1" dirty="0" smtClean="0"/>
              <a:t>левом</a:t>
            </a:r>
            <a:r>
              <a:rPr lang="ru-RU" sz="2000" dirty="0" smtClean="0"/>
              <a:t>. </a:t>
            </a:r>
            <a:r>
              <a:rPr lang="ru-RU" sz="2000" dirty="0"/>
              <a:t>Расстояние между петардами должно быть по 20 м</a:t>
            </a:r>
            <a:r>
              <a:rPr lang="ru-RU" sz="2000" dirty="0" smtClean="0"/>
              <a:t>.                                                                                      </a:t>
            </a:r>
            <a:r>
              <a:rPr lang="ru-RU" sz="1400" dirty="0"/>
              <a:t>(ИСИ Глава </a:t>
            </a:r>
            <a:r>
              <a:rPr lang="en-US" sz="1400" dirty="0"/>
              <a:t>IV </a:t>
            </a:r>
            <a:r>
              <a:rPr lang="ru-RU" sz="1400" dirty="0" smtClean="0"/>
              <a:t>п.39)</a:t>
            </a:r>
            <a:endParaRPr lang="ru-RU" sz="1400" dirty="0"/>
          </a:p>
          <a:p>
            <a:pPr marL="0" indent="0" algn="just">
              <a:buNone/>
            </a:pPr>
            <a:r>
              <a:rPr lang="ru-RU" sz="2000" dirty="0"/>
              <a:t>На </a:t>
            </a:r>
            <a:r>
              <a:rPr lang="ru-RU" sz="2000" dirty="0" smtClean="0"/>
              <a:t>путях </a:t>
            </a:r>
            <a:r>
              <a:rPr lang="ru-RU" sz="2000" dirty="0"/>
              <a:t>общего пользования переносные </a:t>
            </a:r>
            <a:r>
              <a:rPr lang="ru-RU" sz="2000" b="1" dirty="0" smtClean="0"/>
              <a:t>сигналы уменьшения скорости </a:t>
            </a:r>
            <a:r>
              <a:rPr lang="ru-RU" sz="2000" b="1" dirty="0"/>
              <a:t>и петарды</a:t>
            </a:r>
            <a:r>
              <a:rPr lang="ru-RU" sz="2000" dirty="0"/>
              <a:t> должны находиться </a:t>
            </a:r>
            <a:r>
              <a:rPr lang="ru-RU" sz="2000" b="1" dirty="0"/>
              <a:t>под охраной сигналистов</a:t>
            </a:r>
            <a:r>
              <a:rPr lang="ru-RU" sz="2000" dirty="0"/>
              <a:t>, стоящих </a:t>
            </a:r>
            <a:r>
              <a:rPr lang="ru-RU" sz="2000" b="1" dirty="0"/>
              <a:t>с ручными красными сигналами в 20 м от первой петарды</a:t>
            </a:r>
            <a:r>
              <a:rPr lang="ru-RU" sz="2000" dirty="0"/>
              <a:t>,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— от сигналов уменьшения скорости в сторону места работ (места препятствия). </a:t>
            </a:r>
            <a:r>
              <a:rPr lang="ru-RU" sz="2000" b="1" dirty="0"/>
              <a:t>Переносные красные сигналы </a:t>
            </a:r>
            <a:r>
              <a:rPr lang="ru-RU" sz="2000" dirty="0"/>
              <a:t>должны </a:t>
            </a:r>
            <a:r>
              <a:rPr lang="ru-RU" sz="2000" b="1" dirty="0"/>
              <a:t>находиться под наблюдением руководителя работ</a:t>
            </a:r>
            <a:r>
              <a:rPr lang="ru-RU" sz="2000" b="1" dirty="0" smtClean="0"/>
              <a:t>.                                                           </a:t>
            </a:r>
            <a:r>
              <a:rPr lang="ru-RU" sz="1400" dirty="0"/>
              <a:t>(ИСИ Глава </a:t>
            </a:r>
            <a:r>
              <a:rPr lang="en-US" sz="1400" dirty="0"/>
              <a:t>IV </a:t>
            </a:r>
            <a:r>
              <a:rPr lang="ru-RU" sz="1400" dirty="0"/>
              <a:t>п.36)</a:t>
            </a:r>
          </a:p>
          <a:p>
            <a:pPr marL="0" indent="0" algn="just">
              <a:buNone/>
            </a:pPr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38911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helpiks.org/helpiksorg/baza7/482646451578.files/image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85825"/>
            <a:ext cx="72008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849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53" y="3284984"/>
            <a:ext cx="8997743" cy="29523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Препятствия на перегоне ограждаются с обеих сторон на </a:t>
            </a:r>
            <a:r>
              <a:rPr lang="ru-RU" dirty="0" smtClean="0"/>
              <a:t>путях </a:t>
            </a:r>
            <a:r>
              <a:rPr lang="ru-RU" dirty="0"/>
              <a:t>общего пользования на расстоянии 50 </a:t>
            </a:r>
            <a:r>
              <a:rPr lang="ru-RU" dirty="0" smtClean="0"/>
              <a:t>м (на путях </a:t>
            </a:r>
            <a:r>
              <a:rPr lang="ru-RU" dirty="0"/>
              <a:t>необщего пользования — 15 </a:t>
            </a:r>
            <a:r>
              <a:rPr lang="ru-RU" dirty="0" smtClean="0"/>
              <a:t>м) </a:t>
            </a:r>
            <a:r>
              <a:rPr lang="ru-RU" dirty="0"/>
              <a:t>от границ ограждаемого </a:t>
            </a:r>
            <a:r>
              <a:rPr lang="ru-RU" dirty="0" smtClean="0"/>
              <a:t>участка </a:t>
            </a:r>
            <a:r>
              <a:rPr lang="ru-RU" dirty="0"/>
              <a:t>переносными красными сигналами. На </a:t>
            </a:r>
            <a:r>
              <a:rPr lang="ru-RU" dirty="0" smtClean="0"/>
              <a:t>путях </a:t>
            </a:r>
            <a:r>
              <a:rPr lang="ru-RU" dirty="0"/>
              <a:t>общего пользования от этих сигналов на </a:t>
            </a:r>
            <a:r>
              <a:rPr lang="ru-RU" b="1" dirty="0"/>
              <a:t>расстоянии Б</a:t>
            </a:r>
            <a:r>
              <a:rPr lang="ru-RU" dirty="0"/>
              <a:t>, указанном в графе 4 </a:t>
            </a:r>
            <a:r>
              <a:rPr lang="ru-RU" dirty="0" smtClean="0"/>
              <a:t>таблицы </a:t>
            </a:r>
            <a:r>
              <a:rPr lang="ru-RU" dirty="0"/>
              <a:t>1, </a:t>
            </a:r>
            <a:r>
              <a:rPr lang="ru-RU" b="1" dirty="0"/>
              <a:t>в зависимости от руководящего спуска и </a:t>
            </a:r>
            <a:r>
              <a:rPr lang="ru-RU" b="1" dirty="0" smtClean="0"/>
              <a:t>максимальной </a:t>
            </a:r>
            <a:r>
              <a:rPr lang="ru-RU" b="1" dirty="0"/>
              <a:t>допускаемой скорости движения поездов</a:t>
            </a:r>
            <a:r>
              <a:rPr lang="ru-RU" dirty="0"/>
              <a:t> на перегоне, укладывается по 3 петарды и на расстоянии 200 м от первой, ближней к месту работ петарды, в направлении от места </a:t>
            </a:r>
            <a:r>
              <a:rPr lang="ru-RU" dirty="0" smtClean="0"/>
              <a:t>работ.                                                         </a:t>
            </a:r>
            <a:r>
              <a:rPr lang="ru-RU" sz="1400" dirty="0" smtClean="0"/>
              <a:t>(ИСИ Глава </a:t>
            </a:r>
            <a:r>
              <a:rPr lang="en-US" sz="1400" dirty="0" smtClean="0"/>
              <a:t>IV </a:t>
            </a:r>
            <a:r>
              <a:rPr lang="ru-RU" sz="1400" dirty="0" smtClean="0"/>
              <a:t>п.36)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753" y="379302"/>
            <a:ext cx="88976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 </a:t>
            </a:r>
            <a:r>
              <a:rPr lang="ru-RU" sz="2000" b="1" dirty="0">
                <a:solidFill>
                  <a:srgbClr val="7030A0"/>
                </a:solidFill>
              </a:rPr>
              <a:t>препятствий и мест производства работ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сигналами </a:t>
            </a:r>
            <a:r>
              <a:rPr lang="ru-RU" sz="2000" b="1" dirty="0">
                <a:solidFill>
                  <a:srgbClr val="7030A0"/>
                </a:solidFill>
              </a:rPr>
              <a:t>остановки на </a:t>
            </a:r>
            <a:r>
              <a:rPr lang="ru-RU" sz="2000" b="1" dirty="0" smtClean="0">
                <a:solidFill>
                  <a:srgbClr val="7030A0"/>
                </a:solidFill>
              </a:rPr>
              <a:t>перегоне </a:t>
            </a:r>
            <a:r>
              <a:rPr lang="ru-RU" sz="2000" b="1" u="sng" dirty="0" smtClean="0">
                <a:solidFill>
                  <a:srgbClr val="7030A0"/>
                </a:solidFill>
              </a:rPr>
              <a:t>на однопутном участке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5914146"/>
            <a:ext cx="62281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При производстве работ фронтом  </a:t>
            </a:r>
            <a:r>
              <a:rPr lang="ru-RU" sz="2000" b="1" u="sng" dirty="0">
                <a:solidFill>
                  <a:srgbClr val="0070C0"/>
                </a:solidFill>
              </a:rPr>
              <a:t>200 м и менее. </a:t>
            </a:r>
          </a:p>
        </p:txBody>
      </p:sp>
    </p:spTree>
    <p:extLst>
      <p:ext uri="{BB962C8B-B14F-4D97-AF65-F5344CB8AC3E}">
        <p14:creationId xmlns:p14="http://schemas.microsoft.com/office/powerpoint/2010/main" val="63578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helpiks.org/helpiksorg/baza7/482646451578.files/image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315"/>
            <a:ext cx="8928992" cy="452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3678" y="-160250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76372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 </a:t>
            </a:r>
            <a:r>
              <a:rPr lang="ru-RU" sz="2000" b="1" dirty="0">
                <a:solidFill>
                  <a:srgbClr val="7030A0"/>
                </a:solidFill>
              </a:rPr>
              <a:t>препятствий и мест производства работ сигналами остановки на </a:t>
            </a:r>
            <a:r>
              <a:rPr lang="ru-RU" sz="2000" b="1" dirty="0" smtClean="0">
                <a:solidFill>
                  <a:srgbClr val="7030A0"/>
                </a:solidFill>
              </a:rPr>
              <a:t>перегоне </a:t>
            </a:r>
            <a:r>
              <a:rPr lang="ru-RU" sz="2000" b="1" u="sng" dirty="0" smtClean="0">
                <a:solidFill>
                  <a:srgbClr val="7030A0"/>
                </a:solidFill>
              </a:rPr>
              <a:t>на одном из путей двухпутном участка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5544825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При производстве работ </a:t>
            </a:r>
            <a:r>
              <a:rPr lang="ru-RU" sz="2000" b="1" dirty="0" smtClean="0">
                <a:solidFill>
                  <a:srgbClr val="0070C0"/>
                </a:solidFill>
              </a:rPr>
              <a:t>фронтом  </a:t>
            </a:r>
            <a:r>
              <a:rPr lang="ru-RU" sz="2000" b="1" u="sng" dirty="0">
                <a:solidFill>
                  <a:srgbClr val="0070C0"/>
                </a:solidFill>
              </a:rPr>
              <a:t>200 </a:t>
            </a:r>
            <a:r>
              <a:rPr lang="ru-RU" sz="2000" b="1" u="sng" dirty="0" smtClean="0">
                <a:solidFill>
                  <a:srgbClr val="0070C0"/>
                </a:solidFill>
              </a:rPr>
              <a:t>м и менее. </a:t>
            </a:r>
            <a:endParaRPr lang="ru-RU" sz="20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55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-176561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14" y="6309320"/>
            <a:ext cx="8390756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                      </a:t>
            </a:r>
            <a:r>
              <a:rPr lang="ru-RU" sz="1600" dirty="0" smtClean="0"/>
              <a:t>(ИСИ Глава </a:t>
            </a:r>
            <a:r>
              <a:rPr lang="en-US" sz="1600" dirty="0" smtClean="0"/>
              <a:t>IV </a:t>
            </a:r>
            <a:r>
              <a:rPr lang="ru-RU" sz="1600" dirty="0" smtClean="0"/>
              <a:t>п.36)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2214" y="300193"/>
            <a:ext cx="86816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 </a:t>
            </a:r>
            <a:r>
              <a:rPr lang="ru-RU" sz="2000" b="1" dirty="0">
                <a:solidFill>
                  <a:srgbClr val="7030A0"/>
                </a:solidFill>
              </a:rPr>
              <a:t>препятствий и мест производства работ сигналами остановки на </a:t>
            </a:r>
            <a:r>
              <a:rPr lang="ru-RU" sz="2000" b="1" dirty="0" smtClean="0">
                <a:solidFill>
                  <a:srgbClr val="7030A0"/>
                </a:solidFill>
              </a:rPr>
              <a:t>перегоне </a:t>
            </a:r>
            <a:r>
              <a:rPr lang="ru-RU" sz="2000" b="1" u="sng" dirty="0" smtClean="0">
                <a:solidFill>
                  <a:srgbClr val="7030A0"/>
                </a:solidFill>
              </a:rPr>
              <a:t>на одном из путей двухпутном участка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pic>
        <p:nvPicPr>
          <p:cNvPr id="5" name="(3,34)ограждение места работ на перегоне сигналами остановки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44609" y="1008079"/>
            <a:ext cx="7776864" cy="50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6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helpiks.org/helpiksorg/baza7/482646451578.files/image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5"/>
            <a:ext cx="8964488" cy="389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103098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214" y="276696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 </a:t>
            </a:r>
            <a:r>
              <a:rPr lang="ru-RU" sz="2000" b="1" dirty="0">
                <a:solidFill>
                  <a:srgbClr val="7030A0"/>
                </a:solidFill>
              </a:rPr>
              <a:t>препятствий и мест производства работ сигналами остановки на </a:t>
            </a:r>
            <a:r>
              <a:rPr lang="ru-RU" sz="2000" b="1" dirty="0" smtClean="0">
                <a:solidFill>
                  <a:srgbClr val="7030A0"/>
                </a:solidFill>
              </a:rPr>
              <a:t>перегоне </a:t>
            </a:r>
            <a:r>
              <a:rPr lang="ru-RU" sz="2000" b="1" u="sng" dirty="0" smtClean="0">
                <a:solidFill>
                  <a:srgbClr val="7030A0"/>
                </a:solidFill>
              </a:rPr>
              <a:t>на </a:t>
            </a:r>
            <a:r>
              <a:rPr lang="ru-RU" sz="2000" b="1" u="sng" dirty="0">
                <a:solidFill>
                  <a:srgbClr val="7030A0"/>
                </a:solidFill>
              </a:rPr>
              <a:t>обоих путях двухпутного участка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5300092"/>
            <a:ext cx="5927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При производстве работ фронтом  </a:t>
            </a:r>
            <a:r>
              <a:rPr lang="ru-RU" sz="2000" b="1" u="sng" dirty="0">
                <a:solidFill>
                  <a:srgbClr val="0070C0"/>
                </a:solidFill>
              </a:rPr>
              <a:t>200 м и менее. </a:t>
            </a:r>
          </a:p>
        </p:txBody>
      </p:sp>
    </p:spTree>
    <p:extLst>
      <p:ext uri="{BB962C8B-B14F-4D97-AF65-F5344CB8AC3E}">
        <p14:creationId xmlns:p14="http://schemas.microsoft.com/office/powerpoint/2010/main" val="53333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helpiks.org/helpiksorg/baza7/482646451578.files/image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7344"/>
            <a:ext cx="9022330" cy="388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5301208"/>
            <a:ext cx="7913610" cy="583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  </a:t>
            </a:r>
            <a:r>
              <a:rPr lang="ru-RU" sz="2000" b="1" dirty="0">
                <a:solidFill>
                  <a:srgbClr val="0070C0"/>
                </a:solidFill>
              </a:rPr>
              <a:t>При производстве работ </a:t>
            </a:r>
            <a:r>
              <a:rPr lang="ru-RU" sz="2000" b="1" dirty="0" smtClean="0">
                <a:solidFill>
                  <a:srgbClr val="0070C0"/>
                </a:solidFill>
              </a:rPr>
              <a:t>развернутым фронтом более </a:t>
            </a:r>
            <a:r>
              <a:rPr lang="ru-RU" sz="2000" b="1" dirty="0">
                <a:solidFill>
                  <a:srgbClr val="0070C0"/>
                </a:solidFill>
              </a:rPr>
              <a:t>200 </a:t>
            </a:r>
            <a:r>
              <a:rPr lang="ru-RU" sz="2000" b="1" dirty="0" smtClean="0">
                <a:solidFill>
                  <a:srgbClr val="0070C0"/>
                </a:solidFill>
              </a:rPr>
              <a:t>м.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543594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 </a:t>
            </a:r>
            <a:r>
              <a:rPr lang="ru-RU" sz="2000" b="1" dirty="0">
                <a:solidFill>
                  <a:srgbClr val="7030A0"/>
                </a:solidFill>
              </a:rPr>
              <a:t>препятствий и мест производства </a:t>
            </a:r>
            <a:r>
              <a:rPr lang="ru-RU" sz="2000" b="1" dirty="0" smtClean="0">
                <a:solidFill>
                  <a:srgbClr val="7030A0"/>
                </a:solidFill>
              </a:rPr>
              <a:t>работ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</a:t>
            </a:r>
            <a:r>
              <a:rPr lang="ru-RU" sz="2000" b="1" dirty="0">
                <a:solidFill>
                  <a:srgbClr val="7030A0"/>
                </a:solidFill>
              </a:rPr>
              <a:t>сигналами остановки на </a:t>
            </a:r>
            <a:r>
              <a:rPr lang="ru-RU" sz="2000" b="1" dirty="0" smtClean="0">
                <a:solidFill>
                  <a:srgbClr val="7030A0"/>
                </a:solidFill>
              </a:rPr>
              <a:t>перегоне </a:t>
            </a:r>
            <a:r>
              <a:rPr lang="ru-RU" sz="2000" b="1" u="sng" dirty="0" smtClean="0">
                <a:solidFill>
                  <a:srgbClr val="7030A0"/>
                </a:solidFill>
              </a:rPr>
              <a:t>на </a:t>
            </a:r>
            <a:r>
              <a:rPr lang="ru-RU" sz="2000" b="1" u="sng" dirty="0">
                <a:solidFill>
                  <a:srgbClr val="7030A0"/>
                </a:solidFill>
              </a:rPr>
              <a:t>однопутном участке</a:t>
            </a:r>
          </a:p>
        </p:txBody>
      </p:sp>
    </p:spTree>
    <p:extLst>
      <p:ext uri="{BB962C8B-B14F-4D97-AF65-F5344CB8AC3E}">
        <p14:creationId xmlns:p14="http://schemas.microsoft.com/office/powerpoint/2010/main" val="195717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757"/>
            <a:ext cx="8229600" cy="45791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1124745"/>
            <a:ext cx="5184576" cy="46349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Постоянные сигналы уменьшения скорости</a:t>
            </a:r>
            <a:r>
              <a:rPr lang="ru-RU" sz="2000" dirty="0"/>
              <a:t> – это диски, с одной стороны </a:t>
            </a:r>
            <a:r>
              <a:rPr lang="ru-RU" sz="2000" b="1" dirty="0">
                <a:solidFill>
                  <a:srgbClr val="FFFF00"/>
                </a:solidFill>
              </a:rPr>
              <a:t>желтого</a:t>
            </a:r>
            <a:r>
              <a:rPr lang="ru-RU" sz="2000" dirty="0"/>
              <a:t> цвета, с другой – </a:t>
            </a:r>
            <a:r>
              <a:rPr lang="ru-RU" sz="2000" b="1" dirty="0">
                <a:solidFill>
                  <a:srgbClr val="00B050"/>
                </a:solidFill>
              </a:rPr>
              <a:t>зеленого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r>
              <a:rPr lang="ru-RU" sz="2000" dirty="0"/>
              <a:t>Они применяются для ограждения опасного  места, где </a:t>
            </a:r>
            <a:r>
              <a:rPr lang="ru-RU" sz="2000" b="1" dirty="0"/>
              <a:t>ограничение</a:t>
            </a:r>
            <a:r>
              <a:rPr lang="ru-RU" sz="2000" dirty="0"/>
              <a:t> </a:t>
            </a:r>
            <a:r>
              <a:rPr lang="ru-RU" sz="2000" b="1" dirty="0"/>
              <a:t>скорости </a:t>
            </a:r>
            <a:r>
              <a:rPr lang="ru-RU" sz="2000" dirty="0" smtClean="0"/>
              <a:t>установлено владельцем инфраструктуры и </a:t>
            </a:r>
            <a:r>
              <a:rPr lang="ru-RU" sz="2000" b="1" dirty="0" smtClean="0"/>
              <a:t>требующее </a:t>
            </a:r>
            <a:r>
              <a:rPr lang="ru-RU" sz="2000" b="1" dirty="0" smtClean="0">
                <a:solidFill>
                  <a:srgbClr val="C00000"/>
                </a:solidFill>
              </a:rPr>
              <a:t>постоянного</a:t>
            </a:r>
            <a:r>
              <a:rPr lang="ru-RU" sz="2000" b="1" dirty="0" smtClean="0"/>
              <a:t> уменьшения скорости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      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ИСИ Глава </a:t>
            </a:r>
            <a:r>
              <a:rPr lang="en-US" sz="1400" dirty="0"/>
              <a:t>IV </a:t>
            </a:r>
            <a:r>
              <a:rPr lang="ru-RU" sz="1400" dirty="0" smtClean="0"/>
              <a:t>п.33)</a:t>
            </a:r>
            <a:endParaRPr lang="ru-RU" sz="1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476672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u="sng" dirty="0">
                <a:solidFill>
                  <a:srgbClr val="7030A0"/>
                </a:solidFill>
                <a:latin typeface="Verdana" panose="020B0604030504040204" pitchFamily="34" charset="0"/>
              </a:rPr>
              <a:t>Постоянные сигналы уменьшения </a:t>
            </a:r>
            <a:r>
              <a:rPr lang="ru-RU" altLang="ru-RU" b="1" u="sng" dirty="0" smtClean="0">
                <a:solidFill>
                  <a:srgbClr val="7030A0"/>
                </a:solidFill>
                <a:latin typeface="Verdana" panose="020B0604030504040204" pitchFamily="34" charset="0"/>
              </a:rPr>
              <a:t>скорости </a:t>
            </a:r>
            <a:endParaRPr lang="ru-RU" b="1" u="sng" dirty="0">
              <a:solidFill>
                <a:srgbClr val="7030A0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88" y="1052736"/>
            <a:ext cx="1500187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52736"/>
            <a:ext cx="1500187" cy="470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5907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772" y="-110298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8299" y="4656565"/>
            <a:ext cx="8426760" cy="66275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   </a:t>
            </a:r>
            <a:r>
              <a:rPr lang="ru-RU" sz="2400" b="1" dirty="0">
                <a:solidFill>
                  <a:srgbClr val="0070C0"/>
                </a:solidFill>
              </a:rPr>
              <a:t>При производстве работ развернутым фронтом </a:t>
            </a:r>
            <a:r>
              <a:rPr lang="ru-RU" sz="2400" b="1" dirty="0" smtClean="0">
                <a:solidFill>
                  <a:srgbClr val="0070C0"/>
                </a:solidFill>
              </a:rPr>
              <a:t>более </a:t>
            </a:r>
            <a:r>
              <a:rPr lang="ru-RU" sz="2400" b="1" dirty="0">
                <a:solidFill>
                  <a:srgbClr val="0070C0"/>
                </a:solidFill>
              </a:rPr>
              <a:t>200 </a:t>
            </a:r>
            <a:r>
              <a:rPr lang="ru-RU" sz="2400" b="1" dirty="0" smtClean="0">
                <a:solidFill>
                  <a:srgbClr val="0070C0"/>
                </a:solidFill>
              </a:rPr>
              <a:t>м.     </a:t>
            </a:r>
          </a:p>
          <a:p>
            <a:pPr marL="0" indent="0">
              <a:buNone/>
            </a:pPr>
            <a:r>
              <a:rPr lang="ru-RU" sz="2600" b="1" dirty="0" smtClean="0"/>
              <a:t>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01442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 </a:t>
            </a:r>
            <a:r>
              <a:rPr lang="ru-RU" sz="2000" b="1" dirty="0">
                <a:solidFill>
                  <a:srgbClr val="7030A0"/>
                </a:solidFill>
              </a:rPr>
              <a:t>препятствий и мест производства работ </a:t>
            </a:r>
            <a:r>
              <a:rPr lang="ru-RU" sz="2000" b="1" dirty="0" smtClean="0">
                <a:solidFill>
                  <a:srgbClr val="7030A0"/>
                </a:solidFill>
              </a:rPr>
              <a:t>сигналами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</a:t>
            </a:r>
            <a:r>
              <a:rPr lang="ru-RU" sz="2000" b="1" dirty="0">
                <a:solidFill>
                  <a:srgbClr val="7030A0"/>
                </a:solidFill>
              </a:rPr>
              <a:t>остановки на </a:t>
            </a:r>
            <a:r>
              <a:rPr lang="ru-RU" sz="2000" b="1" dirty="0" smtClean="0">
                <a:solidFill>
                  <a:srgbClr val="7030A0"/>
                </a:solidFill>
              </a:rPr>
              <a:t>перегоне </a:t>
            </a:r>
            <a:r>
              <a:rPr lang="ru-RU" sz="2000" b="1" u="sng" dirty="0" smtClean="0">
                <a:solidFill>
                  <a:srgbClr val="7030A0"/>
                </a:solidFill>
              </a:rPr>
              <a:t>на </a:t>
            </a:r>
            <a:r>
              <a:rPr lang="ru-RU" sz="2000" b="1" u="sng" dirty="0">
                <a:solidFill>
                  <a:srgbClr val="7030A0"/>
                </a:solidFill>
              </a:rPr>
              <a:t>обоих путях двухпутного участка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3" y="1431501"/>
            <a:ext cx="8983583" cy="242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1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772" y="-110298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730" y="6166810"/>
            <a:ext cx="8426760" cy="66275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   </a:t>
            </a:r>
            <a:r>
              <a:rPr lang="ru-RU" sz="2400" b="1" dirty="0">
                <a:solidFill>
                  <a:srgbClr val="0070C0"/>
                </a:solidFill>
              </a:rPr>
              <a:t>При производстве работ развернутым фронтом </a:t>
            </a:r>
            <a:r>
              <a:rPr lang="ru-RU" sz="2400" b="1" dirty="0" smtClean="0">
                <a:solidFill>
                  <a:srgbClr val="0070C0"/>
                </a:solidFill>
              </a:rPr>
              <a:t>более </a:t>
            </a:r>
            <a:r>
              <a:rPr lang="ru-RU" sz="2400" b="1" dirty="0">
                <a:solidFill>
                  <a:srgbClr val="0070C0"/>
                </a:solidFill>
              </a:rPr>
              <a:t>200 </a:t>
            </a:r>
            <a:r>
              <a:rPr lang="ru-RU" sz="2400" b="1" dirty="0" smtClean="0">
                <a:solidFill>
                  <a:srgbClr val="0070C0"/>
                </a:solidFill>
              </a:rPr>
              <a:t>м.     </a:t>
            </a:r>
          </a:p>
          <a:p>
            <a:pPr marL="0" indent="0">
              <a:buNone/>
            </a:pPr>
            <a:r>
              <a:rPr lang="ru-RU" sz="2600" b="1" dirty="0" smtClean="0"/>
              <a:t>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01442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 </a:t>
            </a:r>
            <a:r>
              <a:rPr lang="ru-RU" sz="2000" b="1" dirty="0">
                <a:solidFill>
                  <a:srgbClr val="7030A0"/>
                </a:solidFill>
              </a:rPr>
              <a:t>препятствий и мест производства работ </a:t>
            </a:r>
            <a:r>
              <a:rPr lang="ru-RU" sz="2000" b="1" dirty="0" smtClean="0">
                <a:solidFill>
                  <a:srgbClr val="7030A0"/>
                </a:solidFill>
              </a:rPr>
              <a:t>сигналами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</a:t>
            </a:r>
            <a:r>
              <a:rPr lang="ru-RU" sz="2000" b="1" dirty="0">
                <a:solidFill>
                  <a:srgbClr val="7030A0"/>
                </a:solidFill>
              </a:rPr>
              <a:t>остановки на </a:t>
            </a:r>
            <a:r>
              <a:rPr lang="ru-RU" sz="2000" b="1" dirty="0" smtClean="0">
                <a:solidFill>
                  <a:srgbClr val="7030A0"/>
                </a:solidFill>
              </a:rPr>
              <a:t>перегоне </a:t>
            </a:r>
            <a:r>
              <a:rPr lang="ru-RU" sz="2000" b="1" u="sng" dirty="0" smtClean="0">
                <a:solidFill>
                  <a:srgbClr val="7030A0"/>
                </a:solidFill>
              </a:rPr>
              <a:t>на многопутных перегонах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7722"/>
            <a:ext cx="9144000" cy="50642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963868"/>
            <a:ext cx="482352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56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helpiks.org/helpiksorg/baza7/482646451578.files/image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38" y="830367"/>
            <a:ext cx="8568952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-81887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19028"/>
            <a:ext cx="9144000" cy="16487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Место </a:t>
            </a:r>
            <a:r>
              <a:rPr lang="ru-RU" dirty="0"/>
              <a:t>препятствия или производства работ на </a:t>
            </a:r>
            <a:r>
              <a:rPr lang="ru-RU" dirty="0" smtClean="0"/>
              <a:t>перегоне </a:t>
            </a:r>
            <a:r>
              <a:rPr lang="ru-RU" b="1" dirty="0" smtClean="0"/>
              <a:t>со </a:t>
            </a:r>
            <a:r>
              <a:rPr lang="ru-RU" b="1" dirty="0"/>
              <a:t>стороны перегона </a:t>
            </a:r>
            <a:r>
              <a:rPr lang="ru-RU" dirty="0" smtClean="0"/>
              <a:t>ограждается установленным порядком, </a:t>
            </a:r>
            <a:r>
              <a:rPr lang="ru-RU" dirty="0"/>
              <a:t>а </a:t>
            </a:r>
            <a:r>
              <a:rPr lang="ru-RU" b="1" dirty="0"/>
              <a:t>со </a:t>
            </a:r>
            <a:r>
              <a:rPr lang="ru-RU" b="1" dirty="0" smtClean="0"/>
              <a:t>стороны станции </a:t>
            </a:r>
            <a:r>
              <a:rPr lang="ru-RU" dirty="0"/>
              <a:t>переносной </a:t>
            </a:r>
            <a:r>
              <a:rPr lang="ru-RU" b="1" dirty="0"/>
              <a:t>красный сигнал устанавливается </a:t>
            </a:r>
            <a:r>
              <a:rPr lang="ru-RU" b="1" dirty="0">
                <a:solidFill>
                  <a:srgbClr val="002060"/>
                </a:solidFill>
              </a:rPr>
              <a:t>на оси </a:t>
            </a:r>
            <a:r>
              <a:rPr lang="ru-RU" b="1" dirty="0" smtClean="0">
                <a:solidFill>
                  <a:srgbClr val="002060"/>
                </a:solidFill>
              </a:rPr>
              <a:t>пути </a:t>
            </a:r>
            <a:r>
              <a:rPr lang="ru-RU" b="1" dirty="0">
                <a:solidFill>
                  <a:srgbClr val="002060"/>
                </a:solidFill>
              </a:rPr>
              <a:t>против входного светофора </a:t>
            </a:r>
            <a:r>
              <a:rPr lang="ru-RU" dirty="0"/>
              <a:t>(или сигнального знака «Граница </a:t>
            </a:r>
            <a:r>
              <a:rPr lang="ru-RU" dirty="0" smtClean="0"/>
              <a:t>станции». </a:t>
            </a:r>
            <a:r>
              <a:rPr lang="ru-RU" dirty="0"/>
              <a:t>При этом на </a:t>
            </a:r>
            <a:r>
              <a:rPr lang="ru-RU" dirty="0" smtClean="0"/>
              <a:t>путях </a:t>
            </a:r>
            <a:r>
              <a:rPr lang="ru-RU" dirty="0"/>
              <a:t>общего пользования с укладкой 3 петард, охраняемых сигналистом. </a:t>
            </a:r>
            <a:r>
              <a:rPr lang="ru-RU" dirty="0" smtClean="0"/>
              <a:t>                                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2656"/>
            <a:ext cx="882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 препятствий и мест производства работ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 </a:t>
            </a:r>
            <a:r>
              <a:rPr lang="ru-RU" sz="2000" b="1" dirty="0">
                <a:solidFill>
                  <a:srgbClr val="7030A0"/>
                </a:solidFill>
              </a:rPr>
              <a:t>сигналами остановки на </a:t>
            </a:r>
            <a:r>
              <a:rPr lang="ru-RU" sz="2000" b="1" dirty="0" smtClean="0">
                <a:solidFill>
                  <a:srgbClr val="7030A0"/>
                </a:solidFill>
              </a:rPr>
              <a:t>перегоне </a:t>
            </a:r>
            <a:r>
              <a:rPr lang="ru-RU" sz="2000" b="1" u="sng" dirty="0" smtClean="0">
                <a:solidFill>
                  <a:srgbClr val="7030A0"/>
                </a:solidFill>
              </a:rPr>
              <a:t>вблизи станции 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085203" y="4128638"/>
            <a:ext cx="576064" cy="38141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гнутая вправо стрелка 6"/>
          <p:cNvSpPr/>
          <p:nvPr/>
        </p:nvSpPr>
        <p:spPr>
          <a:xfrm rot="5400000">
            <a:off x="3694289" y="1975229"/>
            <a:ext cx="315260" cy="5472607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 rot="5400000">
            <a:off x="4800390" y="3153336"/>
            <a:ext cx="338492" cy="3093159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40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08149"/>
            <a:ext cx="87678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Порядок ограждения мест </a:t>
            </a:r>
            <a:r>
              <a:rPr lang="ru-RU" sz="2000" b="1" dirty="0">
                <a:solidFill>
                  <a:srgbClr val="7030A0"/>
                </a:solidFill>
              </a:rPr>
              <a:t>препятствий и мест производства </a:t>
            </a:r>
            <a:r>
              <a:rPr lang="ru-RU" sz="2000" b="1" dirty="0" smtClean="0">
                <a:solidFill>
                  <a:srgbClr val="7030A0"/>
                </a:solidFill>
              </a:rPr>
              <a:t>работ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           </a:t>
            </a:r>
            <a:r>
              <a:rPr lang="ru-RU" sz="2000" b="1" dirty="0">
                <a:solidFill>
                  <a:srgbClr val="7030A0"/>
                </a:solidFill>
              </a:rPr>
              <a:t>сигналами остановки на </a:t>
            </a:r>
            <a:r>
              <a:rPr lang="ru-RU" sz="2000" b="1" dirty="0" smtClean="0">
                <a:solidFill>
                  <a:srgbClr val="7030A0"/>
                </a:solidFill>
              </a:rPr>
              <a:t>перегоне </a:t>
            </a:r>
            <a:r>
              <a:rPr lang="ru-RU" sz="2000" b="1" u="sng" dirty="0" smtClean="0">
                <a:solidFill>
                  <a:srgbClr val="7030A0"/>
                </a:solidFill>
              </a:rPr>
              <a:t>вблизи станции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                                            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pic>
        <p:nvPicPr>
          <p:cNvPr id="6" name="(1,16)ограждение место работ вблизи станции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95536" y="980728"/>
            <a:ext cx="8064896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7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4046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44850"/>
            <a:ext cx="82467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              Ограждение мест препятствий для движения поездов и 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                             мест производства работ </a:t>
            </a:r>
            <a:r>
              <a:rPr lang="ru-RU" sz="2000" b="1" u="sng" dirty="0" smtClean="0">
                <a:solidFill>
                  <a:srgbClr val="7030A0"/>
                </a:solidFill>
              </a:rPr>
              <a:t>на станциях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32" y="3658510"/>
            <a:ext cx="9002824" cy="19558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При ограждении на станционном пути места препятствия или производства работ сигналами остановки </a:t>
            </a:r>
            <a:r>
              <a:rPr lang="ru-RU" b="1" dirty="0"/>
              <a:t>все ведущие к этому месту стрелки устанавливаются в такое положение, чтобы на него не мог выехать подвижной состав</a:t>
            </a:r>
            <a:r>
              <a:rPr lang="ru-RU" dirty="0"/>
              <a:t>, и запираются или зашиваются костылями. На месте препятствия или производства работ </a:t>
            </a:r>
            <a:r>
              <a:rPr lang="ru-RU" b="1" dirty="0"/>
              <a:t>на оси пути устанавливается переносной красный </a:t>
            </a:r>
            <a:r>
              <a:rPr lang="ru-RU" b="1" dirty="0" smtClean="0"/>
              <a:t>сигнал.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ИСИ </a:t>
            </a:r>
            <a:r>
              <a:rPr lang="ru-RU" sz="1400" dirty="0" smtClean="0"/>
              <a:t>Глава </a:t>
            </a:r>
            <a:r>
              <a:rPr lang="en-US" sz="1400" dirty="0" smtClean="0"/>
              <a:t>IV </a:t>
            </a:r>
            <a:r>
              <a:rPr lang="ru-RU" sz="1400" dirty="0" smtClean="0"/>
              <a:t>п.42)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255676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384" y="1298765"/>
            <a:ext cx="395536" cy="402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8566" t="76412" r="7618"/>
          <a:stretch/>
        </p:blipFill>
        <p:spPr>
          <a:xfrm>
            <a:off x="5471592" y="5229200"/>
            <a:ext cx="3672408" cy="14019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3128" r="5110" b="4758"/>
          <a:stretch/>
        </p:blipFill>
        <p:spPr>
          <a:xfrm>
            <a:off x="316263" y="5417840"/>
            <a:ext cx="4968552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8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4335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0251" r="6594"/>
          <a:stretch/>
        </p:blipFill>
        <p:spPr>
          <a:xfrm>
            <a:off x="346599" y="3474609"/>
            <a:ext cx="8541062" cy="19403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339" t="6746"/>
          <a:stretch/>
        </p:blipFill>
        <p:spPr>
          <a:xfrm>
            <a:off x="197768" y="764704"/>
            <a:ext cx="8838726" cy="166384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5536" y="347754"/>
            <a:ext cx="82467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              Ограждение мест препятствий для движения поездов и 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                             мест производства работ </a:t>
            </a:r>
            <a:r>
              <a:rPr lang="ru-RU" sz="2000" b="1" u="sng" dirty="0" smtClean="0">
                <a:solidFill>
                  <a:srgbClr val="7030A0"/>
                </a:solidFill>
              </a:rPr>
              <a:t>на станциях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5414928"/>
            <a:ext cx="903649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том случае, когда остряки стрелок расположены </a:t>
            </a:r>
            <a:r>
              <a:rPr lang="ru-RU" sz="2000" b="1" dirty="0"/>
              <a:t>ближе чем на 50 м </a:t>
            </a:r>
            <a:r>
              <a:rPr lang="ru-RU" sz="2000" dirty="0"/>
              <a:t>от места препятствия или производства работ, </a:t>
            </a:r>
            <a:r>
              <a:rPr lang="ru-RU" sz="2000" b="1" dirty="0"/>
              <a:t>между остряками каждой такой стрелки устанавливается </a:t>
            </a:r>
            <a:r>
              <a:rPr lang="ru-RU" sz="2000" b="1" dirty="0" smtClean="0"/>
              <a:t>переносной </a:t>
            </a:r>
            <a:r>
              <a:rPr lang="ru-RU" sz="2000" b="1" dirty="0"/>
              <a:t>красный сигнал. </a:t>
            </a:r>
            <a:r>
              <a:rPr lang="ru-RU" sz="2000" b="1" dirty="0" smtClean="0"/>
              <a:t>             </a:t>
            </a:r>
            <a:r>
              <a:rPr lang="ru-RU" sz="2000" dirty="0" smtClean="0"/>
              <a:t>              </a:t>
            </a:r>
            <a:r>
              <a:rPr lang="ru-RU" sz="1600" dirty="0" smtClean="0"/>
              <a:t>(</a:t>
            </a:r>
            <a:r>
              <a:rPr lang="ru-RU" sz="1600" dirty="0"/>
              <a:t>ИСИ Глава </a:t>
            </a:r>
            <a:r>
              <a:rPr lang="en-US" sz="1600" dirty="0"/>
              <a:t>IV </a:t>
            </a:r>
            <a:r>
              <a:rPr lang="ru-RU" sz="1600" dirty="0" smtClean="0"/>
              <a:t>п.42)</a:t>
            </a:r>
            <a:endParaRPr lang="ru-RU" sz="1600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6599" y="3474609"/>
            <a:ext cx="914400" cy="451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481238"/>
            <a:ext cx="9036495" cy="123579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200" b="1" dirty="0"/>
              <a:t>Если какие-либо из этих стрелок </a:t>
            </a:r>
            <a:r>
              <a:rPr lang="ru-RU" sz="2200" dirty="0"/>
              <a:t>направлены остряками в сторону места препятствия или производства работ и </a:t>
            </a:r>
            <a:r>
              <a:rPr lang="ru-RU" sz="2200" b="1" dirty="0"/>
              <a:t>не дают возможности изолировать путь</a:t>
            </a:r>
            <a:r>
              <a:rPr lang="ru-RU" sz="2200" dirty="0"/>
              <a:t>, такое место с обеих сторон ограждается переносными красными сигналами, устанавливаемыми </a:t>
            </a:r>
            <a:r>
              <a:rPr lang="ru-RU" sz="2200" b="1" dirty="0"/>
              <a:t>на расстоянии 50 м от границ места </a:t>
            </a:r>
            <a:r>
              <a:rPr lang="ru-RU" sz="2200" dirty="0"/>
              <a:t>препятствия или производства </a:t>
            </a:r>
            <a:r>
              <a:rPr lang="ru-RU" sz="2200" dirty="0" smtClean="0"/>
              <a:t>работ.     </a:t>
            </a:r>
            <a:r>
              <a:rPr lang="ru-RU" dirty="0" smtClean="0"/>
              <a:t>           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89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4926"/>
          <a:stretch/>
        </p:blipFill>
        <p:spPr>
          <a:xfrm>
            <a:off x="171473" y="1232083"/>
            <a:ext cx="8693546" cy="22920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4528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2609521"/>
            <a:ext cx="9036495" cy="1091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/>
              <a:t>  </a:t>
            </a:r>
            <a:r>
              <a:rPr lang="ru-RU" dirty="0" smtClean="0"/>
              <a:t>                                                                 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0121" y="324897"/>
            <a:ext cx="82467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              Ограждение мест препятствий для движения поездов и 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                             мест производства работ </a:t>
            </a:r>
            <a:r>
              <a:rPr lang="ru-RU" sz="2000" b="1" u="sng" dirty="0" smtClean="0">
                <a:solidFill>
                  <a:srgbClr val="7030A0"/>
                </a:solidFill>
              </a:rPr>
              <a:t>на станциях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238" y="3701206"/>
            <a:ext cx="90364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При ограждении переносными красными сигналами места препятствия или производства работ </a:t>
            </a:r>
            <a:r>
              <a:rPr lang="ru-RU" sz="2000" b="1" u="sng" dirty="0"/>
              <a:t>на стрелочном переводе </a:t>
            </a:r>
            <a:r>
              <a:rPr lang="ru-RU" sz="2000" dirty="0"/>
              <a:t>сигналы устанавливаются: </a:t>
            </a:r>
            <a:r>
              <a:rPr lang="ru-RU" sz="2000" b="1" dirty="0"/>
              <a:t>со стороны крестовины </a:t>
            </a:r>
            <a:r>
              <a:rPr lang="ru-RU" sz="2000" dirty="0"/>
              <a:t>- против предельного столбика на оси каждого из сходящихся путей; </a:t>
            </a:r>
            <a:r>
              <a:rPr lang="ru-RU" sz="2000" b="1" dirty="0"/>
              <a:t>с противоположной стороны </a:t>
            </a:r>
            <a:r>
              <a:rPr lang="ru-RU" sz="2000" dirty="0"/>
              <a:t>- в 50 м от остряка </a:t>
            </a:r>
            <a:r>
              <a:rPr lang="ru-RU" sz="2000" dirty="0" smtClean="0"/>
              <a:t>стрелки.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1473" y="1232083"/>
            <a:ext cx="549020" cy="567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11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4528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0121" y="324897"/>
            <a:ext cx="82467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              Ограждение мест препятствий для движения поездов и 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                             мест производства работ </a:t>
            </a:r>
            <a:r>
              <a:rPr lang="ru-RU" sz="2000" b="1" u="sng" dirty="0" smtClean="0">
                <a:solidFill>
                  <a:srgbClr val="7030A0"/>
                </a:solidFill>
              </a:rPr>
              <a:t>на станциях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92" y="3573016"/>
            <a:ext cx="914400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Если вблизи от </a:t>
            </a:r>
            <a:r>
              <a:rPr lang="ru-RU" sz="2000" b="1" dirty="0"/>
              <a:t>стрелочного </a:t>
            </a:r>
            <a:r>
              <a:rPr lang="ru-RU" sz="2000" b="1" dirty="0" smtClean="0"/>
              <a:t>перевода</a:t>
            </a:r>
            <a:r>
              <a:rPr lang="ru-RU" sz="2000" dirty="0"/>
              <a:t>, подлежащего ограждению, </a:t>
            </a:r>
            <a:r>
              <a:rPr lang="ru-RU" sz="2000" b="1" dirty="0"/>
              <a:t>расположена</a:t>
            </a:r>
            <a:r>
              <a:rPr lang="ru-RU" sz="2000" dirty="0"/>
              <a:t> </a:t>
            </a:r>
            <a:r>
              <a:rPr lang="ru-RU" sz="2000" b="1" dirty="0"/>
              <a:t>другая стрелка</a:t>
            </a:r>
            <a:r>
              <a:rPr lang="ru-RU" sz="2000" dirty="0"/>
              <a:t>, которую можно поставить в такое положение, что на стрелочный перевод, где имеется препятствие, не может выехать подвижной состав, </a:t>
            </a:r>
            <a:r>
              <a:rPr lang="ru-RU" sz="2000" b="1" dirty="0"/>
              <a:t>то </a:t>
            </a:r>
            <a:r>
              <a:rPr lang="ru-RU" sz="2000" b="1" dirty="0" smtClean="0"/>
              <a:t>стрелка в таком положении запирается или зашивается</a:t>
            </a:r>
            <a:r>
              <a:rPr lang="ru-RU" sz="2000" b="1" dirty="0"/>
              <a:t>. </a:t>
            </a:r>
            <a:r>
              <a:rPr lang="ru-RU" sz="2000" dirty="0"/>
              <a:t>В этом случае переносной красный сигнал со стороны такой изолирующей стрелки не </a:t>
            </a:r>
            <a:r>
              <a:rPr lang="ru-RU" sz="2000" dirty="0" smtClean="0"/>
              <a:t>ставится. </a:t>
            </a:r>
          </a:p>
          <a:p>
            <a:pPr algn="just"/>
            <a:r>
              <a:rPr lang="ru-RU" sz="2000" dirty="0"/>
              <a:t>                                                                                                    </a:t>
            </a:r>
            <a:r>
              <a:rPr lang="ru-RU" sz="2000" dirty="0" smtClean="0"/>
              <a:t>                              </a:t>
            </a:r>
            <a:r>
              <a:rPr lang="ru-RU" sz="1400" dirty="0"/>
              <a:t>(ИСИ Глава </a:t>
            </a:r>
            <a:r>
              <a:rPr lang="en-US" sz="1400" dirty="0"/>
              <a:t>IV </a:t>
            </a:r>
            <a:r>
              <a:rPr lang="ru-RU" sz="1400" dirty="0"/>
              <a:t>п.42)</a:t>
            </a:r>
          </a:p>
          <a:p>
            <a:pPr algn="just"/>
            <a:r>
              <a:rPr lang="ru-RU" sz="1600" dirty="0" smtClean="0"/>
              <a:t>     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6926" y="701399"/>
            <a:ext cx="412626" cy="567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6675"/>
          <a:stretch/>
        </p:blipFill>
        <p:spPr>
          <a:xfrm>
            <a:off x="151713" y="1054916"/>
            <a:ext cx="8533598" cy="234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4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87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113"/>
          <a:stretch/>
        </p:blipFill>
        <p:spPr>
          <a:xfrm>
            <a:off x="144017" y="1448292"/>
            <a:ext cx="8676454" cy="18782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332656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                             </a:t>
            </a:r>
            <a:r>
              <a:rPr lang="ru-RU" sz="2000" b="1" dirty="0" smtClean="0">
                <a:solidFill>
                  <a:srgbClr val="7030A0"/>
                </a:solidFill>
              </a:rPr>
              <a:t>Ограждение мест препятствий для движения поездов и </a:t>
            </a:r>
            <a:endParaRPr lang="ru-RU" sz="2000" b="1" dirty="0">
              <a:solidFill>
                <a:srgbClr val="7030A0"/>
              </a:solidFill>
            </a:endParaRPr>
          </a:p>
          <a:p>
            <a:r>
              <a:rPr lang="ru-RU" sz="2000" b="1" dirty="0">
                <a:solidFill>
                  <a:srgbClr val="7030A0"/>
                </a:solidFill>
              </a:rPr>
              <a:t>                              </a:t>
            </a:r>
            <a:r>
              <a:rPr lang="ru-RU" sz="2000" b="1" dirty="0" smtClean="0">
                <a:solidFill>
                  <a:srgbClr val="7030A0"/>
                </a:solidFill>
              </a:rPr>
              <a:t>            мест </a:t>
            </a:r>
            <a:r>
              <a:rPr lang="ru-RU" sz="2000" b="1" dirty="0">
                <a:solidFill>
                  <a:srgbClr val="7030A0"/>
                </a:solidFill>
              </a:rPr>
              <a:t>производства работ </a:t>
            </a:r>
            <a:r>
              <a:rPr lang="ru-RU" sz="2000" b="1" u="sng" dirty="0">
                <a:solidFill>
                  <a:srgbClr val="7030A0"/>
                </a:solidFill>
              </a:rPr>
              <a:t>на </a:t>
            </a:r>
            <a:r>
              <a:rPr lang="ru-RU" sz="2000" b="1" u="sng" dirty="0" smtClean="0">
                <a:solidFill>
                  <a:srgbClr val="7030A0"/>
                </a:solidFill>
              </a:rPr>
              <a:t>станциях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861048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Если место препятствия или производства работ находится </a:t>
            </a:r>
            <a:r>
              <a:rPr lang="ru-RU" sz="2000" b="1" dirty="0"/>
              <a:t>на входной стрелке</a:t>
            </a:r>
            <a:r>
              <a:rPr lang="ru-RU" sz="2000" dirty="0"/>
              <a:t>, то </a:t>
            </a:r>
            <a:r>
              <a:rPr lang="ru-RU" sz="2000" b="1" dirty="0" smtClean="0"/>
              <a:t>со стороны перегона </a:t>
            </a:r>
            <a:r>
              <a:rPr lang="ru-RU" sz="2000" dirty="0"/>
              <a:t>оно ограждается </a:t>
            </a:r>
            <a:r>
              <a:rPr lang="ru-RU" sz="2000" b="1" dirty="0"/>
              <a:t>закрытым входным сигналом</a:t>
            </a:r>
            <a:r>
              <a:rPr lang="ru-RU" sz="2000" dirty="0"/>
              <a:t>, а </a:t>
            </a:r>
            <a:r>
              <a:rPr lang="ru-RU" sz="2000" b="1" dirty="0"/>
              <a:t>со стороны станции </a:t>
            </a:r>
            <a:r>
              <a:rPr lang="ru-RU" sz="2000" dirty="0"/>
              <a:t>- </a:t>
            </a:r>
            <a:r>
              <a:rPr lang="ru-RU" sz="2000" b="1" dirty="0"/>
              <a:t>переносными красными сигналами</a:t>
            </a:r>
            <a:r>
              <a:rPr lang="ru-RU" sz="2000" dirty="0"/>
              <a:t>, устанавливаемыми на оси каждого из сходящихся путей против предельного столбика</a:t>
            </a:r>
          </a:p>
        </p:txBody>
      </p:sp>
    </p:spTree>
    <p:extLst>
      <p:ext uri="{BB962C8B-B14F-4D97-AF65-F5344CB8AC3E}">
        <p14:creationId xmlns:p14="http://schemas.microsoft.com/office/powerpoint/2010/main" val="23760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87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7666" y="3801573"/>
            <a:ext cx="9144000" cy="13556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Когда место препятствия или производства работ находится </a:t>
            </a:r>
            <a:r>
              <a:rPr lang="ru-RU" sz="2000" b="1" dirty="0"/>
              <a:t>между входной стрелкой и входным сигналом</a:t>
            </a:r>
            <a:r>
              <a:rPr lang="ru-RU" sz="2000" dirty="0"/>
              <a:t>, то </a:t>
            </a:r>
            <a:r>
              <a:rPr lang="ru-RU" sz="2000" b="1" dirty="0"/>
              <a:t>со стороны перегона </a:t>
            </a:r>
            <a:r>
              <a:rPr lang="ru-RU" sz="2000" dirty="0"/>
              <a:t>оно ограждается </a:t>
            </a:r>
            <a:r>
              <a:rPr lang="ru-RU" sz="2000" b="1" dirty="0"/>
              <a:t>закрытым входным сигналом</a:t>
            </a:r>
            <a:r>
              <a:rPr lang="ru-RU" sz="2000" dirty="0"/>
              <a:t>, а </a:t>
            </a:r>
            <a:r>
              <a:rPr lang="ru-RU" sz="2000" b="1" dirty="0"/>
              <a:t>со стороны станции </a:t>
            </a:r>
            <a:r>
              <a:rPr lang="ru-RU" sz="2000" dirty="0"/>
              <a:t>- </a:t>
            </a:r>
            <a:r>
              <a:rPr lang="ru-RU" sz="2000" b="1" dirty="0"/>
              <a:t>переносным красным сигналом</a:t>
            </a:r>
            <a:r>
              <a:rPr lang="ru-RU" sz="2000" dirty="0"/>
              <a:t>, установленным между остряками входной </a:t>
            </a:r>
            <a:r>
              <a:rPr lang="ru-RU" sz="2000" dirty="0" smtClean="0"/>
              <a:t>стрелки.                                                      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387380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                             </a:t>
            </a:r>
            <a:r>
              <a:rPr lang="ru-RU" sz="2000" b="1" dirty="0" smtClean="0">
                <a:solidFill>
                  <a:srgbClr val="7030A0"/>
                </a:solidFill>
              </a:rPr>
              <a:t>Ограждение </a:t>
            </a:r>
            <a:r>
              <a:rPr lang="ru-RU" sz="2000" b="1" dirty="0">
                <a:solidFill>
                  <a:srgbClr val="7030A0"/>
                </a:solidFill>
              </a:rPr>
              <a:t>мест препятствий для движения поездов и 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                             </a:t>
            </a:r>
            <a:r>
              <a:rPr lang="ru-RU" sz="2000" b="1" dirty="0" smtClean="0">
                <a:solidFill>
                  <a:srgbClr val="7030A0"/>
                </a:solidFill>
              </a:rPr>
              <a:t>            мест </a:t>
            </a:r>
            <a:r>
              <a:rPr lang="ru-RU" sz="2000" b="1" dirty="0">
                <a:solidFill>
                  <a:srgbClr val="7030A0"/>
                </a:solidFill>
              </a:rPr>
              <a:t>производства работ </a:t>
            </a:r>
            <a:r>
              <a:rPr lang="ru-RU" sz="2000" b="1" u="sng" dirty="0">
                <a:solidFill>
                  <a:srgbClr val="7030A0"/>
                </a:solidFill>
              </a:rPr>
              <a:t>на станциях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326" r="10439"/>
          <a:stretch/>
        </p:blipFill>
        <p:spPr>
          <a:xfrm>
            <a:off x="107504" y="1348149"/>
            <a:ext cx="7793954" cy="19936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1004" r="31100"/>
          <a:stretch/>
        </p:blipFill>
        <p:spPr>
          <a:xfrm>
            <a:off x="5580112" y="1134436"/>
            <a:ext cx="3474214" cy="243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79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757"/>
            <a:ext cx="8229600" cy="45791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0312" y="1019306"/>
            <a:ext cx="6392168" cy="496855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Диском </a:t>
            </a:r>
            <a:r>
              <a:rPr lang="ru-RU" sz="2000" b="1" dirty="0">
                <a:solidFill>
                  <a:srgbClr val="C00000"/>
                </a:solidFill>
              </a:rPr>
              <a:t>желтого цвета </a:t>
            </a:r>
            <a:r>
              <a:rPr lang="ru-RU" sz="2000" dirty="0"/>
              <a:t>подается </a:t>
            </a:r>
            <a:r>
              <a:rPr lang="ru-RU" sz="2000" dirty="0" smtClean="0"/>
              <a:t>сигнал - Разрешается </a:t>
            </a:r>
            <a:r>
              <a:rPr lang="ru-RU" sz="2000" dirty="0"/>
              <a:t>движение с уменьшением скорости и готовностью проследовать опасное место, огражденное сигнальными знаками со скоростью </a:t>
            </a:r>
            <a:r>
              <a:rPr lang="ru-RU" sz="2000" dirty="0" smtClean="0"/>
              <a:t>установленной владельцем инфраструктуры. </a:t>
            </a:r>
            <a:endParaRPr lang="ru-RU" sz="2000" dirty="0"/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«</a:t>
            </a:r>
            <a:r>
              <a:rPr lang="ru-RU" sz="2000" b="1" dirty="0">
                <a:solidFill>
                  <a:srgbClr val="7030A0"/>
                </a:solidFill>
              </a:rPr>
              <a:t>Начало опасного места» 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</a:rPr>
              <a:t>«Конец опасного места» 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Диском зеленого цвета </a:t>
            </a:r>
            <a:r>
              <a:rPr lang="ru-RU" sz="2000" dirty="0"/>
              <a:t>подается </a:t>
            </a:r>
            <a:r>
              <a:rPr lang="ru-RU" sz="2000" dirty="0" smtClean="0"/>
              <a:t>сигнал - Поезд </a:t>
            </a:r>
            <a:r>
              <a:rPr lang="ru-RU" sz="2000" dirty="0"/>
              <a:t>проследовал опасное место».</a:t>
            </a:r>
          </a:p>
          <a:p>
            <a:pPr marL="0" indent="0">
              <a:buNone/>
            </a:pPr>
            <a:r>
              <a:rPr lang="ru-RU" sz="2400" dirty="0" smtClean="0"/>
              <a:t>                                                                  </a:t>
            </a:r>
            <a:r>
              <a:rPr lang="ru-RU" sz="1400" dirty="0"/>
              <a:t>(ИСИ Глава </a:t>
            </a:r>
            <a:r>
              <a:rPr lang="en-US" sz="1400" dirty="0"/>
              <a:t>IV </a:t>
            </a:r>
            <a:r>
              <a:rPr lang="ru-RU" sz="1400" dirty="0"/>
              <a:t>п.33)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476672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u="sng" dirty="0" smtClean="0">
                <a:solidFill>
                  <a:srgbClr val="7030A0"/>
                </a:solidFill>
                <a:latin typeface="Verdana" panose="020B0604030504040204" pitchFamily="34" charset="0"/>
              </a:rPr>
              <a:t>Постоянные сигналы уменьшения скорости </a:t>
            </a:r>
            <a:endParaRPr lang="ru-RU" b="1" u="sng" dirty="0">
              <a:solidFill>
                <a:srgbClr val="7030A0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49"/>
          <a:stretch>
            <a:fillRect/>
          </a:stretch>
        </p:blipFill>
        <p:spPr bwMode="auto">
          <a:xfrm>
            <a:off x="214313" y="428625"/>
            <a:ext cx="1500187" cy="288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49"/>
          <a:stretch>
            <a:fillRect/>
          </a:stretch>
        </p:blipFill>
        <p:spPr bwMode="auto">
          <a:xfrm>
            <a:off x="214313" y="3500438"/>
            <a:ext cx="1500187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691679" y="1682446"/>
            <a:ext cx="785813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40"/>
          <a:stretch>
            <a:fillRect/>
          </a:stretch>
        </p:blipFill>
        <p:spPr bwMode="auto">
          <a:xfrm>
            <a:off x="1691680" y="3532796"/>
            <a:ext cx="785812" cy="170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064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51" y="620688"/>
            <a:ext cx="8286750" cy="3581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87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926" y="4202088"/>
            <a:ext cx="8837562" cy="195587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/>
              <a:t>При внезапном возникновении препятствия </a:t>
            </a:r>
            <a:r>
              <a:rPr lang="ru-RU" dirty="0"/>
              <a:t>и </a:t>
            </a:r>
            <a:r>
              <a:rPr lang="ru-RU" b="1" dirty="0"/>
              <a:t>отсутствии необходимых переносных сигналов </a:t>
            </a:r>
            <a:r>
              <a:rPr lang="ru-RU" dirty="0"/>
              <a:t>следует немедленно на месте препятствия </a:t>
            </a:r>
            <a:r>
              <a:rPr lang="ru-RU" b="1" dirty="0">
                <a:solidFill>
                  <a:srgbClr val="C00000"/>
                </a:solidFill>
              </a:rPr>
              <a:t>установить сигнал </a:t>
            </a:r>
            <a:r>
              <a:rPr lang="ru-RU" b="1" dirty="0" smtClean="0">
                <a:solidFill>
                  <a:srgbClr val="C00000"/>
                </a:solidFill>
              </a:rPr>
              <a:t>остановки</a:t>
            </a:r>
            <a:r>
              <a:rPr lang="ru-RU" dirty="0" smtClean="0"/>
              <a:t>: </a:t>
            </a:r>
            <a:r>
              <a:rPr lang="ru-RU" b="1" dirty="0"/>
              <a:t>днем</a:t>
            </a:r>
            <a:r>
              <a:rPr lang="ru-RU" dirty="0"/>
              <a:t> - красный флаг, </a:t>
            </a:r>
            <a:r>
              <a:rPr lang="ru-RU" b="1" dirty="0"/>
              <a:t>ночью</a:t>
            </a:r>
            <a:r>
              <a:rPr lang="ru-RU" dirty="0"/>
              <a:t> - фонарь с красным огнем и с обеих сторон на расстоянии </a:t>
            </a:r>
            <a:r>
              <a:rPr lang="ru-RU" b="1" dirty="0"/>
              <a:t>Б</a:t>
            </a:r>
            <a:r>
              <a:rPr lang="ru-RU" dirty="0"/>
              <a:t>, указанном в графе 4 </a:t>
            </a:r>
            <a:r>
              <a:rPr lang="ru-RU" dirty="0" smtClean="0"/>
              <a:t>таблицы 1</a:t>
            </a:r>
            <a:r>
              <a:rPr lang="ru-RU" dirty="0"/>
              <a:t>, в зависимости от руководящего спуска и максимальной допускаемой скорости движения поездов на перегоне уложить по три петарды</a:t>
            </a:r>
            <a:r>
              <a:rPr lang="ru-RU" dirty="0" smtClean="0"/>
              <a:t>.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ИСИ </a:t>
            </a:r>
            <a:r>
              <a:rPr lang="ru-RU" sz="1400" dirty="0" smtClean="0"/>
              <a:t>Глава </a:t>
            </a:r>
            <a:r>
              <a:rPr lang="en-US" sz="1400" dirty="0" smtClean="0"/>
              <a:t>IV </a:t>
            </a:r>
            <a:r>
              <a:rPr lang="ru-RU" sz="1400" dirty="0" smtClean="0"/>
              <a:t>п.37)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387380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                        </a:t>
            </a:r>
            <a:r>
              <a:rPr lang="ru-RU" sz="2000" b="1" dirty="0" smtClean="0">
                <a:solidFill>
                  <a:srgbClr val="7030A0"/>
                </a:solidFill>
              </a:rPr>
              <a:t>Ограждение </a:t>
            </a:r>
            <a:r>
              <a:rPr lang="ru-RU" sz="2000" b="1" u="sng" dirty="0">
                <a:solidFill>
                  <a:srgbClr val="7030A0"/>
                </a:solidFill>
              </a:rPr>
              <a:t>внезапно возникшего </a:t>
            </a:r>
            <a:r>
              <a:rPr lang="ru-RU" sz="2000" b="1" dirty="0" smtClean="0">
                <a:solidFill>
                  <a:srgbClr val="7030A0"/>
                </a:solidFill>
              </a:rPr>
              <a:t>препятствия </a:t>
            </a:r>
            <a:r>
              <a:rPr lang="ru-RU" sz="2000" b="1" dirty="0">
                <a:solidFill>
                  <a:srgbClr val="7030A0"/>
                </a:solidFill>
              </a:rPr>
              <a:t>на </a:t>
            </a:r>
            <a:r>
              <a:rPr lang="ru-RU" sz="2000" b="1" dirty="0" smtClean="0">
                <a:solidFill>
                  <a:srgbClr val="7030A0"/>
                </a:solidFill>
              </a:rPr>
              <a:t>перегоне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27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284" y="2401990"/>
            <a:ext cx="40005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6" y="3256781"/>
            <a:ext cx="8974137" cy="601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181" y="3271683"/>
            <a:ext cx="90328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4635257" y="1757651"/>
            <a:ext cx="14288" cy="1822450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3760722" y="1712671"/>
            <a:ext cx="14287" cy="1792288"/>
          </a:xfrm>
          <a:prstGeom prst="line">
            <a:avLst/>
          </a:prstGeom>
          <a:noFill/>
          <a:ln w="1584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0729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81" y="3707828"/>
            <a:ext cx="24923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30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660" y="3136924"/>
            <a:ext cx="249237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31" name="Line 11"/>
          <p:cNvSpPr>
            <a:spLocks noChangeShapeType="1"/>
          </p:cNvSpPr>
          <p:nvPr/>
        </p:nvSpPr>
        <p:spPr bwMode="auto">
          <a:xfrm>
            <a:off x="6900618" y="1772816"/>
            <a:ext cx="1" cy="774477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30733" name="AutoShape 13"/>
          <p:cNvCxnSpPr>
            <a:cxnSpLocks noChangeShapeType="1"/>
          </p:cNvCxnSpPr>
          <p:nvPr/>
        </p:nvCxnSpPr>
        <p:spPr bwMode="auto">
          <a:xfrm>
            <a:off x="1475656" y="1986312"/>
            <a:ext cx="2298700" cy="19050"/>
          </a:xfrm>
          <a:prstGeom prst="straightConnector1">
            <a:avLst/>
          </a:prstGeom>
          <a:noFill/>
          <a:ln w="1584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34" name="AutoShape 14"/>
          <p:cNvCxnSpPr>
            <a:cxnSpLocks noChangeShapeType="1"/>
          </p:cNvCxnSpPr>
          <p:nvPr/>
        </p:nvCxnSpPr>
        <p:spPr bwMode="auto">
          <a:xfrm>
            <a:off x="4635257" y="1990280"/>
            <a:ext cx="2265363" cy="11113"/>
          </a:xfrm>
          <a:prstGeom prst="straightConnector1">
            <a:avLst/>
          </a:prstGeom>
          <a:noFill/>
          <a:ln w="28575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5678568" y="1696942"/>
            <a:ext cx="4079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dirty="0"/>
              <a:t>Б</a:t>
            </a:r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2486391" y="1712671"/>
            <a:ext cx="409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dirty="0"/>
              <a:t>Б</a:t>
            </a:r>
          </a:p>
        </p:txBody>
      </p:sp>
      <p:sp>
        <p:nvSpPr>
          <p:cNvPr id="30771" name="Text Box 51"/>
          <p:cNvSpPr txBox="1">
            <a:spLocks noChangeArrowheads="1"/>
          </p:cNvSpPr>
          <p:nvPr/>
        </p:nvSpPr>
        <p:spPr bwMode="auto">
          <a:xfrm>
            <a:off x="2830844" y="-55039"/>
            <a:ext cx="3096344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+mn-lt"/>
              </a:rPr>
              <a:t>Сигналы ограждения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9500" y="195726"/>
            <a:ext cx="71786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Ограждение </a:t>
            </a:r>
            <a:r>
              <a:rPr lang="ru-RU" sz="2000" b="1" u="sng" dirty="0">
                <a:solidFill>
                  <a:srgbClr val="7030A0"/>
                </a:solidFill>
              </a:rPr>
              <a:t>внезапно возникшего </a:t>
            </a:r>
            <a:r>
              <a:rPr lang="ru-RU" sz="2000" b="1" dirty="0">
                <a:solidFill>
                  <a:srgbClr val="7030A0"/>
                </a:solidFill>
              </a:rPr>
              <a:t>препятствия на перегоне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0827" y="493708"/>
            <a:ext cx="8974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</a:rPr>
              <a:t>Петарды</a:t>
            </a:r>
            <a:r>
              <a:rPr lang="ru-RU" sz="2000" dirty="0">
                <a:solidFill>
                  <a:srgbClr val="000000"/>
                </a:solidFill>
              </a:rPr>
              <a:t> должны охраняться работниками железной дороги, которые обязаны стоять с ручными красными сигналами на расстоянии 20 м от первой петарды в сторону места препятствия.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6566" y="4831018"/>
            <a:ext cx="895839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Сигналы устанавливаются в первую очередь со стороны ожидаемого поезда</a:t>
            </a:r>
            <a:r>
              <a:rPr lang="ru-RU" sz="2000" dirty="0"/>
              <a:t>. </a:t>
            </a:r>
            <a:r>
              <a:rPr lang="ru-RU" sz="2000" b="1" dirty="0"/>
              <a:t>На однопутных участках</a:t>
            </a:r>
            <a:r>
              <a:rPr lang="ru-RU" sz="2000" dirty="0"/>
              <a:t>, если неизвестно, с какой стороны ожидается поезд, сигналы устанавливаются </a:t>
            </a:r>
            <a:r>
              <a:rPr lang="ru-RU" sz="2000" b="1" dirty="0"/>
              <a:t>в первую очередь со стороны спуска </a:t>
            </a:r>
            <a:r>
              <a:rPr lang="ru-RU" sz="2000" dirty="0"/>
              <a:t>к ограждаемому месту, </a:t>
            </a:r>
            <a:r>
              <a:rPr lang="ru-RU" sz="2000" b="1" dirty="0"/>
              <a:t>а на площадке </a:t>
            </a:r>
            <a:r>
              <a:rPr lang="ru-RU" sz="2000" dirty="0"/>
              <a:t>- со стороны кривой или выемки. </a:t>
            </a:r>
            <a:r>
              <a:rPr lang="ru-RU" sz="2000" dirty="0" smtClean="0"/>
              <a:t>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                                            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ИСИ Глава </a:t>
            </a:r>
            <a:r>
              <a:rPr lang="en-US" sz="1600" dirty="0"/>
              <a:t>IV </a:t>
            </a:r>
            <a:r>
              <a:rPr lang="ru-RU" sz="1600" dirty="0"/>
              <a:t>п.37)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r="17821"/>
          <a:stretch/>
        </p:blipFill>
        <p:spPr>
          <a:xfrm>
            <a:off x="5257" y="1298525"/>
            <a:ext cx="1182368" cy="2617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7429" y="1559630"/>
            <a:ext cx="926672" cy="1883827"/>
          </a:xfrm>
          <a:prstGeom prst="rect">
            <a:avLst/>
          </a:prstGeom>
        </p:spPr>
      </p:pic>
      <p:sp>
        <p:nvSpPr>
          <p:cNvPr id="30732" name="Line 12"/>
          <p:cNvSpPr>
            <a:spLocks noChangeShapeType="1"/>
          </p:cNvSpPr>
          <p:nvPr/>
        </p:nvSpPr>
        <p:spPr bwMode="auto">
          <a:xfrm>
            <a:off x="1488456" y="2482303"/>
            <a:ext cx="20637" cy="1643062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4705" y="3923198"/>
            <a:ext cx="926672" cy="7315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/>
          <a:srcRect l="16308"/>
          <a:stretch/>
        </p:blipFill>
        <p:spPr>
          <a:xfrm>
            <a:off x="7264208" y="1385669"/>
            <a:ext cx="1204143" cy="23959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/>
          <a:srcRect l="34753" t="47185"/>
          <a:stretch/>
        </p:blipFill>
        <p:spPr>
          <a:xfrm>
            <a:off x="6317576" y="2204864"/>
            <a:ext cx="731926" cy="821070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6900620" y="2005362"/>
            <a:ext cx="3600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904167" y="1665013"/>
            <a:ext cx="4443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20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72912" y="3851416"/>
            <a:ext cx="504056" cy="492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371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7" grpId="0" animBg="1"/>
      <p:bldP spid="30728" grpId="0" animBg="1"/>
      <p:bldP spid="30731" grpId="0" animBg="1"/>
      <p:bldP spid="3073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1" name="Text Box 51"/>
          <p:cNvSpPr txBox="1">
            <a:spLocks noChangeArrowheads="1"/>
          </p:cNvSpPr>
          <p:nvPr/>
        </p:nvSpPr>
        <p:spPr bwMode="auto">
          <a:xfrm>
            <a:off x="2830844" y="-55039"/>
            <a:ext cx="3096344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+mn-lt"/>
              </a:rPr>
              <a:t>Сигналы ограждения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463" y="203093"/>
            <a:ext cx="71786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Ограждение внезапно возникшего препятствия на перегоне</a:t>
            </a:r>
          </a:p>
        </p:txBody>
      </p:sp>
      <p:pic>
        <p:nvPicPr>
          <p:cNvPr id="7" name="ограждение внезапно возникшего прерятствия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63389" y="636426"/>
            <a:ext cx="8202822" cy="538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851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8" y="411434"/>
            <a:ext cx="8924925" cy="37242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30859" y="11324"/>
            <a:ext cx="2565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Сигналы ограждения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5238" y="4135709"/>
            <a:ext cx="90802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Места</a:t>
            </a:r>
            <a:r>
              <a:rPr lang="ru-RU" sz="2000" dirty="0"/>
              <a:t>, через которые поезда могут проходить только </a:t>
            </a:r>
            <a:r>
              <a:rPr lang="ru-RU" sz="2000" b="1" dirty="0"/>
              <a:t>с проводником (со скоростью менее 15 км/ч), </a:t>
            </a:r>
            <a:r>
              <a:rPr lang="ru-RU" sz="2000" dirty="0"/>
              <a:t>а также сплетения </a:t>
            </a:r>
            <a:r>
              <a:rPr lang="ru-RU" sz="2000" dirty="0" smtClean="0"/>
              <a:t>путей </a:t>
            </a:r>
            <a:r>
              <a:rPr lang="ru-RU" sz="2000" dirty="0"/>
              <a:t>на двухпутных участках в одном уровне ограждаются как место препятствия для движения, но без укладки петард. Об установке этих сигналов </a:t>
            </a:r>
            <a:r>
              <a:rPr lang="ru-RU" sz="2000" b="1" dirty="0"/>
              <a:t>на поезда выдаются письменные предупреждения.</a:t>
            </a:r>
          </a:p>
          <a:p>
            <a:pPr algn="just"/>
            <a:r>
              <a:rPr lang="ru-RU" sz="2000" dirty="0"/>
              <a:t>При необходимости пропустить с проводником поезд, на который не выдано предупреждение, укладка петард обязательна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5239" y="411434"/>
            <a:ext cx="576064" cy="4981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07601" y="6415990"/>
            <a:ext cx="1619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(ИСИ Глава </a:t>
            </a:r>
            <a:r>
              <a:rPr lang="en-US" sz="1400" dirty="0"/>
              <a:t>IV </a:t>
            </a:r>
            <a:r>
              <a:rPr lang="ru-RU" sz="1400" dirty="0" smtClean="0"/>
              <a:t>п.38)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89543" y="411434"/>
            <a:ext cx="68278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</a:t>
            </a:r>
            <a:r>
              <a:rPr lang="ru-RU" sz="2000" b="1" u="sng" dirty="0" smtClean="0">
                <a:solidFill>
                  <a:srgbClr val="7030A0"/>
                </a:solidFill>
              </a:rPr>
              <a:t>места проследования поездов с проводником</a:t>
            </a: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val="209090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858"/>
          <a:stretch/>
        </p:blipFill>
        <p:spPr>
          <a:xfrm>
            <a:off x="179512" y="611057"/>
            <a:ext cx="8791230" cy="32359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08603" y="-27384"/>
            <a:ext cx="2565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Сигналы ограждения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573016"/>
            <a:ext cx="91471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Если </a:t>
            </a:r>
            <a:r>
              <a:rPr lang="ru-RU" sz="2000" dirty="0"/>
              <a:t>пропуск поездов с проводником устанавливается </a:t>
            </a:r>
            <a:r>
              <a:rPr lang="ru-RU" sz="2000" b="1" dirty="0"/>
              <a:t>на продолжительное время</a:t>
            </a:r>
            <a:r>
              <a:rPr lang="ru-RU" sz="2000" dirty="0"/>
              <a:t>, то переносные красные сигналы допускается заменять светофорами прикрытия, оставляемыми в закрытом положении, с установкой впереди них предупредительных </a:t>
            </a:r>
            <a:r>
              <a:rPr lang="ru-RU" sz="2000" dirty="0" smtClean="0"/>
              <a:t>светофоров.</a:t>
            </a:r>
          </a:p>
          <a:p>
            <a:pPr algn="just"/>
            <a:r>
              <a:rPr lang="ru-RU" sz="2000" dirty="0"/>
              <a:t>Места установки светофоров прикрытия определяются владельцем </a:t>
            </a:r>
            <a:r>
              <a:rPr lang="ru-RU" sz="2000" dirty="0" smtClean="0"/>
              <a:t>инфраструктуры. </a:t>
            </a:r>
          </a:p>
          <a:p>
            <a:pPr algn="just"/>
            <a:r>
              <a:rPr lang="ru-RU" sz="2000" dirty="0" smtClean="0"/>
              <a:t>Для </a:t>
            </a:r>
            <a:r>
              <a:rPr lang="ru-RU" sz="2000" dirty="0"/>
              <a:t>наблюдения за следованием поезда по огражденному месту с установленной скоростью может назначаться </a:t>
            </a:r>
            <a:r>
              <a:rPr lang="ru-RU" sz="2000" dirty="0" smtClean="0"/>
              <a:t>проводник</a:t>
            </a:r>
            <a:r>
              <a:rPr lang="ru-RU" sz="20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576064" cy="4981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287155"/>
            <a:ext cx="7416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места проследования поездов с проводником</a:t>
            </a: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val="386649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322" y="3437546"/>
            <a:ext cx="9017257" cy="23163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Вагоны, ремонтируемые на станционных </a:t>
            </a:r>
            <a:r>
              <a:rPr lang="ru-RU" sz="2000" dirty="0" smtClean="0"/>
              <a:t>путях</a:t>
            </a:r>
            <a:r>
              <a:rPr lang="ru-RU" sz="2000" dirty="0"/>
              <a:t>, и вагоны с опасными грузами класса I (взрывчатыми материалами), пассажирские вагоны, стоящие на отдельных </a:t>
            </a:r>
            <a:r>
              <a:rPr lang="ru-RU" sz="2000" dirty="0" smtClean="0"/>
              <a:t>путях</a:t>
            </a:r>
            <a:r>
              <a:rPr lang="ru-RU" sz="2000" dirty="0"/>
              <a:t>, ограждаются переносными красными сигналами, устанавливаемыми на </a:t>
            </a:r>
            <a:r>
              <a:rPr lang="ru-RU" sz="2000" dirty="0" smtClean="0"/>
              <a:t>путях </a:t>
            </a:r>
            <a:r>
              <a:rPr lang="ru-RU" sz="2000" dirty="0"/>
              <a:t>общего пользования на оси </a:t>
            </a:r>
            <a:r>
              <a:rPr lang="ru-RU" sz="2000" dirty="0" smtClean="0"/>
              <a:t>пути </a:t>
            </a:r>
            <a:r>
              <a:rPr lang="ru-RU" sz="2000" dirty="0"/>
              <a:t>на расстоянии </a:t>
            </a:r>
            <a:r>
              <a:rPr lang="ru-RU" sz="2000" b="1" dirty="0"/>
              <a:t>не</a:t>
            </a:r>
            <a:r>
              <a:rPr lang="ru-RU" sz="2000" dirty="0"/>
              <a:t> </a:t>
            </a:r>
            <a:r>
              <a:rPr lang="ru-RU" sz="2000" b="1" dirty="0"/>
              <a:t>менее 50 м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на </a:t>
            </a:r>
            <a:r>
              <a:rPr lang="ru-RU" sz="2000" b="1" dirty="0" smtClean="0">
                <a:solidFill>
                  <a:srgbClr val="002060"/>
                </a:solidFill>
              </a:rPr>
              <a:t>путях </a:t>
            </a:r>
            <a:r>
              <a:rPr lang="ru-RU" sz="2000" b="1" dirty="0">
                <a:solidFill>
                  <a:srgbClr val="002060"/>
                </a:solidFill>
              </a:rPr>
              <a:t>необщего пользования — не менее 15 м </a:t>
            </a:r>
            <a:r>
              <a:rPr lang="ru-RU" sz="2000" dirty="0"/>
              <a:t>(</a:t>
            </a:r>
            <a:r>
              <a:rPr lang="ru-RU" sz="2000" b="1" dirty="0"/>
              <a:t>на сквозных </a:t>
            </a:r>
            <a:r>
              <a:rPr lang="ru-RU" sz="2000" b="1" dirty="0" smtClean="0"/>
              <a:t>путях </a:t>
            </a:r>
            <a:r>
              <a:rPr lang="ru-RU" sz="2000" dirty="0"/>
              <a:t>— с обеих сторон, а </a:t>
            </a:r>
            <a:r>
              <a:rPr lang="ru-RU" sz="2000" b="1" dirty="0"/>
              <a:t>на тупиковых </a:t>
            </a:r>
            <a:r>
              <a:rPr lang="ru-RU" sz="2000" b="1" dirty="0" smtClean="0"/>
              <a:t>путях </a:t>
            </a:r>
            <a:r>
              <a:rPr lang="ru-RU" sz="2000" dirty="0"/>
              <a:t>— со стороны стрелочного перевода).</a:t>
            </a:r>
            <a:endParaRPr lang="ru-RU" sz="2000" dirty="0" smtClean="0"/>
          </a:p>
          <a:p>
            <a:pPr marL="0" indent="0" algn="just">
              <a:buNone/>
            </a:pPr>
            <a:endParaRPr lang="ru-RU" sz="1600" dirty="0"/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endParaRPr lang="ru-RU" sz="1600" dirty="0"/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endParaRPr lang="ru-RU" sz="1600" dirty="0"/>
          </a:p>
          <a:p>
            <a:pPr marL="0" indent="0" algn="just">
              <a:buNone/>
            </a:pPr>
            <a:endParaRPr lang="ru-RU" sz="16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4562"/>
          <a:stretch/>
        </p:blipFill>
        <p:spPr>
          <a:xfrm>
            <a:off x="124154" y="658206"/>
            <a:ext cx="8726885" cy="14759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1269"/>
          <a:stretch/>
        </p:blipFill>
        <p:spPr>
          <a:xfrm>
            <a:off x="842875" y="2417702"/>
            <a:ext cx="8113522" cy="958362"/>
          </a:xfrm>
          <a:prstGeom prst="rect">
            <a:avLst/>
          </a:prstGeom>
        </p:spPr>
      </p:pic>
      <p:pic>
        <p:nvPicPr>
          <p:cNvPr id="27650" name="Picture 2" descr="https://img-fotki.yandex.ru/get/5821/85840468.33/0_6c765_fc63241e_X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26" t="11092" b="12358"/>
          <a:stretch/>
        </p:blipFill>
        <p:spPr bwMode="auto">
          <a:xfrm>
            <a:off x="123761" y="1376933"/>
            <a:ext cx="1780318" cy="17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378170" y="6049288"/>
            <a:ext cx="1619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(ИСИ Глава </a:t>
            </a:r>
            <a:r>
              <a:rPr lang="en-US" sz="1400" dirty="0"/>
              <a:t>IV </a:t>
            </a:r>
            <a:r>
              <a:rPr lang="ru-RU" sz="1400" dirty="0"/>
              <a:t>п.44)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4327" t="33643" r="3538" b="34058"/>
          <a:stretch/>
        </p:blipFill>
        <p:spPr>
          <a:xfrm>
            <a:off x="1560152" y="5280837"/>
            <a:ext cx="5208961" cy="130065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61581" y="290617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</a:t>
            </a:r>
            <a:r>
              <a:rPr lang="ru-RU" sz="2000" b="1" u="sng" dirty="0" smtClean="0">
                <a:solidFill>
                  <a:srgbClr val="7030A0"/>
                </a:solidFill>
              </a:rPr>
              <a:t>вагонов на станционных путях</a:t>
            </a: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val="316221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99" y="1196752"/>
            <a:ext cx="4426093" cy="1584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Если крайний </a:t>
            </a:r>
            <a:r>
              <a:rPr lang="ru-RU" sz="2000" dirty="0"/>
              <a:t>вагон находится </a:t>
            </a:r>
            <a:r>
              <a:rPr lang="ru-RU" sz="2000" b="1" dirty="0"/>
              <a:t>от предельного столбика менее чем на 50 м</a:t>
            </a:r>
            <a:r>
              <a:rPr lang="ru-RU" sz="2000" dirty="0"/>
              <a:t>, то переносной красный сигнал с этой стороны устанавливается на оси пути против предельного столбика</a:t>
            </a:r>
            <a:r>
              <a:rPr lang="ru-RU" sz="2000" dirty="0" smtClean="0"/>
              <a:t>.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08" t="1546" r="6685" b="-1546"/>
          <a:stretch/>
        </p:blipFill>
        <p:spPr>
          <a:xfrm>
            <a:off x="252304" y="3645024"/>
            <a:ext cx="8495375" cy="1498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3917" r="9584" b="11214"/>
          <a:stretch/>
        </p:blipFill>
        <p:spPr>
          <a:xfrm>
            <a:off x="4634772" y="804254"/>
            <a:ext cx="4465571" cy="252028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19672" y="299070"/>
            <a:ext cx="50533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вагонов на станционных путях</a:t>
            </a:r>
            <a:endParaRPr lang="ru-RU" sz="2000" u="sng" dirty="0"/>
          </a:p>
        </p:txBody>
      </p:sp>
    </p:spTree>
    <p:extLst>
      <p:ext uri="{BB962C8B-B14F-4D97-AF65-F5344CB8AC3E}">
        <p14:creationId xmlns:p14="http://schemas.microsoft.com/office/powerpoint/2010/main" val="11979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943" y="3068960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На </a:t>
            </a:r>
            <a:r>
              <a:rPr lang="ru-RU" sz="2000" b="1" dirty="0" smtClean="0"/>
              <a:t>станциях путей </a:t>
            </a:r>
            <a:r>
              <a:rPr lang="ru-RU" sz="2000" b="1" dirty="0"/>
              <a:t>необщего пользования</a:t>
            </a:r>
            <a:r>
              <a:rPr lang="ru-RU" sz="2000" dirty="0"/>
              <a:t>, не оборудованных устройствами ЭЦ стрелок и светофоров, в случае остановки поезда в горловине </a:t>
            </a:r>
            <a:r>
              <a:rPr lang="ru-RU" sz="2000" dirty="0" smtClean="0"/>
              <a:t>станции </a:t>
            </a:r>
            <a:r>
              <a:rPr lang="ru-RU" sz="2000" dirty="0"/>
              <a:t>и отсутствии прохода (установленного расстояния между осями станционных </a:t>
            </a:r>
            <a:r>
              <a:rPr lang="ru-RU" sz="2000" dirty="0" smtClean="0"/>
              <a:t>путей</a:t>
            </a:r>
            <a:r>
              <a:rPr lang="ru-RU" sz="2000" dirty="0"/>
              <a:t>) по </a:t>
            </a:r>
            <a:r>
              <a:rPr lang="ru-RU" sz="2000" dirty="0" smtClean="0"/>
              <a:t>смежным путям</a:t>
            </a:r>
            <a:r>
              <a:rPr lang="ru-RU" sz="2000" dirty="0"/>
              <a:t>, все выходы с этих </a:t>
            </a:r>
            <a:r>
              <a:rPr lang="ru-RU" sz="2000" dirty="0" smtClean="0"/>
              <a:t>путей </a:t>
            </a:r>
            <a:r>
              <a:rPr lang="ru-RU" sz="2000" dirty="0"/>
              <a:t>ограждаются сигналами остановки.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824542"/>
            <a:ext cx="5143500" cy="193809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91680" y="308721"/>
            <a:ext cx="50533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вагонов на станционных путях</a:t>
            </a:r>
            <a:endParaRPr lang="ru-RU" sz="2000" u="sng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423184" y="6381328"/>
            <a:ext cx="1619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(ИСИ Глава </a:t>
            </a:r>
            <a:r>
              <a:rPr lang="en-US" sz="1400" dirty="0"/>
              <a:t>IV </a:t>
            </a:r>
            <a:r>
              <a:rPr lang="ru-RU" sz="1400" dirty="0" smtClean="0"/>
              <a:t>п.43)</a:t>
            </a:r>
            <a:endParaRPr lang="ru-RU" sz="1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80" y="1084709"/>
            <a:ext cx="26670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5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56" y="3460938"/>
            <a:ext cx="9110844" cy="320842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/>
              <a:t>При вынужденной остановке </a:t>
            </a:r>
            <a:r>
              <a:rPr lang="ru-RU" sz="2000" dirty="0" smtClean="0"/>
              <a:t>на перегоне </a:t>
            </a:r>
            <a:r>
              <a:rPr lang="ru-RU" sz="2000" b="1" dirty="0" smtClean="0"/>
              <a:t>пассажирского поезда </a:t>
            </a:r>
            <a:r>
              <a:rPr lang="ru-RU" sz="2000" dirty="0" smtClean="0"/>
              <a:t>ограждение производит проводник последнего пассажирского вагона по указанию машиниста </a:t>
            </a:r>
            <a:r>
              <a:rPr lang="ru-RU" sz="2000" b="1" u="sng" dirty="0" smtClean="0"/>
              <a:t>в случаях: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затребования восстановительного или пожарного поезда, а также вспомогательного локомотива, если помощь оказывается с хвоста;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/>
              <a:t>2</a:t>
            </a:r>
            <a:r>
              <a:rPr lang="ru-RU" sz="2000" dirty="0" smtClean="0"/>
              <a:t>. если поезд был отправлен при перерыве действия всех средств сигнализации и связи по правильному пути на двухпутный перегон или однопутный перегон с извещением об отправлении за ним другого поезда.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                                                                                                       </a:t>
            </a:r>
            <a:r>
              <a:rPr lang="ru-RU" sz="1400" dirty="0" smtClean="0"/>
              <a:t>(ИСИ Глава </a:t>
            </a:r>
            <a:r>
              <a:rPr lang="en-US" sz="1400" dirty="0" smtClean="0"/>
              <a:t>IV </a:t>
            </a:r>
            <a:r>
              <a:rPr lang="ru-RU" sz="1400" dirty="0" smtClean="0"/>
              <a:t>п.45)</a:t>
            </a:r>
          </a:p>
          <a:p>
            <a:pPr marL="0" indent="0">
              <a:lnSpc>
                <a:spcPct val="100000"/>
              </a:lnSpc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1" y="332656"/>
            <a:ext cx="73573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поезда при вынужденной остановке на перегоне</a:t>
            </a:r>
          </a:p>
        </p:txBody>
      </p:sp>
      <p:pic>
        <p:nvPicPr>
          <p:cNvPr id="7" name="Picture 2" descr="https://myslide.ru/documents_3/43ffd9626b0fa126e1fed6f7bd4f38c9/img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2" b="38552"/>
          <a:stretch/>
        </p:blipFill>
        <p:spPr bwMode="auto">
          <a:xfrm>
            <a:off x="632216" y="676919"/>
            <a:ext cx="7620000" cy="278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31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8" y="4040230"/>
            <a:ext cx="9198591" cy="28177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Проводник последнего пассажирского вагона</a:t>
            </a:r>
            <a:r>
              <a:rPr lang="ru-RU" sz="2000" dirty="0" smtClean="0"/>
              <a:t>, ограждающий остановившийся поезд, должен привести в действие ручной тормоз, уложить </a:t>
            </a:r>
            <a:r>
              <a:rPr lang="ru-RU" sz="2000" b="1" dirty="0" smtClean="0"/>
              <a:t>на расстоянии </a:t>
            </a:r>
            <a:r>
              <a:rPr lang="ru-RU" sz="2000" b="1" dirty="0" smtClean="0">
                <a:solidFill>
                  <a:srgbClr val="C00000"/>
                </a:solidFill>
              </a:rPr>
              <a:t>800 </a:t>
            </a:r>
            <a:r>
              <a:rPr lang="ru-RU" sz="2000" b="1" dirty="0">
                <a:solidFill>
                  <a:srgbClr val="C00000"/>
                </a:solidFill>
              </a:rPr>
              <a:t>м</a:t>
            </a:r>
            <a:r>
              <a:rPr lang="ru-RU" sz="2000" b="1" dirty="0"/>
              <a:t> от хвоста поезда петарды</a:t>
            </a:r>
            <a:r>
              <a:rPr lang="ru-RU" sz="2000" dirty="0"/>
              <a:t>, после чего отойти от места уложенных петард обратно </a:t>
            </a:r>
            <a:r>
              <a:rPr lang="ru-RU" sz="2000" b="1" dirty="0"/>
              <a:t>к поезду на </a:t>
            </a:r>
            <a:r>
              <a:rPr lang="ru-RU" sz="2000" b="1" dirty="0">
                <a:solidFill>
                  <a:srgbClr val="C00000"/>
                </a:solidFill>
              </a:rPr>
              <a:t>20 м</a:t>
            </a:r>
            <a:r>
              <a:rPr lang="ru-RU" sz="2000" b="1" dirty="0"/>
              <a:t> </a:t>
            </a:r>
            <a:r>
              <a:rPr lang="ru-RU" sz="2000" dirty="0"/>
              <a:t>и </a:t>
            </a:r>
            <a:r>
              <a:rPr lang="ru-RU" sz="2000" b="1" dirty="0"/>
              <a:t>показывать ручной красный сигнал в сторону </a:t>
            </a:r>
            <a:r>
              <a:rPr lang="ru-RU" sz="2000" b="1" dirty="0" smtClean="0"/>
              <a:t>перегона.</a:t>
            </a:r>
          </a:p>
          <a:p>
            <a:pPr marL="0" indent="0" algn="just">
              <a:buNone/>
            </a:pPr>
            <a:r>
              <a:rPr lang="ru-RU" sz="2000" dirty="0" smtClean="0"/>
              <a:t>На </a:t>
            </a:r>
            <a:r>
              <a:rPr lang="ru-RU" sz="2000" dirty="0"/>
              <a:t>участках, оборудованных </a:t>
            </a:r>
            <a:r>
              <a:rPr lang="ru-RU" sz="2000" dirty="0" smtClean="0"/>
              <a:t>АБ, </a:t>
            </a:r>
            <a:r>
              <a:rPr lang="ru-RU" sz="2000" dirty="0"/>
              <a:t>при остановке на перегоне пассажирского поезда </a:t>
            </a:r>
            <a:r>
              <a:rPr lang="ru-RU" sz="2000" b="1" dirty="0"/>
              <a:t>проводник последнего пассажирского вагона </a:t>
            </a:r>
            <a:r>
              <a:rPr lang="ru-RU" sz="2000" b="1" dirty="0">
                <a:solidFill>
                  <a:srgbClr val="C00000"/>
                </a:solidFill>
              </a:rPr>
              <a:t>обязан</a:t>
            </a:r>
            <a:r>
              <a:rPr lang="ru-RU" sz="2000" dirty="0"/>
              <a:t> проверить видимость поездных сигналов, внимательно наблюдать за перегоном и в случае появления следом идущего поезда принять меры к его останове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                            </a:t>
            </a:r>
            <a:r>
              <a:rPr lang="ru-RU" sz="1500" dirty="0" smtClean="0"/>
              <a:t>(</a:t>
            </a:r>
            <a:r>
              <a:rPr lang="ru-RU" sz="1500" dirty="0"/>
              <a:t>ИСИ Глава </a:t>
            </a:r>
            <a:r>
              <a:rPr lang="en-US" sz="1500" dirty="0"/>
              <a:t>IV </a:t>
            </a:r>
            <a:r>
              <a:rPr lang="ru-RU" sz="1500" dirty="0" smtClean="0"/>
              <a:t>п.45,47)</a:t>
            </a:r>
            <a:endParaRPr lang="ru-RU" sz="1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6366" y="269527"/>
            <a:ext cx="7161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поезда при вынужденной остановке на перегоне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9481"/>
          <a:stretch/>
        </p:blipFill>
        <p:spPr>
          <a:xfrm>
            <a:off x="1032300" y="602737"/>
            <a:ext cx="6983821" cy="343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7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757"/>
            <a:ext cx="8229600" cy="45791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212976"/>
            <a:ext cx="8982844" cy="232057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Схема </a:t>
            </a:r>
            <a:r>
              <a:rPr lang="ru-RU" sz="2000" b="1" dirty="0"/>
              <a:t>установки </a:t>
            </a:r>
            <a:r>
              <a:rPr lang="ru-RU" sz="2000" dirty="0"/>
              <a:t>постоянных дисков уменьшения скорости и сигнальных знаков «Начало опасного места» и «Конец опасного места» </a:t>
            </a:r>
            <a:r>
              <a:rPr lang="ru-RU" sz="2000" b="1" dirty="0">
                <a:solidFill>
                  <a:srgbClr val="002060"/>
                </a:solidFill>
              </a:rPr>
              <a:t>на однопутном </a:t>
            </a:r>
            <a:r>
              <a:rPr lang="ru-RU" sz="2000" b="1" dirty="0" smtClean="0">
                <a:solidFill>
                  <a:srgbClr val="002060"/>
                </a:solidFill>
              </a:rPr>
              <a:t>участке</a:t>
            </a:r>
            <a:r>
              <a:rPr lang="ru-RU" sz="2000" dirty="0" smtClean="0"/>
              <a:t>. На </a:t>
            </a:r>
            <a:r>
              <a:rPr lang="ru-RU" sz="2000" dirty="0"/>
              <a:t>однопутных участках машинист видит </a:t>
            </a:r>
            <a:r>
              <a:rPr lang="ru-RU" sz="2000" dirty="0" smtClean="0"/>
              <a:t>диск </a:t>
            </a:r>
            <a:r>
              <a:rPr lang="ru-RU" sz="2000" dirty="0"/>
              <a:t>зелёного </a:t>
            </a:r>
            <a:r>
              <a:rPr lang="ru-RU" sz="2000" dirty="0" smtClean="0"/>
              <a:t>цвета с </a:t>
            </a:r>
            <a:r>
              <a:rPr lang="ru-RU" sz="2000" dirty="0"/>
              <a:t>левой стороны по направлению движения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ИСИ Глава </a:t>
            </a:r>
            <a:r>
              <a:rPr lang="en-US" sz="1400" dirty="0"/>
              <a:t>IV </a:t>
            </a:r>
            <a:r>
              <a:rPr lang="ru-RU" sz="1400" dirty="0" smtClean="0"/>
              <a:t>п.33)</a:t>
            </a:r>
            <a:endParaRPr lang="ru-RU" sz="1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476672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u="sng" dirty="0">
                <a:solidFill>
                  <a:srgbClr val="7030A0"/>
                </a:solidFill>
                <a:latin typeface="Verdana" panose="020B0604030504040204" pitchFamily="34" charset="0"/>
              </a:rPr>
              <a:t>Схемы установки постоянных дисков уменьшения</a:t>
            </a:r>
          </a:p>
        </p:txBody>
      </p:sp>
      <p:pic>
        <p:nvPicPr>
          <p:cNvPr id="3074" name="Picture 2" descr="http://ok-t.ru/studopediaru/baza8/491997887305.files/image0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"/>
          <a:stretch/>
        </p:blipFill>
        <p:spPr bwMode="auto">
          <a:xfrm>
            <a:off x="161156" y="812635"/>
            <a:ext cx="8803332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97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6790" y="1778449"/>
            <a:ext cx="5337209" cy="26601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dirty="0" smtClean="0"/>
              <a:t>     </a:t>
            </a:r>
            <a:r>
              <a:rPr lang="ru-RU" sz="2000" b="1" dirty="0" smtClean="0"/>
              <a:t>При </a:t>
            </a:r>
            <a:r>
              <a:rPr lang="ru-RU" sz="2000" b="1" dirty="0"/>
              <a:t>вынужденной остановке </a:t>
            </a:r>
            <a:r>
              <a:rPr lang="ru-RU" sz="2000" dirty="0"/>
              <a:t>на перегоне </a:t>
            </a:r>
            <a:r>
              <a:rPr lang="ru-RU" sz="2000" b="1" u="sng" dirty="0">
                <a:solidFill>
                  <a:srgbClr val="C00000"/>
                </a:solidFill>
              </a:rPr>
              <a:t>других поездов </a:t>
            </a:r>
            <a:r>
              <a:rPr lang="ru-RU" sz="2000" dirty="0"/>
              <a:t>они ограждаются лишь </a:t>
            </a:r>
            <a:r>
              <a:rPr lang="ru-RU" sz="2000" b="1" u="sng" dirty="0"/>
              <a:t>в случаях</a:t>
            </a:r>
            <a:r>
              <a:rPr lang="ru-RU" sz="2000" dirty="0"/>
              <a:t>, когда отправление было произведено в условиях перерыва действия всех средств сигнализации и связи по правильному пути на двухпутный перегон </a:t>
            </a:r>
            <a:r>
              <a:rPr lang="ru-RU" sz="2000" b="1" u="sng" dirty="0"/>
              <a:t>или</a:t>
            </a:r>
            <a:r>
              <a:rPr lang="ru-RU" sz="2000" dirty="0"/>
              <a:t> однопутный перегон с выдачей извещения об отправлении за ним другого поезда. </a:t>
            </a:r>
            <a:endParaRPr lang="ru-RU" sz="17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6366" y="269527"/>
            <a:ext cx="7161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поезда при вынужденной остановке на перегоне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63556" b="38963"/>
          <a:stretch/>
        </p:blipFill>
        <p:spPr>
          <a:xfrm>
            <a:off x="467544" y="725479"/>
            <a:ext cx="3339246" cy="3185914"/>
          </a:xfrm>
          <a:prstGeom prst="rect">
            <a:avLst/>
          </a:prstGeom>
        </p:spPr>
      </p:pic>
      <p:sp>
        <p:nvSpPr>
          <p:cNvPr id="7" name="Прямоугольный треугольник 6"/>
          <p:cNvSpPr/>
          <p:nvPr/>
        </p:nvSpPr>
        <p:spPr>
          <a:xfrm rot="16200000">
            <a:off x="1399340" y="1525603"/>
            <a:ext cx="1008111" cy="3806791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101662"/>
            <a:ext cx="88569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При этом ограждение производится </a:t>
            </a:r>
            <a:r>
              <a:rPr lang="ru-RU" sz="2000" b="1" dirty="0"/>
              <a:t>помощником машиниста, </a:t>
            </a:r>
            <a:r>
              <a:rPr lang="ru-RU" sz="2000" dirty="0"/>
              <a:t>который должен </a:t>
            </a:r>
            <a:r>
              <a:rPr lang="ru-RU" sz="2000" b="1" dirty="0"/>
              <a:t>немедленно</a:t>
            </a:r>
            <a:r>
              <a:rPr lang="ru-RU" sz="2000" dirty="0"/>
              <a:t> после остановки перейти </a:t>
            </a:r>
            <a:r>
              <a:rPr lang="ru-RU" sz="2000" b="1" dirty="0"/>
              <a:t>в хвост поезда</a:t>
            </a:r>
            <a:r>
              <a:rPr lang="ru-RU" sz="2000" dirty="0"/>
              <a:t>, </a:t>
            </a:r>
            <a:r>
              <a:rPr lang="ru-RU" sz="2000" b="1" dirty="0"/>
              <a:t>проверить наличие поездного сигнала, внимательно наблюдать за перегоном </a:t>
            </a:r>
            <a:r>
              <a:rPr lang="ru-RU" sz="2000" dirty="0"/>
              <a:t>и </a:t>
            </a:r>
            <a:r>
              <a:rPr lang="ru-RU" sz="2000" b="1" dirty="0"/>
              <a:t>в случае появления следом идущего поезда принять меры к его остановке.  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7115" t="65549" r="89059"/>
          <a:stretch/>
        </p:blipFill>
        <p:spPr>
          <a:xfrm flipH="1">
            <a:off x="1043608" y="2655416"/>
            <a:ext cx="45719" cy="413544"/>
          </a:xfrm>
          <a:prstGeom prst="rect">
            <a:avLst/>
          </a:prstGeom>
        </p:spPr>
      </p:pic>
      <p:sp>
        <p:nvSpPr>
          <p:cNvPr id="11" name="Блок-схема: перфолента 10"/>
          <p:cNvSpPr/>
          <p:nvPr/>
        </p:nvSpPr>
        <p:spPr>
          <a:xfrm>
            <a:off x="866366" y="2636912"/>
            <a:ext cx="177242" cy="288031"/>
          </a:xfrm>
          <a:prstGeom prst="flowChartPunchedTap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3305785" y="2407314"/>
            <a:ext cx="176144" cy="164569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17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6366" y="269527"/>
            <a:ext cx="7161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поезда при вынужденной остановке на перегоне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111" y="1348804"/>
            <a:ext cx="908188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Проводник вагона</a:t>
            </a:r>
            <a:r>
              <a:rPr lang="ru-RU" sz="2000" dirty="0"/>
              <a:t>, ограждающий хвост остановившегося на перегоне </a:t>
            </a:r>
            <a:r>
              <a:rPr lang="ru-RU" sz="2000" b="1" dirty="0"/>
              <a:t>пассажирского поезда</a:t>
            </a:r>
            <a:r>
              <a:rPr lang="ru-RU" sz="2000" dirty="0"/>
              <a:t>, </a:t>
            </a:r>
            <a:r>
              <a:rPr lang="ru-RU" sz="2000" b="1" dirty="0"/>
              <a:t>возвращается к составу </a:t>
            </a:r>
            <a:r>
              <a:rPr lang="ru-RU" sz="2000" dirty="0"/>
              <a:t>только после подхода и остановки восстановительного или пожарного поезда или вспомогательного локомотива или при передаче ограждения другому работнику, подошедшему к месту остановки пассажирского поезда.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853890"/>
            <a:ext cx="2703187" cy="400679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87523" y="1244427"/>
            <a:ext cx="83187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/>
          <a:srcRect l="7143" r="7143" b="14735"/>
          <a:stretch/>
        </p:blipFill>
        <p:spPr>
          <a:xfrm>
            <a:off x="3403646" y="600589"/>
            <a:ext cx="333160" cy="54960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6897" y="795213"/>
            <a:ext cx="4082578" cy="44921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5983" y="3731691"/>
            <a:ext cx="89515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Помощник машиниста</a:t>
            </a:r>
            <a:r>
              <a:rPr lang="ru-RU" sz="2000" dirty="0"/>
              <a:t>, </a:t>
            </a:r>
            <a:r>
              <a:rPr lang="ru-RU" sz="2000" b="1" dirty="0"/>
              <a:t>находящийся у хвоста поезда</a:t>
            </a:r>
            <a:r>
              <a:rPr lang="ru-RU" sz="2000" dirty="0"/>
              <a:t>, отправленного при перерыве действия всех средств сигнализации и связи, </a:t>
            </a:r>
            <a:r>
              <a:rPr lang="ru-RU" sz="2000" b="1" dirty="0"/>
              <a:t>возвращается на локомотив </a:t>
            </a:r>
            <a:r>
              <a:rPr lang="ru-RU" sz="2000" dirty="0"/>
              <a:t>только после подхода и остановки следом идущего поезда или по сигналу машиниста, подаваемому свистком локомотива, если миновала надобность в ограждении.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t="18176" b="34198"/>
          <a:stretch/>
        </p:blipFill>
        <p:spPr>
          <a:xfrm>
            <a:off x="95534" y="3046464"/>
            <a:ext cx="3499277" cy="416612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 flipV="1">
            <a:off x="95534" y="3425143"/>
            <a:ext cx="8546742" cy="648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6806" y="2876455"/>
            <a:ext cx="335309" cy="54868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0032" y="2996952"/>
            <a:ext cx="3920068" cy="469433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7012567" y="6458675"/>
            <a:ext cx="16195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(ИСИ Глава </a:t>
            </a:r>
            <a:r>
              <a:rPr lang="en-US" sz="1400" dirty="0"/>
              <a:t>IV </a:t>
            </a:r>
            <a:r>
              <a:rPr lang="ru-RU" sz="1400" dirty="0" smtClean="0"/>
              <a:t>п.46)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5054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3" y="4941168"/>
            <a:ext cx="9036497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 вынужденной остановке поезда </a:t>
            </a:r>
            <a:r>
              <a:rPr lang="ru-RU" sz="2000" dirty="0"/>
              <a:t>на двухпутном или многопутном перегоне </a:t>
            </a:r>
            <a:r>
              <a:rPr lang="ru-RU" sz="2000" b="1" dirty="0">
                <a:solidFill>
                  <a:srgbClr val="C00000"/>
                </a:solidFill>
              </a:rPr>
              <a:t>вследствие схода с рельсов, столкновения, развалившегося груза </a:t>
            </a:r>
            <a:r>
              <a:rPr lang="ru-RU" sz="2000" dirty="0"/>
              <a:t>и т. п., когда требуется оградить место препятствия для движения поездов, возникшее на смежном пути, </a:t>
            </a:r>
            <a:r>
              <a:rPr lang="ru-RU" sz="2000" b="1" dirty="0">
                <a:solidFill>
                  <a:srgbClr val="C00000"/>
                </a:solidFill>
              </a:rPr>
              <a:t>машинист должен подавать сигнал общей </a:t>
            </a:r>
            <a:r>
              <a:rPr lang="ru-RU" sz="2000" b="1" dirty="0" smtClean="0">
                <a:solidFill>
                  <a:srgbClr val="C00000"/>
                </a:solidFill>
              </a:rPr>
              <a:t>тревоги</a:t>
            </a:r>
            <a:r>
              <a:rPr lang="ru-RU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(                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     </a:t>
            </a:r>
            <a:r>
              <a:rPr lang="ru-RU" dirty="0" smtClean="0"/>
              <a:t> </a:t>
            </a:r>
            <a:r>
              <a:rPr lang="ru-RU" sz="1700" dirty="0" smtClean="0"/>
              <a:t>(ИСИ Глава </a:t>
            </a:r>
            <a:r>
              <a:rPr lang="en-US" sz="1700" dirty="0" smtClean="0"/>
              <a:t>IV </a:t>
            </a:r>
            <a:r>
              <a:rPr lang="ru-RU" sz="1700" dirty="0" smtClean="0"/>
              <a:t>п.48)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6366" y="269527"/>
            <a:ext cx="7161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поезда при вынужденной остановке на перегоне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616" y="5949280"/>
            <a:ext cx="265120" cy="72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7571" y="5890871"/>
            <a:ext cx="147510" cy="166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006" y="5890871"/>
            <a:ext cx="147510" cy="1664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0535" y="5894813"/>
            <a:ext cx="144016" cy="1624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587" y="669637"/>
            <a:ext cx="7524328" cy="429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38486"/>
            <a:ext cx="9036496" cy="35195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В </a:t>
            </a:r>
            <a:r>
              <a:rPr lang="ru-RU" sz="2000" dirty="0"/>
              <a:t>случае остановки пассажирского поезда ограждение производится </a:t>
            </a:r>
            <a:r>
              <a:rPr lang="ru-RU" sz="2000" b="1" dirty="0">
                <a:solidFill>
                  <a:srgbClr val="C00000"/>
                </a:solidFill>
              </a:rPr>
              <a:t>со стороны головы поезда помощником машиниста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7030A0"/>
                </a:solidFill>
              </a:rPr>
              <a:t>с хвоста — проводником последнего пассажирского вагона </a:t>
            </a:r>
            <a:r>
              <a:rPr lang="ru-RU" sz="2000" dirty="0"/>
              <a:t>укладкой петард на расстоянии </a:t>
            </a:r>
            <a:r>
              <a:rPr lang="ru-RU" sz="2000" b="1" dirty="0">
                <a:solidFill>
                  <a:srgbClr val="C00000"/>
                </a:solidFill>
              </a:rPr>
              <a:t>1000 м</a:t>
            </a:r>
            <a:r>
              <a:rPr lang="ru-RU" sz="2000" dirty="0"/>
              <a:t> от </a:t>
            </a:r>
            <a:r>
              <a:rPr lang="ru-RU" sz="2000" b="1" u="sng" dirty="0">
                <a:solidFill>
                  <a:srgbClr val="C00000"/>
                </a:solidFill>
              </a:rPr>
              <a:t>головы и хвоста </a:t>
            </a:r>
            <a:r>
              <a:rPr lang="ru-RU" sz="2000" b="1" u="sng" dirty="0" smtClean="0">
                <a:solidFill>
                  <a:srgbClr val="C00000"/>
                </a:solidFill>
              </a:rPr>
              <a:t>поезда</a:t>
            </a:r>
            <a:r>
              <a:rPr lang="ru-RU" sz="1400" dirty="0" smtClean="0"/>
              <a:t>.   </a:t>
            </a:r>
          </a:p>
          <a:p>
            <a:pPr marL="0" indent="0" algn="just">
              <a:buNone/>
            </a:pPr>
            <a:r>
              <a:rPr lang="ru-RU" sz="2000" dirty="0"/>
              <a:t>  Кроме того, </a:t>
            </a:r>
            <a:r>
              <a:rPr lang="ru-RU" sz="2000" b="1" dirty="0"/>
              <a:t>машинист пассажирского поезда сообщает о случившемся </a:t>
            </a:r>
            <a:r>
              <a:rPr lang="ru-RU" sz="2000" dirty="0"/>
              <a:t>с использованием имеющихся средств связи </a:t>
            </a:r>
            <a:r>
              <a:rPr lang="ru-RU" sz="2000" b="1" dirty="0"/>
              <a:t>диспетчеру поездному </a:t>
            </a:r>
            <a:r>
              <a:rPr lang="ru-RU" sz="2000" dirty="0"/>
              <a:t>или </a:t>
            </a:r>
            <a:r>
              <a:rPr lang="ru-RU" sz="2000" b="1" dirty="0"/>
              <a:t>дежурным по </a:t>
            </a:r>
            <a:r>
              <a:rPr lang="ru-RU" sz="2000" b="1" dirty="0" smtClean="0"/>
              <a:t>станциям</a:t>
            </a:r>
            <a:r>
              <a:rPr lang="ru-RU" sz="2000" dirty="0"/>
              <a:t>, ограничивающим перегон, а также </a:t>
            </a:r>
            <a:r>
              <a:rPr lang="ru-RU" sz="2000" b="1" dirty="0"/>
              <a:t>машинисту локомотива, следующего по смежному </a:t>
            </a:r>
            <a:r>
              <a:rPr lang="ru-RU" sz="2000" b="1" dirty="0" smtClean="0"/>
              <a:t>пути</a:t>
            </a:r>
            <a:r>
              <a:rPr lang="ru-RU" sz="1400" b="1" dirty="0"/>
              <a:t>.                                                                   </a:t>
            </a:r>
            <a:endParaRPr lang="ru-RU" sz="1400" b="1" dirty="0" smtClean="0"/>
          </a:p>
          <a:p>
            <a:pPr marL="0" indent="0" algn="just">
              <a:buNone/>
            </a:pPr>
            <a:endParaRPr lang="ru-RU" sz="1400" dirty="0"/>
          </a:p>
          <a:p>
            <a:pPr marL="0" indent="0" algn="just">
              <a:buNone/>
            </a:pPr>
            <a:r>
              <a:rPr lang="ru-RU" sz="1400" dirty="0" smtClean="0"/>
              <a:t>                                                                                                                                                                                      (ИСИ Глава </a:t>
            </a:r>
            <a:r>
              <a:rPr lang="en-US" sz="1400" dirty="0" smtClean="0"/>
              <a:t>IV </a:t>
            </a:r>
            <a:r>
              <a:rPr lang="ru-RU" sz="1400" dirty="0" smtClean="0"/>
              <a:t>п.48)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6366" y="269527"/>
            <a:ext cx="7161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поезда при вынужденной остановке на перегоне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8420" b="43700"/>
          <a:stretch/>
        </p:blipFill>
        <p:spPr>
          <a:xfrm>
            <a:off x="395535" y="602182"/>
            <a:ext cx="810272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9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31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31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3861048"/>
            <a:ext cx="9018242" cy="25202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 остановке </a:t>
            </a:r>
            <a:r>
              <a:rPr lang="ru-RU" sz="2000" b="1" u="sng" dirty="0"/>
              <a:t>остальных поездов </a:t>
            </a:r>
            <a:r>
              <a:rPr lang="ru-RU" sz="2000" dirty="0"/>
              <a:t>ограждение производится </a:t>
            </a:r>
            <a:r>
              <a:rPr lang="ru-RU" sz="2000" b="1" dirty="0"/>
              <a:t>помощником машиниста </a:t>
            </a:r>
            <a:r>
              <a:rPr lang="ru-RU" sz="2000" dirty="0"/>
              <a:t>укладкой петард на смежном </a:t>
            </a:r>
            <a:r>
              <a:rPr lang="ru-RU" sz="2000" dirty="0" smtClean="0"/>
              <a:t>пути </a:t>
            </a:r>
            <a:r>
              <a:rPr lang="ru-RU" sz="2000" dirty="0"/>
              <a:t>со стороны ожидаемого по этому </a:t>
            </a:r>
            <a:r>
              <a:rPr lang="ru-RU" sz="2000" dirty="0" smtClean="0"/>
              <a:t>пути </a:t>
            </a:r>
            <a:r>
              <a:rPr lang="ru-RU" sz="2000" dirty="0"/>
              <a:t>поезда </a:t>
            </a:r>
            <a:r>
              <a:rPr lang="ru-RU" sz="2000" b="1" dirty="0">
                <a:solidFill>
                  <a:srgbClr val="C00000"/>
                </a:solidFill>
              </a:rPr>
              <a:t>на расстоянии 1000 м от </a:t>
            </a:r>
            <a:r>
              <a:rPr lang="ru-RU" sz="2000" b="1" u="sng" dirty="0">
                <a:solidFill>
                  <a:srgbClr val="C00000"/>
                </a:solidFill>
              </a:rPr>
              <a:t>места </a:t>
            </a:r>
            <a:r>
              <a:rPr lang="ru-RU" sz="2000" b="1" u="sng" dirty="0" smtClean="0">
                <a:solidFill>
                  <a:srgbClr val="C00000"/>
                </a:solidFill>
              </a:rPr>
              <a:t>препятствия</a:t>
            </a:r>
            <a:r>
              <a:rPr lang="ru-RU" sz="2000" b="1" dirty="0">
                <a:solidFill>
                  <a:srgbClr val="C00000"/>
                </a:solidFill>
              </a:rPr>
              <a:t>. </a:t>
            </a:r>
            <a:r>
              <a:rPr lang="ru-RU" sz="2000" dirty="0"/>
              <a:t>Если голова поезда находится от места препятствия на расстоянии </a:t>
            </a:r>
            <a:r>
              <a:rPr lang="ru-RU" sz="2000" u="sng" dirty="0"/>
              <a:t>более 1000 м, </a:t>
            </a:r>
            <a:r>
              <a:rPr lang="ru-RU" sz="2000" dirty="0"/>
              <a:t>петарды на смежном </a:t>
            </a:r>
            <a:r>
              <a:rPr lang="ru-RU" sz="2000" dirty="0" smtClean="0"/>
              <a:t>пути </a:t>
            </a:r>
            <a:r>
              <a:rPr lang="ru-RU" sz="2000" dirty="0"/>
              <a:t>укладываются напротив локомотива. </a:t>
            </a:r>
            <a:endParaRPr lang="ru-RU" sz="2000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 </a:t>
            </a:r>
            <a:r>
              <a:rPr lang="ru-RU" sz="1600" dirty="0" smtClean="0"/>
              <a:t>(ИСИ Глава </a:t>
            </a:r>
            <a:r>
              <a:rPr lang="en-US" sz="1600" dirty="0" smtClean="0"/>
              <a:t>IV </a:t>
            </a:r>
            <a:r>
              <a:rPr lang="ru-RU" sz="1600" dirty="0" smtClean="0"/>
              <a:t>п.48)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6366" y="269527"/>
            <a:ext cx="7161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Ограждение поезда при вынужденной остановке на перегоне</a:t>
            </a:r>
          </a:p>
        </p:txBody>
      </p:sp>
      <p:pic>
        <p:nvPicPr>
          <p:cNvPr id="35842" name="Picture 2" descr="https://topuch.ru/uchebnoe-posobie-dlya-podgotovki-lokomotivnih-brigad-po-predme-v2/11553_html_78e04f1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1" y="706202"/>
            <a:ext cx="8067675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02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678" y="3399632"/>
            <a:ext cx="9018242" cy="25202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Если машинистом поезда будет получено сообщение о том, что по </a:t>
            </a:r>
            <a:r>
              <a:rPr lang="ru-RU" sz="2000" dirty="0" smtClean="0"/>
              <a:t>смежному </a:t>
            </a:r>
            <a:r>
              <a:rPr lang="ru-RU" sz="2000" dirty="0"/>
              <a:t>пути отправлен </a:t>
            </a:r>
            <a:r>
              <a:rPr lang="ru-RU" sz="2000" b="1" dirty="0"/>
              <a:t>поезд в неправильном направлении</a:t>
            </a:r>
            <a:r>
              <a:rPr lang="ru-RU" sz="2000" dirty="0"/>
              <a:t>, он должен по радиосвязи или свистком локомотива </a:t>
            </a:r>
            <a:r>
              <a:rPr lang="ru-RU" sz="2000" b="1" dirty="0"/>
              <a:t>вызвать помощника машиниста для укладки петард </a:t>
            </a:r>
            <a:r>
              <a:rPr lang="ru-RU" sz="2000" dirty="0"/>
              <a:t>на таком же расстоянии от места препятствия </a:t>
            </a:r>
            <a:r>
              <a:rPr lang="ru-RU" sz="2000" b="1" dirty="0"/>
              <a:t>с противоположной стороны. </a:t>
            </a:r>
            <a:endParaRPr lang="ru-RU" sz="2000" b="1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 </a:t>
            </a:r>
            <a:r>
              <a:rPr lang="ru-RU" sz="1600" dirty="0" smtClean="0"/>
              <a:t>(ИСИ Глава </a:t>
            </a:r>
            <a:r>
              <a:rPr lang="en-US" sz="1600" dirty="0" smtClean="0"/>
              <a:t>IV </a:t>
            </a:r>
            <a:r>
              <a:rPr lang="ru-RU" sz="1600" dirty="0" smtClean="0"/>
              <a:t>п.48)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63149" y="268803"/>
            <a:ext cx="7161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поезда при вынужденной остановке на перегоне</a:t>
            </a:r>
          </a:p>
        </p:txBody>
      </p:sp>
      <p:pic>
        <p:nvPicPr>
          <p:cNvPr id="35842" name="Picture 2" descr="https://topuch.ru/uchebnoe-posobie-dlya-podgotovki-lokomotivnih-brigad-po-predme-v2/11553_html_78e04f1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0"/>
          <a:stretch/>
        </p:blipFill>
        <p:spPr bwMode="auto">
          <a:xfrm>
            <a:off x="251520" y="647700"/>
            <a:ext cx="8047373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AutoShape 9"/>
          <p:cNvCxnSpPr>
            <a:cxnSpLocks noChangeShapeType="1"/>
          </p:cNvCxnSpPr>
          <p:nvPr/>
        </p:nvCxnSpPr>
        <p:spPr bwMode="auto">
          <a:xfrm flipH="1" flipV="1">
            <a:off x="8062915" y="2418663"/>
            <a:ext cx="1045589" cy="2225"/>
          </a:xfrm>
          <a:prstGeom prst="straightConnector1">
            <a:avLst/>
          </a:prstGeom>
          <a:noFill/>
          <a:ln w="38100">
            <a:solidFill>
              <a:srgbClr val="C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Прямая соединительная линия 10"/>
          <p:cNvCxnSpPr/>
          <p:nvPr/>
        </p:nvCxnSpPr>
        <p:spPr>
          <a:xfrm>
            <a:off x="5004048" y="1700808"/>
            <a:ext cx="0" cy="16826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041" y="1639125"/>
            <a:ext cx="129692" cy="12336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277" y="1628613"/>
            <a:ext cx="128027" cy="1219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305" y="1844824"/>
            <a:ext cx="128027" cy="121931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7836887" y="1750544"/>
            <a:ext cx="0" cy="1678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524328" y="1966755"/>
            <a:ext cx="19990" cy="1416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236296" y="1762491"/>
            <a:ext cx="28425" cy="1620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004048" y="3180379"/>
            <a:ext cx="223224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244290" y="3180379"/>
            <a:ext cx="5925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40" name="Прямая со стрелкой 35839"/>
          <p:cNvCxnSpPr/>
          <p:nvPr/>
        </p:nvCxnSpPr>
        <p:spPr>
          <a:xfrm flipH="1">
            <a:off x="7836887" y="3180379"/>
            <a:ext cx="46200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3" name="Прямоугольник 35842"/>
          <p:cNvSpPr/>
          <p:nvPr/>
        </p:nvSpPr>
        <p:spPr>
          <a:xfrm>
            <a:off x="7164288" y="287812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20</a:t>
            </a:r>
            <a:endParaRPr lang="ru-RU" b="1" i="1" dirty="0"/>
          </a:p>
        </p:txBody>
      </p:sp>
      <p:pic>
        <p:nvPicPr>
          <p:cNvPr id="35844" name="Рисунок 358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0424" y="2850103"/>
            <a:ext cx="518205" cy="493819"/>
          </a:xfrm>
          <a:prstGeom prst="rect">
            <a:avLst/>
          </a:prstGeom>
        </p:spPr>
      </p:pic>
      <p:sp>
        <p:nvSpPr>
          <p:cNvPr id="35846" name="Прямоугольник 35845"/>
          <p:cNvSpPr/>
          <p:nvPr/>
        </p:nvSpPr>
        <p:spPr>
          <a:xfrm>
            <a:off x="5759789" y="2836676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1000 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80686" b="80653"/>
          <a:stretch/>
        </p:blipFill>
        <p:spPr>
          <a:xfrm>
            <a:off x="7307983" y="730006"/>
            <a:ext cx="1490122" cy="449655"/>
          </a:xfrm>
          <a:prstGeom prst="rect">
            <a:avLst/>
          </a:prstGeom>
        </p:spPr>
      </p:pic>
      <p:sp>
        <p:nvSpPr>
          <p:cNvPr id="35861" name="Прямоугольник 35860"/>
          <p:cNvSpPr/>
          <p:nvPr/>
        </p:nvSpPr>
        <p:spPr>
          <a:xfrm>
            <a:off x="5076056" y="1330256"/>
            <a:ext cx="2016224" cy="2983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856" name="Рисунок 358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605" y="1172206"/>
            <a:ext cx="518205" cy="493819"/>
          </a:xfrm>
          <a:prstGeom prst="rect">
            <a:avLst/>
          </a:prstGeom>
        </p:spPr>
      </p:pic>
      <p:cxnSp>
        <p:nvCxnSpPr>
          <p:cNvPr id="35850" name="Прямая соединительная линия 35849"/>
          <p:cNvCxnSpPr/>
          <p:nvPr/>
        </p:nvCxnSpPr>
        <p:spPr>
          <a:xfrm>
            <a:off x="7236296" y="1196752"/>
            <a:ext cx="0" cy="420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48" name="Прямая соединительная линия 35847"/>
          <p:cNvCxnSpPr/>
          <p:nvPr/>
        </p:nvCxnSpPr>
        <p:spPr>
          <a:xfrm>
            <a:off x="6884616" y="1340768"/>
            <a:ext cx="0" cy="2983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7" name="Блок-схема: узел 35856"/>
          <p:cNvSpPr/>
          <p:nvPr/>
        </p:nvSpPr>
        <p:spPr>
          <a:xfrm>
            <a:off x="6815380" y="1321296"/>
            <a:ext cx="122595" cy="82333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852" name="Прямая со стрелкой 35851"/>
          <p:cNvCxnSpPr/>
          <p:nvPr/>
        </p:nvCxnSpPr>
        <p:spPr>
          <a:xfrm flipV="1">
            <a:off x="6864824" y="1514272"/>
            <a:ext cx="397068" cy="6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60" name="Прямоугольник 35859"/>
          <p:cNvSpPr/>
          <p:nvPr/>
        </p:nvSpPr>
        <p:spPr>
          <a:xfrm>
            <a:off x="6035999" y="1196752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ТЧМП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2336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-171400"/>
            <a:ext cx="2863230" cy="68761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150" t="19519" r="3139" b="4055"/>
          <a:stretch/>
        </p:blipFill>
        <p:spPr>
          <a:xfrm>
            <a:off x="467544" y="688304"/>
            <a:ext cx="8568952" cy="49128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15616" y="292320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Ограждение поезда при вынужденной остановке на перегоне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601124"/>
            <a:ext cx="9036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На участках, где обращаются пассажирские поезда со скоростью </a:t>
            </a:r>
            <a:r>
              <a:rPr lang="ru-RU" sz="2000" b="1" dirty="0"/>
              <a:t>свыше 120 км/ч, </a:t>
            </a:r>
            <a:r>
              <a:rPr lang="ru-RU" sz="2000" dirty="0"/>
              <a:t>расстояния, на которые необходимо укладывать петарды, устанавливаются владельцем инфраструктуры.</a:t>
            </a:r>
          </a:p>
        </p:txBody>
      </p:sp>
    </p:spTree>
    <p:extLst>
      <p:ext uri="{BB962C8B-B14F-4D97-AF65-F5344CB8AC3E}">
        <p14:creationId xmlns:p14="http://schemas.microsoft.com/office/powerpoint/2010/main" val="13213521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0"/>
            <a:ext cx="3151262" cy="46879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dirty="0"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32" t="17917" r="639" b="13287"/>
          <a:stretch/>
        </p:blipFill>
        <p:spPr>
          <a:xfrm>
            <a:off x="81886" y="1151392"/>
            <a:ext cx="8954609" cy="47083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429304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Ограждение поезда при вынужденной остановке на </a:t>
            </a:r>
            <a:r>
              <a:rPr lang="ru-RU" sz="2000" b="1" dirty="0" smtClean="0">
                <a:solidFill>
                  <a:srgbClr val="002060"/>
                </a:solidFill>
              </a:rPr>
              <a:t>перегоне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       ПАССАЖИРСКОГО И ГРУЗОВОГО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961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63026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47208"/>
            <a:ext cx="9144000" cy="2378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Дрезины съемного типа</a:t>
            </a:r>
            <a:r>
              <a:rPr lang="ru-RU" sz="2000" dirty="0"/>
              <a:t>, путевые вагончики и другие съемные подвижные единицы </a:t>
            </a:r>
            <a:r>
              <a:rPr lang="ru-RU" sz="2000" u="sng" dirty="0"/>
              <a:t>при нахождении на перегоне </a:t>
            </a:r>
            <a:r>
              <a:rPr lang="ru-RU" sz="2000" b="1" dirty="0"/>
              <a:t>должны иметь</a:t>
            </a:r>
            <a:r>
              <a:rPr lang="ru-RU" sz="2000" dirty="0"/>
              <a:t>: </a:t>
            </a:r>
            <a:r>
              <a:rPr lang="ru-RU" sz="2000" b="1" u="sng" dirty="0">
                <a:solidFill>
                  <a:srgbClr val="002060"/>
                </a:solidFill>
              </a:rPr>
              <a:t>на</a:t>
            </a:r>
            <a:r>
              <a:rPr lang="ru-RU" sz="2000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однопутных</a:t>
            </a:r>
            <a:r>
              <a:rPr lang="ru-RU" sz="2000" u="sng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и при движении </a:t>
            </a:r>
            <a:r>
              <a:rPr lang="ru-RU" sz="2000" b="1" u="sng" dirty="0">
                <a:solidFill>
                  <a:srgbClr val="002060"/>
                </a:solidFill>
              </a:rPr>
              <a:t>по</a:t>
            </a:r>
            <a:r>
              <a:rPr lang="ru-RU" sz="2000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неправильном</a:t>
            </a:r>
            <a:r>
              <a:rPr lang="ru-RU" sz="2000" u="sng" dirty="0">
                <a:solidFill>
                  <a:srgbClr val="002060"/>
                </a:solidFill>
              </a:rPr>
              <a:t>у </a:t>
            </a:r>
            <a:r>
              <a:rPr lang="ru-RU" sz="2000" b="1" u="sng" dirty="0" smtClean="0">
                <a:solidFill>
                  <a:srgbClr val="002060"/>
                </a:solidFill>
              </a:rPr>
              <a:t>пути </a:t>
            </a:r>
            <a:r>
              <a:rPr lang="ru-RU" sz="2000" dirty="0"/>
              <a:t>на двухпутных участках</a:t>
            </a:r>
            <a:r>
              <a:rPr lang="ru-RU" sz="2000" dirty="0" smtClean="0"/>
              <a:t>:</a:t>
            </a:r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b="1" u="sng" dirty="0"/>
              <a:t>днем</a:t>
            </a:r>
            <a:r>
              <a:rPr lang="ru-RU" sz="2000" dirty="0"/>
              <a:t> – прямоугольный </a:t>
            </a:r>
            <a:r>
              <a:rPr lang="ru-RU" sz="2000" b="1" dirty="0">
                <a:solidFill>
                  <a:srgbClr val="C00000"/>
                </a:solidFill>
              </a:rPr>
              <a:t>щит,</a:t>
            </a:r>
            <a:r>
              <a:rPr lang="ru-RU" sz="2000" dirty="0"/>
              <a:t> окрашенный с обеих сторон в </a:t>
            </a:r>
            <a:r>
              <a:rPr lang="ru-RU" sz="2000" b="1" dirty="0">
                <a:solidFill>
                  <a:srgbClr val="C00000"/>
                </a:solidFill>
              </a:rPr>
              <a:t>красный цвет</a:t>
            </a:r>
            <a:r>
              <a:rPr lang="ru-RU" sz="2000" dirty="0"/>
              <a:t>, или </a:t>
            </a:r>
            <a:r>
              <a:rPr lang="ru-RU" sz="2000" b="1" dirty="0">
                <a:solidFill>
                  <a:srgbClr val="C00000"/>
                </a:solidFill>
              </a:rPr>
              <a:t>развернутый красный флаг </a:t>
            </a:r>
            <a:r>
              <a:rPr lang="ru-RU" sz="2000" dirty="0"/>
              <a:t>на шесте;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u="sng" dirty="0" smtClean="0"/>
              <a:t>ночью</a:t>
            </a:r>
            <a:r>
              <a:rPr lang="ru-RU" sz="2000" dirty="0" smtClean="0"/>
              <a:t> </a:t>
            </a:r>
            <a:r>
              <a:rPr lang="ru-RU" sz="2000" dirty="0"/>
              <a:t>– спереди и сзади </a:t>
            </a:r>
            <a:r>
              <a:rPr lang="ru-RU" sz="2000" b="1" dirty="0">
                <a:solidFill>
                  <a:srgbClr val="C00000"/>
                </a:solidFill>
              </a:rPr>
              <a:t>красный огонь фонаря</a:t>
            </a:r>
            <a:r>
              <a:rPr lang="ru-RU" sz="2000" dirty="0"/>
              <a:t>, укрепленного на шесте; 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36008" y="235903"/>
            <a:ext cx="50667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Обозначение  </a:t>
            </a:r>
            <a:r>
              <a:rPr lang="ru-RU" sz="2000" b="1" u="sng" dirty="0">
                <a:solidFill>
                  <a:srgbClr val="7030A0"/>
                </a:solidFill>
              </a:rPr>
              <a:t>съёмных подвижных единиц</a:t>
            </a:r>
          </a:p>
        </p:txBody>
      </p:sp>
      <p:pic>
        <p:nvPicPr>
          <p:cNvPr id="20482" name="Picture 2" descr="http://www.visual.rzd.ru/dbmm/images/56/12495/354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20688"/>
            <a:ext cx="5582444" cy="352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8034" t="16962" r="18034"/>
          <a:stretch/>
        </p:blipFill>
        <p:spPr>
          <a:xfrm>
            <a:off x="630869" y="613221"/>
            <a:ext cx="1726442" cy="16363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5430" t="20158" r="15981"/>
          <a:stretch/>
        </p:blipFill>
        <p:spPr>
          <a:xfrm>
            <a:off x="630869" y="2315495"/>
            <a:ext cx="1710312" cy="176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8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63026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3645024"/>
            <a:ext cx="9144000" cy="27107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Дрезины съемного типа</a:t>
            </a:r>
            <a:r>
              <a:rPr lang="ru-RU" sz="2000" dirty="0"/>
              <a:t>, путевые вагончики и другие съемные подвижные единицы </a:t>
            </a:r>
            <a:r>
              <a:rPr lang="ru-RU" sz="2000" u="sng" dirty="0"/>
              <a:t>при нахождении на перегоне </a:t>
            </a:r>
            <a:r>
              <a:rPr lang="ru-RU" sz="2000" b="1" dirty="0"/>
              <a:t>должны иметь</a:t>
            </a:r>
            <a:r>
              <a:rPr lang="ru-RU" sz="2000" dirty="0"/>
              <a:t>: </a:t>
            </a:r>
            <a:r>
              <a:rPr lang="ru-RU" sz="2000" b="1" dirty="0" smtClean="0">
                <a:solidFill>
                  <a:srgbClr val="002060"/>
                </a:solidFill>
              </a:rPr>
              <a:t>на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участках </a:t>
            </a:r>
            <a:r>
              <a:rPr lang="ru-RU" sz="2000" dirty="0"/>
              <a:t>при следовании по правильному </a:t>
            </a:r>
            <a:r>
              <a:rPr lang="ru-RU" sz="2000" dirty="0" smtClean="0"/>
              <a:t>пути</a:t>
            </a:r>
            <a:r>
              <a:rPr lang="ru-RU" sz="2000" dirty="0"/>
              <a:t>: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u="sng" dirty="0" smtClean="0"/>
              <a:t>днем</a:t>
            </a:r>
            <a:r>
              <a:rPr lang="ru-RU" sz="2000" dirty="0" smtClean="0"/>
              <a:t> </a:t>
            </a:r>
            <a:r>
              <a:rPr lang="ru-RU" sz="2000" dirty="0"/>
              <a:t>– прямоугольный щит, окрашенный с передней стороны в </a:t>
            </a:r>
            <a:r>
              <a:rPr lang="ru-RU" sz="2000" b="1" dirty="0">
                <a:solidFill>
                  <a:srgbClr val="C00000"/>
                </a:solidFill>
              </a:rPr>
              <a:t>белый</a:t>
            </a:r>
            <a:r>
              <a:rPr lang="ru-RU" sz="2000" dirty="0"/>
              <a:t> и с задней в </a:t>
            </a:r>
            <a:r>
              <a:rPr lang="ru-RU" sz="2000" b="1" dirty="0">
                <a:solidFill>
                  <a:srgbClr val="C00000"/>
                </a:solidFill>
              </a:rPr>
              <a:t>красный цвета</a:t>
            </a:r>
            <a:r>
              <a:rPr lang="ru-RU" sz="2000" dirty="0"/>
              <a:t>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u="sng" dirty="0" smtClean="0"/>
              <a:t>ночью</a:t>
            </a:r>
            <a:r>
              <a:rPr lang="ru-RU" sz="2000" dirty="0" smtClean="0"/>
              <a:t> </a:t>
            </a:r>
            <a:r>
              <a:rPr lang="ru-RU" sz="2000" dirty="0"/>
              <a:t>– впереди </a:t>
            </a:r>
            <a:r>
              <a:rPr lang="ru-RU" sz="2000" b="1" dirty="0">
                <a:solidFill>
                  <a:srgbClr val="C00000"/>
                </a:solidFill>
              </a:rPr>
              <a:t>прозрачно-белый огонь </a:t>
            </a:r>
            <a:r>
              <a:rPr lang="ru-RU" sz="2000" dirty="0"/>
              <a:t>и сзади </a:t>
            </a:r>
            <a:r>
              <a:rPr lang="ru-RU" sz="2000" b="1" dirty="0">
                <a:solidFill>
                  <a:srgbClr val="C00000"/>
                </a:solidFill>
              </a:rPr>
              <a:t>красный огонь </a:t>
            </a:r>
            <a:r>
              <a:rPr lang="ru-RU" sz="2000" dirty="0"/>
              <a:t>фонаря, укрепленного на шесте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ИСИ Глава </a:t>
            </a:r>
            <a:r>
              <a:rPr lang="en-US" sz="1400" dirty="0" smtClean="0"/>
              <a:t>VIII </a:t>
            </a:r>
            <a:r>
              <a:rPr lang="ru-RU" sz="1400" dirty="0" smtClean="0"/>
              <a:t>п.95)</a:t>
            </a:r>
            <a:endParaRPr lang="ru-RU" sz="14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36008" y="235903"/>
            <a:ext cx="50667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Обозначение  </a:t>
            </a:r>
            <a:r>
              <a:rPr lang="ru-RU" sz="2000" b="1" u="sng" dirty="0">
                <a:solidFill>
                  <a:srgbClr val="7030A0"/>
                </a:solidFill>
              </a:rPr>
              <a:t>съёмных подвижных единиц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83" y="701252"/>
            <a:ext cx="3905250" cy="26479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701252"/>
            <a:ext cx="409575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03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8757"/>
            <a:ext cx="6203032" cy="457915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429000"/>
            <a:ext cx="8943695" cy="15841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Схема </a:t>
            </a:r>
            <a:r>
              <a:rPr lang="ru-RU" sz="2000" b="1" dirty="0"/>
              <a:t>установки </a:t>
            </a:r>
            <a:r>
              <a:rPr lang="ru-RU" sz="2000" dirty="0"/>
              <a:t>постоянных дисков уменьшения скорости и сигнальных знаков «Начало опасного места» и «Конец опасного места» </a:t>
            </a:r>
            <a:r>
              <a:rPr lang="ru-RU" sz="2000" b="1" dirty="0">
                <a:solidFill>
                  <a:srgbClr val="002060"/>
                </a:solidFill>
              </a:rPr>
              <a:t>на одном из путей двухпутного участка.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1600" dirty="0" smtClean="0"/>
              <a:t>   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                      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ИСИ Глава </a:t>
            </a:r>
            <a:r>
              <a:rPr lang="en-US" sz="1400" dirty="0"/>
              <a:t>IV </a:t>
            </a:r>
            <a:r>
              <a:rPr lang="ru-RU" sz="1400" dirty="0" smtClean="0"/>
              <a:t>п.33)</a:t>
            </a:r>
            <a:endParaRPr lang="ru-RU" sz="1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76672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u="sng" dirty="0">
                <a:solidFill>
                  <a:srgbClr val="7030A0"/>
                </a:solidFill>
                <a:latin typeface="Verdana" panose="020B0604030504040204" pitchFamily="34" charset="0"/>
              </a:rPr>
              <a:t>Схемы установки постоянных дисков уменьшения</a:t>
            </a:r>
          </a:p>
        </p:txBody>
      </p:sp>
      <p:pic>
        <p:nvPicPr>
          <p:cNvPr id="4098" name="Picture 2" descr="http://ok-t.ru/studopediaru/baza8/491997887305.files/image0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10388"/>
          <a:stretch/>
        </p:blipFill>
        <p:spPr bwMode="auto">
          <a:xfrm>
            <a:off x="179512" y="846004"/>
            <a:ext cx="8943695" cy="250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87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48" y="3708112"/>
            <a:ext cx="9036496" cy="2592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Съемные ремонтные вышки на электрифицированных участках </a:t>
            </a:r>
            <a:r>
              <a:rPr lang="ru-RU" sz="2000" b="1" u="sng" dirty="0"/>
              <a:t>при работе на перегоне</a:t>
            </a:r>
            <a:r>
              <a:rPr lang="ru-RU" sz="2000" b="1" dirty="0"/>
              <a:t> должны иметь: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на однопутных </a:t>
            </a:r>
            <a:r>
              <a:rPr lang="ru-RU" sz="2000" dirty="0"/>
              <a:t>и при движении </a:t>
            </a:r>
            <a:r>
              <a:rPr lang="ru-RU" sz="2000" b="1" dirty="0">
                <a:solidFill>
                  <a:srgbClr val="002060"/>
                </a:solidFill>
              </a:rPr>
              <a:t>по неправильному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 </a:t>
            </a:r>
            <a:r>
              <a:rPr lang="ru-RU" sz="2000" dirty="0"/>
              <a:t>на двухпутных участках: </a:t>
            </a:r>
            <a:r>
              <a:rPr lang="ru-RU" sz="2000" b="1" u="sng" dirty="0"/>
              <a:t>днем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C00000"/>
                </a:solidFill>
              </a:rPr>
              <a:t>развернутый красный флаг </a:t>
            </a:r>
            <a:r>
              <a:rPr lang="ru-RU" sz="2000" dirty="0"/>
              <a:t>с двух сторон;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b="1" u="sng" dirty="0" smtClean="0"/>
              <a:t>ночью </a:t>
            </a:r>
            <a:r>
              <a:rPr lang="ru-RU" sz="2000" dirty="0"/>
              <a:t>— спереди и сзади </a:t>
            </a:r>
            <a:r>
              <a:rPr lang="ru-RU" sz="2000" b="1" dirty="0">
                <a:solidFill>
                  <a:srgbClr val="C00000"/>
                </a:solidFill>
              </a:rPr>
              <a:t>красный огонь фонаря;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56935" y="269527"/>
            <a:ext cx="50359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Ограждение  </a:t>
            </a:r>
            <a:r>
              <a:rPr lang="ru-RU" sz="2000" b="1" u="sng" dirty="0">
                <a:solidFill>
                  <a:srgbClr val="7030A0"/>
                </a:solidFill>
              </a:rPr>
              <a:t>съёмных подвижных единиц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5200" t="7958" r="22826" b="5761"/>
          <a:stretch/>
        </p:blipFill>
        <p:spPr>
          <a:xfrm>
            <a:off x="118124" y="669637"/>
            <a:ext cx="2376264" cy="30243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0654" t="5639" r="26190" b="9336"/>
          <a:stretch/>
        </p:blipFill>
        <p:spPr>
          <a:xfrm>
            <a:off x="3059832" y="669637"/>
            <a:ext cx="2088232" cy="30254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9403" y="682695"/>
            <a:ext cx="2386883" cy="301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54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59114"/>
            <a:ext cx="9036496" cy="24822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Съемные ремонтные вышки на электрифицированных участках </a:t>
            </a:r>
            <a:r>
              <a:rPr lang="ru-RU" sz="2000" b="1" u="sng" dirty="0"/>
              <a:t>при работе на перегоне </a:t>
            </a:r>
            <a:r>
              <a:rPr lang="ru-RU" sz="2000" b="1" dirty="0"/>
              <a:t>должны иметь: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двухпутных участках при следовании по правильному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</a:t>
            </a:r>
            <a:r>
              <a:rPr lang="ru-RU" sz="2000" dirty="0"/>
              <a:t>: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u="sng" dirty="0" smtClean="0"/>
              <a:t>днем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C00000"/>
                </a:solidFill>
              </a:rPr>
              <a:t>развернутый красный флаг с правой стороны </a:t>
            </a:r>
            <a:r>
              <a:rPr lang="ru-RU" sz="2000" dirty="0"/>
              <a:t>по ходу движения поездов;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u="sng" dirty="0" smtClean="0"/>
              <a:t>ночью</a:t>
            </a:r>
            <a:r>
              <a:rPr lang="ru-RU" sz="2000" dirty="0" smtClean="0"/>
              <a:t>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C00000"/>
                </a:solidFill>
              </a:rPr>
              <a:t>спереди прозрачно-белый огонь фонаря, сзади — красный огонь фонаря</a:t>
            </a:r>
            <a:r>
              <a:rPr lang="ru-RU" sz="20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56935" y="269527"/>
            <a:ext cx="50359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Ограждение  </a:t>
            </a:r>
            <a:r>
              <a:rPr lang="ru-RU" sz="2000" b="1" u="sng" dirty="0">
                <a:solidFill>
                  <a:srgbClr val="7030A0"/>
                </a:solidFill>
              </a:rPr>
              <a:t>съёмных подвижных единиц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445" r="4445"/>
          <a:stretch/>
        </p:blipFill>
        <p:spPr>
          <a:xfrm>
            <a:off x="6156176" y="763882"/>
            <a:ext cx="2952328" cy="33690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5480" r="6160" b="3159"/>
          <a:stretch/>
        </p:blipFill>
        <p:spPr>
          <a:xfrm>
            <a:off x="3474790" y="763882"/>
            <a:ext cx="2448272" cy="34009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5312" r="5047"/>
          <a:stretch/>
        </p:blipFill>
        <p:spPr>
          <a:xfrm>
            <a:off x="93856" y="763882"/>
            <a:ext cx="3109992" cy="336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0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57082"/>
            <a:ext cx="9036496" cy="21009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/>
              <a:t>Съемные ремонтные вышки </a:t>
            </a:r>
            <a:r>
              <a:rPr lang="ru-RU" dirty="0"/>
              <a:t>и </a:t>
            </a:r>
            <a:r>
              <a:rPr lang="ru-RU" b="1" dirty="0"/>
              <a:t>путевые вагончики </a:t>
            </a:r>
            <a:r>
              <a:rPr lang="ru-RU" b="1" u="sng" dirty="0">
                <a:solidFill>
                  <a:srgbClr val="002060"/>
                </a:solidFill>
              </a:rPr>
              <a:t>на перегоне </a:t>
            </a:r>
            <a:r>
              <a:rPr lang="ru-RU" dirty="0"/>
              <a:t>должны быть, кроме того, </a:t>
            </a:r>
            <a:r>
              <a:rPr lang="ru-RU" b="1" u="sng" dirty="0">
                <a:solidFill>
                  <a:srgbClr val="C00000"/>
                </a:solidFill>
              </a:rPr>
              <a:t>ограждены</a:t>
            </a:r>
            <a:r>
              <a:rPr lang="ru-RU" b="1" dirty="0"/>
              <a:t> с обеих сторон переносными или ручными красными сигналами</a:t>
            </a:r>
            <a:r>
              <a:rPr lang="ru-RU" dirty="0"/>
              <a:t>, переносимыми одновременно с передвижением ремонтной вышки и вагончика, на расстоянии Б, указанном в графе 4 таблицы 1, в зависимости от руководящего спуска и максимальной допускаемой скорости движения на перегоне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sz="1600" dirty="0"/>
              <a:t>(ИСИ Глава </a:t>
            </a:r>
            <a:r>
              <a:rPr lang="en-US" sz="1600" dirty="0"/>
              <a:t>VIII </a:t>
            </a:r>
            <a:r>
              <a:rPr lang="ru-RU" sz="1600" dirty="0"/>
              <a:t>п.95)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56935" y="269527"/>
            <a:ext cx="50359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Ограждение  </a:t>
            </a:r>
            <a:r>
              <a:rPr lang="ru-RU" sz="2000" b="1" u="sng" dirty="0">
                <a:solidFill>
                  <a:srgbClr val="7030A0"/>
                </a:solidFill>
              </a:rPr>
              <a:t>съёмных подвижных единиц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374" t="3661" r="1764"/>
          <a:stretch/>
        </p:blipFill>
        <p:spPr>
          <a:xfrm>
            <a:off x="179512" y="620688"/>
            <a:ext cx="8856984" cy="419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1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-45839"/>
            <a:ext cx="7886700" cy="332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826" y="4188932"/>
            <a:ext cx="9036496" cy="219239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b="1" u="sng" dirty="0"/>
              <a:t>При работе на железнодорожной станции: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002060"/>
                </a:solidFill>
              </a:rPr>
              <a:t>съемная ремонтная вышка </a:t>
            </a:r>
            <a:r>
              <a:rPr lang="ru-RU" sz="2000" dirty="0"/>
              <a:t>должна иметь: </a:t>
            </a:r>
            <a:r>
              <a:rPr lang="ru-RU" sz="2000" b="1" dirty="0"/>
              <a:t>днем </a:t>
            </a:r>
            <a:r>
              <a:rPr lang="ru-RU" sz="2000" dirty="0"/>
              <a:t>— развернутый красный флаг с двух сторон; </a:t>
            </a:r>
            <a:r>
              <a:rPr lang="ru-RU" sz="2000" b="1" dirty="0"/>
              <a:t>ночью</a:t>
            </a:r>
            <a:r>
              <a:rPr lang="ru-RU" sz="2000" dirty="0"/>
              <a:t> — спереди и сзади красный огонь фонаря;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002060"/>
                </a:solidFill>
              </a:rPr>
              <a:t>путевой вагончик</a:t>
            </a:r>
            <a:r>
              <a:rPr lang="ru-RU" sz="2000" dirty="0"/>
              <a:t>: </a:t>
            </a:r>
            <a:r>
              <a:rPr lang="ru-RU" sz="2000" b="1" dirty="0"/>
              <a:t>днем</a:t>
            </a:r>
            <a:r>
              <a:rPr lang="ru-RU" sz="2000" dirty="0"/>
              <a:t> — щит, окрашенный с обеих сторон в красный цвет, или красный флаг на шесте; </a:t>
            </a:r>
            <a:r>
              <a:rPr lang="ru-RU" sz="2000" b="1" dirty="0"/>
              <a:t>ночью</a:t>
            </a:r>
            <a:r>
              <a:rPr lang="ru-RU" sz="2000" dirty="0"/>
              <a:t> — спереди и сзади красный огонь фонаря, укрепленного на шесте.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206895"/>
            <a:ext cx="5009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Обозначение </a:t>
            </a:r>
            <a:r>
              <a:rPr lang="ru-RU" sz="2000" b="1" u="sng" dirty="0">
                <a:solidFill>
                  <a:srgbClr val="7030A0"/>
                </a:solidFill>
              </a:rPr>
              <a:t>съёмных подвижных единиц</a:t>
            </a:r>
          </a:p>
        </p:txBody>
      </p:sp>
      <p:pic>
        <p:nvPicPr>
          <p:cNvPr id="26626" name="Picture 2" descr="http://morepic.ru/images3/kontaktnik_769_15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97322"/>
            <a:ext cx="5702834" cy="359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3" r="29654" b="17165"/>
          <a:stretch/>
        </p:blipFill>
        <p:spPr bwMode="auto">
          <a:xfrm>
            <a:off x="470433" y="607005"/>
            <a:ext cx="1954612" cy="358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10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2647206" cy="54359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3827702"/>
            <a:ext cx="9036496" cy="22052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 движении по станционным </a:t>
            </a:r>
            <a:r>
              <a:rPr lang="ru-RU" sz="2000" b="1" dirty="0" smtClean="0"/>
              <a:t>путям </a:t>
            </a:r>
            <a:r>
              <a:rPr lang="ru-RU" sz="2000" b="1" dirty="0"/>
              <a:t>и стрелочным переводам </a:t>
            </a:r>
            <a:r>
              <a:rPr lang="ru-RU" sz="2000" b="1" dirty="0">
                <a:solidFill>
                  <a:srgbClr val="002060"/>
                </a:solidFill>
              </a:rPr>
              <a:t>съемная ремонтная вышка и путевой вагончик,</a:t>
            </a:r>
            <a:r>
              <a:rPr lang="ru-RU" sz="2000" dirty="0"/>
              <a:t> </a:t>
            </a:r>
            <a:r>
              <a:rPr lang="ru-RU" sz="2000" dirty="0" smtClean="0"/>
              <a:t>должны </a:t>
            </a:r>
            <a:r>
              <a:rPr lang="ru-RU" sz="2000" dirty="0"/>
              <a:t>быть </a:t>
            </a:r>
            <a:r>
              <a:rPr lang="ru-RU" sz="2000" b="1" u="sng" dirty="0"/>
              <a:t>ограждены</a:t>
            </a:r>
            <a:r>
              <a:rPr lang="ru-RU" sz="2000" dirty="0"/>
              <a:t> на </a:t>
            </a:r>
            <a:r>
              <a:rPr lang="ru-RU" sz="2000" dirty="0" smtClean="0"/>
              <a:t>путях </a:t>
            </a:r>
            <a:r>
              <a:rPr lang="ru-RU" sz="2000" dirty="0"/>
              <a:t>общего пользования на расстоянии </a:t>
            </a:r>
            <a:r>
              <a:rPr lang="ru-RU" sz="2000" b="1" dirty="0">
                <a:solidFill>
                  <a:srgbClr val="C00000"/>
                </a:solidFill>
              </a:rPr>
              <a:t>не менее 50 м, </a:t>
            </a:r>
            <a:r>
              <a:rPr lang="ru-RU" sz="2000" dirty="0"/>
              <a:t>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— </a:t>
            </a:r>
            <a:r>
              <a:rPr lang="ru-RU" sz="2000" b="1" dirty="0"/>
              <a:t>не менее 15 м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с обеих сторон </a:t>
            </a:r>
            <a:r>
              <a:rPr lang="ru-RU" sz="2000" dirty="0"/>
              <a:t>переносными или ручными красными сигналами, переносимыми одновременно с передвижением съемной ремонтной вышки и путевого вагончика.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176"/>
          <a:stretch/>
        </p:blipFill>
        <p:spPr>
          <a:xfrm>
            <a:off x="35496" y="835601"/>
            <a:ext cx="9036496" cy="29921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67500" y="459892"/>
            <a:ext cx="5009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Обозначение съёмных подвижных единиц</a:t>
            </a:r>
          </a:p>
        </p:txBody>
      </p:sp>
    </p:spTree>
    <p:extLst>
      <p:ext uri="{BB962C8B-B14F-4D97-AF65-F5344CB8AC3E}">
        <p14:creationId xmlns:p14="http://schemas.microsoft.com/office/powerpoint/2010/main" val="38818288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8879"/>
            <a:ext cx="2719214" cy="47158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583265"/>
            <a:ext cx="8928992" cy="183001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/>
              <a:t>Работники </a:t>
            </a:r>
            <a:r>
              <a:rPr lang="ru-RU" sz="2000" b="1" dirty="0" smtClean="0"/>
              <a:t>подразделений</a:t>
            </a:r>
            <a:r>
              <a:rPr lang="ru-RU" sz="2000" dirty="0" smtClean="0"/>
              <a:t>, </a:t>
            </a:r>
            <a:r>
              <a:rPr lang="ru-RU" sz="2000" dirty="0"/>
              <a:t>ограждающие съемные ремонтные вышки, путевые вагончики и другие съемные подвижные единицы, а также работники, руководящие передвижением съемных единиц, </a:t>
            </a:r>
            <a:r>
              <a:rPr lang="ru-RU" sz="2000" b="1" dirty="0"/>
              <a:t>должны быть снабжены</a:t>
            </a:r>
            <a:r>
              <a:rPr lang="ru-RU" sz="2000" dirty="0"/>
              <a:t>, кроме </a:t>
            </a:r>
            <a:r>
              <a:rPr lang="ru-RU" sz="2000" b="1" dirty="0">
                <a:solidFill>
                  <a:srgbClr val="002060"/>
                </a:solidFill>
              </a:rPr>
              <a:t>переносных щитов, ручных флагов и сигнальных фонарей, петардами </a:t>
            </a:r>
            <a:r>
              <a:rPr lang="ru-RU" sz="2000" dirty="0">
                <a:solidFill>
                  <a:srgbClr val="002060"/>
                </a:solidFill>
              </a:rPr>
              <a:t>и </a:t>
            </a:r>
            <a:r>
              <a:rPr lang="ru-RU" sz="2000" b="1" dirty="0">
                <a:solidFill>
                  <a:srgbClr val="002060"/>
                </a:solidFill>
              </a:rPr>
              <a:t>духовыми рожками для подачи сигналов о приближении поезда</a:t>
            </a:r>
            <a:r>
              <a:rPr lang="ru-RU" sz="2000" dirty="0"/>
              <a:t>, а также </a:t>
            </a:r>
            <a:r>
              <a:rPr lang="ru-RU" sz="2000" b="1" dirty="0">
                <a:solidFill>
                  <a:srgbClr val="002060"/>
                </a:solidFill>
              </a:rPr>
              <a:t>сигналов для остановки поезда</a:t>
            </a:r>
            <a:r>
              <a:rPr lang="ru-RU" sz="2000" dirty="0"/>
              <a:t>, если это потребуется.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6901" r="4851" b="18500"/>
          <a:stretch/>
        </p:blipFill>
        <p:spPr>
          <a:xfrm>
            <a:off x="5872588" y="3143105"/>
            <a:ext cx="2232248" cy="14401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79712" y="387137"/>
            <a:ext cx="5009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Обозначение съёмных подвижных единиц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6024" r="5734" b="38450"/>
          <a:stretch/>
        </p:blipFill>
        <p:spPr>
          <a:xfrm>
            <a:off x="6786418" y="787247"/>
            <a:ext cx="1944216" cy="19216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1056877"/>
            <a:ext cx="1362075" cy="14287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15981" t="32675" r="15981" b="32675"/>
          <a:stretch/>
        </p:blipFill>
        <p:spPr>
          <a:xfrm>
            <a:off x="3047081" y="2567448"/>
            <a:ext cx="2657783" cy="9720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7108" t="8209"/>
          <a:stretch/>
        </p:blipFill>
        <p:spPr>
          <a:xfrm>
            <a:off x="93284" y="859693"/>
            <a:ext cx="2814972" cy="37235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/>
          <a:srcRect l="23792" t="12200" r="25808" b="10689"/>
          <a:stretch/>
        </p:blipFill>
        <p:spPr>
          <a:xfrm rot="4433365">
            <a:off x="4105146" y="3365283"/>
            <a:ext cx="999249" cy="13558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/>
          <a:srcRect l="18600" t="8220" r="19746" b="8576"/>
          <a:stretch/>
        </p:blipFill>
        <p:spPr>
          <a:xfrm>
            <a:off x="3216524" y="1103961"/>
            <a:ext cx="1511245" cy="13816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/>
          <a:srcRect l="14090" t="57560" r="77405" b="5901"/>
          <a:stretch/>
        </p:blipFill>
        <p:spPr>
          <a:xfrm>
            <a:off x="8365996" y="2635690"/>
            <a:ext cx="64807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790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0"/>
            <a:ext cx="2647206" cy="54359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3827702"/>
            <a:ext cx="9036496" cy="22052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67500" y="459892"/>
            <a:ext cx="5009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Обозначение съёмных подвижных единиц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40"/>
          <a:stretch/>
        </p:blipFill>
        <p:spPr>
          <a:xfrm>
            <a:off x="30174" y="1022493"/>
            <a:ext cx="9039747" cy="510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4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39944"/>
            <a:ext cx="5256584" cy="457915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Сигналы ограждения 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86" y="3513040"/>
            <a:ext cx="9106413" cy="20041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Схема </a:t>
            </a:r>
            <a:r>
              <a:rPr lang="ru-RU" sz="2000" b="1" dirty="0"/>
              <a:t>установки </a:t>
            </a:r>
            <a:r>
              <a:rPr lang="ru-RU" sz="2000" dirty="0"/>
              <a:t>постоянных дисков уменьшения скорости и сигнальных знаков «Начало опасного места» и «Конец опасного места» </a:t>
            </a:r>
            <a:r>
              <a:rPr lang="ru-RU" sz="2000" b="1" dirty="0">
                <a:solidFill>
                  <a:srgbClr val="002060"/>
                </a:solidFill>
              </a:rPr>
              <a:t>на обоих путях двухпутного </a:t>
            </a:r>
            <a:r>
              <a:rPr lang="ru-RU" sz="2000" b="1" dirty="0" smtClean="0">
                <a:solidFill>
                  <a:srgbClr val="002060"/>
                </a:solidFill>
              </a:rPr>
              <a:t>участка.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</a:t>
            </a:r>
          </a:p>
          <a:p>
            <a:pPr marL="0" indent="0">
              <a:buNone/>
            </a:pPr>
            <a:r>
              <a:rPr lang="ru-RU" sz="20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476672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u="sng" dirty="0">
                <a:solidFill>
                  <a:srgbClr val="7030A0"/>
                </a:solidFill>
                <a:latin typeface="Verdana" panose="020B0604030504040204" pitchFamily="34" charset="0"/>
              </a:rPr>
              <a:t>Схемы установки постоянных дисков уменьшения</a:t>
            </a:r>
          </a:p>
        </p:txBody>
      </p:sp>
      <p:pic>
        <p:nvPicPr>
          <p:cNvPr id="8194" name="Picture 2" descr="http://ok-t.ru/studopediaru/baza8/491997887305.files/image0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"/>
          <a:stretch/>
        </p:blipFill>
        <p:spPr bwMode="auto">
          <a:xfrm>
            <a:off x="35496" y="846040"/>
            <a:ext cx="9108504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95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-24789"/>
            <a:ext cx="8229600" cy="45791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184112"/>
            <a:ext cx="8892988" cy="22823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От сигнальных знаков на </a:t>
            </a:r>
            <a:r>
              <a:rPr lang="ru-RU" sz="2000" b="1" u="sng" dirty="0" smtClean="0"/>
              <a:t>расстоянии А (800-1500)</a:t>
            </a:r>
            <a:r>
              <a:rPr lang="ru-RU" sz="2000" dirty="0" smtClean="0"/>
              <a:t>, указанном таблицы 1, </a:t>
            </a:r>
            <a:r>
              <a:rPr lang="ru-RU" sz="2000" b="1" dirty="0" smtClean="0">
                <a:solidFill>
                  <a:srgbClr val="C00000"/>
                </a:solidFill>
              </a:rPr>
              <a:t>в зависимости от руководящего спуска и максимальной допускаемой скорости движения поездов</a:t>
            </a:r>
            <a:r>
              <a:rPr lang="ru-RU" sz="2000" dirty="0" smtClean="0"/>
              <a:t> на путях общего пользования </a:t>
            </a:r>
            <a:r>
              <a:rPr lang="ru-RU" sz="2000" b="1" dirty="0" smtClean="0"/>
              <a:t>устанавливаются постоянные сигналы уменьшения скорости</a:t>
            </a:r>
            <a:r>
              <a:rPr lang="ru-RU" sz="2000" dirty="0" smtClean="0"/>
              <a:t>, а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на путях необщего пользования на расстоянии величины тормозного пути</a:t>
            </a:r>
            <a:r>
              <a:rPr lang="ru-RU" sz="2000" dirty="0" smtClean="0"/>
              <a:t>, определяемой и устанавливаемой владельцем </a:t>
            </a:r>
            <a:r>
              <a:rPr lang="ru-RU" sz="2000" b="1" dirty="0" smtClean="0"/>
              <a:t>путей необщего пользования </a:t>
            </a:r>
            <a:r>
              <a:rPr lang="ru-RU" sz="2000" dirty="0" smtClean="0"/>
              <a:t>(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расстояние «Т»</a:t>
            </a:r>
            <a:r>
              <a:rPr lang="ru-RU" sz="2000" dirty="0" smtClean="0"/>
              <a:t>) — сигналы уменьшения скорости.                                                                 </a:t>
            </a:r>
            <a:r>
              <a:rPr lang="ru-RU" sz="1600" dirty="0" smtClean="0"/>
              <a:t>(</a:t>
            </a:r>
            <a:r>
              <a:rPr lang="ru-RU" sz="1600" dirty="0"/>
              <a:t>ИСИ Глава </a:t>
            </a:r>
            <a:r>
              <a:rPr lang="en-US" sz="1600" dirty="0"/>
              <a:t>IV </a:t>
            </a:r>
            <a:r>
              <a:rPr lang="ru-RU" sz="1600" dirty="0" smtClean="0"/>
              <a:t>п.33 Таблица 1)</a:t>
            </a:r>
            <a:endParaRPr lang="ru-RU" sz="16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317273"/>
            <a:ext cx="7427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7030A0"/>
                </a:solidFill>
                <a:latin typeface="Verdana" panose="020B0604030504040204" pitchFamily="34" charset="0"/>
              </a:rPr>
              <a:t>   </a:t>
            </a:r>
            <a:r>
              <a:rPr lang="ru-RU" altLang="ru-RU" b="1" u="sng" dirty="0" smtClean="0">
                <a:solidFill>
                  <a:srgbClr val="7030A0"/>
                </a:solidFill>
                <a:latin typeface="Verdana" panose="020B0604030504040204" pitchFamily="34" charset="0"/>
              </a:rPr>
              <a:t>Схемы </a:t>
            </a:r>
            <a:r>
              <a:rPr lang="ru-RU" altLang="ru-RU" b="1" u="sng" dirty="0">
                <a:solidFill>
                  <a:srgbClr val="7030A0"/>
                </a:solidFill>
                <a:latin typeface="Verdana" panose="020B0604030504040204" pitchFamily="34" charset="0"/>
              </a:rPr>
              <a:t>установки постоянных дисков уменьшения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735268"/>
              </p:ext>
            </p:extLst>
          </p:nvPr>
        </p:nvGraphicFramePr>
        <p:xfrm>
          <a:off x="1403648" y="739872"/>
          <a:ext cx="5524500" cy="1741170"/>
        </p:xfrm>
        <a:graphic>
          <a:graphicData uri="http://schemas.openxmlformats.org/drawingml/2006/table">
            <a:tbl>
              <a:tblPr/>
              <a:tblGrid>
                <a:gridCol w="426357"/>
                <a:gridCol w="1914071"/>
                <a:gridCol w="1560286"/>
                <a:gridCol w="1623786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 п/п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Руководящий спуск и максимальная допускаемая скорость движения поездов на перегоне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Расстояние от сигнальных знаков «Начало опасного места» и «Конец опасного места» до сигналов уменьшения скорости </a:t>
                      </a:r>
                      <a:r>
                        <a:rPr lang="ru-RU" sz="1600" b="1" dirty="0">
                          <a:effectLst/>
                        </a:rPr>
                        <a:t>А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Расстояние от переносных красных сигналов и от места внезапно возникшего препятствия до первой петарды </a:t>
                      </a:r>
                      <a:r>
                        <a:rPr lang="ru-RU" sz="1600" b="1" dirty="0">
                          <a:effectLst/>
                        </a:rPr>
                        <a:t>Б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808575"/>
              </p:ext>
            </p:extLst>
          </p:nvPr>
        </p:nvGraphicFramePr>
        <p:xfrm>
          <a:off x="1809750" y="2481042"/>
          <a:ext cx="5524500" cy="1703070"/>
        </p:xfrm>
        <a:graphic>
          <a:graphicData uri="http://schemas.openxmlformats.org/drawingml/2006/table">
            <a:tbl>
              <a:tblPr/>
              <a:tblGrid>
                <a:gridCol w="2074145"/>
                <a:gridCol w="1690772"/>
                <a:gridCol w="1759583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На перегонах, где имеются руководящие спуски менее 0,006, при скорости движения: грузовых поездов — не более 80 км/ч, пассажирских и рефрижераторных поездов — не более 100 км/ч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800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1000</a:t>
                      </a: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53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67549"/>
            <a:ext cx="7886700" cy="32185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Сигналы ограждения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8890" y="4814630"/>
            <a:ext cx="5095478" cy="11521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квадратные щиты желтого цвета (обратная сторона зеленого цвета).</a:t>
            </a: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</a:t>
            </a:r>
            <a:r>
              <a:rPr lang="ru-RU" sz="1400" dirty="0" smtClean="0"/>
              <a:t>(ИСИ Глава </a:t>
            </a:r>
            <a:r>
              <a:rPr lang="en-US" sz="1400" dirty="0" smtClean="0"/>
              <a:t>IV </a:t>
            </a:r>
            <a:r>
              <a:rPr lang="ru-RU" sz="1400" dirty="0" smtClean="0"/>
              <a:t>п.34)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47447" y="323364"/>
            <a:ext cx="511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7030A0"/>
                </a:solidFill>
                <a:latin typeface="Verdana" panose="020B0604030504040204" pitchFamily="34" charset="0"/>
              </a:rPr>
              <a:t>  </a:t>
            </a:r>
            <a:r>
              <a:rPr lang="ru-RU" altLang="ru-RU" b="1" u="sng" dirty="0" smtClean="0">
                <a:solidFill>
                  <a:srgbClr val="7030A0"/>
                </a:solidFill>
                <a:latin typeface="Verdana" panose="020B0604030504040204" pitchFamily="34" charset="0"/>
              </a:rPr>
              <a:t>Переносные сигналы </a:t>
            </a:r>
            <a:endParaRPr lang="ru-RU" altLang="ru-RU" b="1" u="sng" dirty="0">
              <a:solidFill>
                <a:srgbClr val="7030A0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3" y="846004"/>
            <a:ext cx="10795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27584" y="1434083"/>
            <a:ext cx="4392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dirty="0">
                <a:solidFill>
                  <a:srgbClr val="000000"/>
                </a:solidFill>
              </a:rPr>
              <a:t>щиты прямоугольной формы красного цвета с обеих сторон или с одной стороны красного, а с другой белого цвета.</a:t>
            </a:r>
          </a:p>
        </p:txBody>
      </p:sp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654" y="1251654"/>
            <a:ext cx="1195387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345" y="670629"/>
            <a:ext cx="4318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372199" y="1740453"/>
            <a:ext cx="24484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dirty="0">
                <a:solidFill>
                  <a:srgbClr val="000000"/>
                </a:solidFill>
              </a:rPr>
              <a:t>фонари на шестах с красным огнем, красные флаги на шестах.</a:t>
            </a: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643313"/>
            <a:ext cx="684212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3643313"/>
            <a:ext cx="77152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573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2253</TotalTime>
  <Words>3896</Words>
  <Application>Microsoft Office PowerPoint</Application>
  <PresentationFormat>Экран (4:3)</PresentationFormat>
  <Paragraphs>363</Paragraphs>
  <Slides>66</Slides>
  <Notes>3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4" baseType="lpstr">
      <vt:lpstr>Arial Unicode MS</vt:lpstr>
      <vt:lpstr>Microsoft YaHei</vt:lpstr>
      <vt:lpstr>Arial</vt:lpstr>
      <vt:lpstr>Calibri</vt:lpstr>
      <vt:lpstr>Calibri Light</vt:lpstr>
      <vt:lpstr>Times New Roman</vt:lpstr>
      <vt:lpstr>Verdana</vt:lpstr>
      <vt:lpstr>Тема Office</vt:lpstr>
      <vt:lpstr>ОАО "РЖД"</vt:lpstr>
      <vt:lpstr>                                Сигналы ограждения</vt:lpstr>
      <vt:lpstr>                                Сигналы ограждения</vt:lpstr>
      <vt:lpstr>                               Сигналы ограждения</vt:lpstr>
      <vt:lpstr>                              Сигналы ограждения</vt:lpstr>
      <vt:lpstr>Сигналы ограждения</vt:lpstr>
      <vt:lpstr>Сигналы ограждения    </vt:lpstr>
      <vt:lpstr>                      Сигналы ограждения</vt:lpstr>
      <vt:lpstr>                           Сигналы ограждения</vt:lpstr>
      <vt:lpstr>                           Сигналы ограждения</vt:lpstr>
      <vt:lpstr>                           Сигналы ограждения</vt:lpstr>
      <vt:lpstr>    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Сигналы ограждения</vt:lpstr>
      <vt:lpstr>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                       Сигналы ограждения</vt:lpstr>
      <vt:lpstr>Сигналы ограждения</vt:lpstr>
      <vt:lpstr>Сигналы ограждения</vt:lpstr>
      <vt:lpstr>Сигналы ограждения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252</cp:revision>
  <cp:lastPrinted>2019-12-04T16:20:59Z</cp:lastPrinted>
  <dcterms:created xsi:type="dcterms:W3CDTF">2019-04-21T18:59:03Z</dcterms:created>
  <dcterms:modified xsi:type="dcterms:W3CDTF">2022-04-13T10:07:43Z</dcterms:modified>
</cp:coreProperties>
</file>