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411" r:id="rId3"/>
    <p:sldId id="407" r:id="rId4"/>
    <p:sldId id="408" r:id="rId5"/>
    <p:sldId id="412" r:id="rId6"/>
    <p:sldId id="343" r:id="rId7"/>
    <p:sldId id="413" r:id="rId8"/>
    <p:sldId id="265" r:id="rId9"/>
    <p:sldId id="381" r:id="rId10"/>
    <p:sldId id="365" r:id="rId11"/>
    <p:sldId id="367" r:id="rId12"/>
    <p:sldId id="370" r:id="rId13"/>
    <p:sldId id="371" r:id="rId14"/>
    <p:sldId id="380" r:id="rId15"/>
    <p:sldId id="388" r:id="rId16"/>
    <p:sldId id="389" r:id="rId17"/>
    <p:sldId id="414" r:id="rId18"/>
    <p:sldId id="415" r:id="rId19"/>
    <p:sldId id="417" r:id="rId20"/>
    <p:sldId id="352" r:id="rId21"/>
    <p:sldId id="270" r:id="rId22"/>
    <p:sldId id="271" r:id="rId23"/>
    <p:sldId id="272" r:id="rId24"/>
    <p:sldId id="273" r:id="rId25"/>
    <p:sldId id="387" r:id="rId26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8" autoAdjust="0"/>
    <p:restoredTop sz="94660"/>
  </p:normalViewPr>
  <p:slideViewPr>
    <p:cSldViewPr>
      <p:cViewPr varScale="1">
        <p:scale>
          <a:sx n="67" d="100"/>
          <a:sy n="67" d="100"/>
        </p:scale>
        <p:origin x="130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BDEC5-FFED-4A1B-B491-8BADF8660AC9}" type="datetimeFigureOut">
              <a:rPr lang="ru-RU" smtClean="0"/>
              <a:pPr/>
              <a:t>08.03.2024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FF4914-30FA-48D4-888B-98C9CB2A58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43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F4914-30FA-48D4-888B-98C9CB2A58E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143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51C9C-D0CA-433D-9D68-8AD6C44721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5CA21-E77A-491C-9286-49289ED887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53ABC-5E27-471D-BF21-6157A460EB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6A3FF-1EB3-4728-9993-3E55210F6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9BEC2-05B6-4EEC-928A-E345CCECA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8BC50-558A-4B39-B5BA-C39AB1CDF9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851EA-E60B-41E3-861C-3346F401D6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3183D-C83D-4A13-AC63-11621FA36B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3E864-B8A6-480A-ACC5-213A56F143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1185D-FFC7-4ABF-83CB-A6531509DE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D6B27-1C5C-4566-95D4-C71CE6B0C8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F0C79-18FC-4A22-93A0-21329CAE57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C4D2F-FA5C-4428-BE4A-5D14FF27B2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19D02-EC16-4DD3-A855-5CF1C8119D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B8C4E-2772-45A8-B8E9-D55573226D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08.03.2024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08.03.2024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08.03.2024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AAA82-4723-4ED1-8B09-CD39CD0D2C07}" type="datetimeFigureOut">
              <a:rPr lang="ru-RU" smtClean="0"/>
              <a:pPr/>
              <a:t>08.03.2024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8" r:id="rId13"/>
    <p:sldLayoutId id="2147483669" r:id="rId14"/>
    <p:sldLayoutId id="2147483673" r:id="rId15"/>
    <p:sldLayoutId id="2147483674" r:id="rId16"/>
    <p:sldLayoutId id="2147483675" r:id="rId17"/>
    <p:sldLayoutId id="2147483676" r:id="rId18"/>
    <p:sldLayoutId id="2147483748" r:id="rId19"/>
    <p:sldLayoutId id="2147483750" r:id="rId20"/>
    <p:sldLayoutId id="2147483753" r:id="rId21"/>
    <p:sldLayoutId id="2147483754" r:id="rId22"/>
    <p:sldLayoutId id="2147483763" r:id="rId23"/>
    <p:sldLayoutId id="2147483764" r:id="rId24"/>
    <p:sldLayoutId id="2147483769" r:id="rId25"/>
    <p:sldLayoutId id="2147483770" r:id="rId2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26.png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2.wmf"/><Relationship Id="rId7" Type="http://schemas.openxmlformats.org/officeDocument/2006/relationships/image" Target="../media/image28.png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5.wmf"/><Relationship Id="rId5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5810" name="Picture Placeholder 13" descr="cover_illustration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435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5811" name="Picture 14" descr="C:\Natarius\RZD 2012\Форма хоккеистов\вставка красный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44863"/>
            <a:ext cx="9144000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5812" name="Title 5"/>
          <p:cNvSpPr>
            <a:spLocks/>
          </p:cNvSpPr>
          <p:nvPr/>
        </p:nvSpPr>
        <p:spPr bwMode="auto">
          <a:xfrm>
            <a:off x="898525" y="3492500"/>
            <a:ext cx="5905723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ru-RU" sz="2200" b="1" dirty="0">
                <a:solidFill>
                  <a:schemeClr val="bg1"/>
                </a:solidFill>
                <a:latin typeface="Verdana" pitchFamily="34" charset="0"/>
              </a:rPr>
              <a:t>Устройства, используемые для закрепления подвижного состава</a:t>
            </a:r>
          </a:p>
        </p:txBody>
      </p:sp>
      <p:sp>
        <p:nvSpPr>
          <p:cNvPr id="7" name="Subtitle 6"/>
          <p:cNvSpPr txBox="1">
            <a:spLocks/>
          </p:cNvSpPr>
          <p:nvPr/>
        </p:nvSpPr>
        <p:spPr bwMode="auto">
          <a:xfrm>
            <a:off x="914400" y="5270500"/>
            <a:ext cx="5514975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en-US" sz="1600" dirty="0">
              <a:latin typeface="+mn-lt"/>
              <a:ea typeface="ＭＳ Ｐゴシック" charset="-128"/>
              <a:cs typeface="ＭＳ Ｐゴシック" charset="-128"/>
            </a:endParaRP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en-US" sz="1600" dirty="0">
              <a:latin typeface="+mn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54725" name="Content Placeholder 1"/>
          <p:cNvSpPr>
            <a:spLocks/>
          </p:cNvSpPr>
          <p:nvPr/>
        </p:nvSpPr>
        <p:spPr bwMode="auto">
          <a:xfrm>
            <a:off x="490538" y="1196752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Закрепление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вагонов  с накатом вагонных колес на тормозные башмаки производится:</a:t>
            </a:r>
          </a:p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- для вагонов, прибывших на железнодорожную станцию для длительной (более 24 часов) стоянки,</a:t>
            </a:r>
          </a:p>
          <a:p>
            <a:pPr algn="just">
              <a:buFontTx/>
              <a:buChar char="-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при временном оставлении грузовых поездов на промежуточных железнодорожных станциях без локомотива или с локомотивом без локомотивной бригады.</a:t>
            </a:r>
          </a:p>
          <a:p>
            <a:pPr algn="just">
              <a:buFontTx/>
              <a:buChar char="-"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4726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54728" name="Picture 3" descr="C:\Users\Татьяна\Pictures\bashm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0768" y="3484116"/>
            <a:ext cx="4283075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200" dirty="0">
                <a:latin typeface="Verdana" pitchFamily="34" charset="0"/>
              </a:rPr>
              <a:t>Правила установки тормозных башмаков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10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67940" name="Content Placeholder 1"/>
          <p:cNvSpPr>
            <a:spLocks/>
          </p:cNvSpPr>
          <p:nvPr/>
        </p:nvSpPr>
        <p:spPr bwMode="auto">
          <a:xfrm>
            <a:off x="393701" y="1119188"/>
            <a:ext cx="8040688" cy="518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путях с уклонами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тормозные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башмаки укладываются 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 стороны спуска. 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8822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grpSp>
        <p:nvGrpSpPr>
          <p:cNvPr id="2" name="Group 320"/>
          <p:cNvGrpSpPr>
            <a:grpSpLocks/>
          </p:cNvGrpSpPr>
          <p:nvPr/>
        </p:nvGrpSpPr>
        <p:grpSpPr bwMode="auto">
          <a:xfrm rot="-739822">
            <a:off x="5557838" y="3175000"/>
            <a:ext cx="1158875" cy="531813"/>
            <a:chOff x="3515" y="2886"/>
            <a:chExt cx="680" cy="280"/>
          </a:xfrm>
        </p:grpSpPr>
        <p:sp>
          <p:nvSpPr>
            <p:cNvPr id="1058831" name="Oval 321"/>
            <p:cNvSpPr>
              <a:spLocks noChangeArrowheads="1"/>
            </p:cNvSpPr>
            <p:nvPr/>
          </p:nvSpPr>
          <p:spPr bwMode="auto">
            <a:xfrm>
              <a:off x="3515" y="2886"/>
              <a:ext cx="635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058832" name="Picture 32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15" y="2931"/>
              <a:ext cx="680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58824" name="Picture 2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840069">
            <a:off x="1216025" y="4103688"/>
            <a:ext cx="13573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8825" name="Picture 26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798945">
            <a:off x="2528888" y="3829050"/>
            <a:ext cx="1216025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Прямая соединительная линия 29"/>
          <p:cNvCxnSpPr/>
          <p:nvPr/>
        </p:nvCxnSpPr>
        <p:spPr>
          <a:xfrm flipV="1">
            <a:off x="846138" y="3152775"/>
            <a:ext cx="7437437" cy="1924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58827" name="Picture 3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856589">
            <a:off x="3752850" y="3525838"/>
            <a:ext cx="1820863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8828" name="Picture 20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927670">
            <a:off x="6689725" y="2895600"/>
            <a:ext cx="1122363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C:\Documents and Settings\NVPavlyuchenkova\Рабочий стол\башмагг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788227" flipH="1">
            <a:off x="915988" y="4757738"/>
            <a:ext cx="9953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" name="Прямая со стрелкой 22"/>
          <p:cNvCxnSpPr/>
          <p:nvPr/>
        </p:nvCxnSpPr>
        <p:spPr>
          <a:xfrm rot="10800000" flipV="1">
            <a:off x="5349875" y="3984625"/>
            <a:ext cx="1323975" cy="341313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200" dirty="0">
                <a:latin typeface="Verdana" pitchFamily="34" charset="0"/>
              </a:rPr>
              <a:t>Правила установки тормозных башмаков</a:t>
            </a:r>
          </a:p>
        </p:txBody>
      </p:sp>
      <p:sp>
        <p:nvSpPr>
          <p:cNvPr id="16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11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346116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для закрепления необходимо 2 и более башмака,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то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башмаки укладываются 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 разные оси вагона.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9846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59847" name="Picture 2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539638">
            <a:off x="2441031" y="2865642"/>
            <a:ext cx="4311650" cy="201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Documents and Settings\NVPavlyuchenkova\Рабочий стол\башмагг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88227" flipH="1">
            <a:off x="5270500" y="4477910"/>
            <a:ext cx="9969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Documents and Settings\NVPavlyuchenkova\Рабочий стол\башмагг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88227" flipH="1">
            <a:off x="2548645" y="4909958"/>
            <a:ext cx="9969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200" dirty="0">
                <a:latin typeface="Verdana" pitchFamily="34" charset="0"/>
              </a:rPr>
              <a:t>Правила установки тормозных башмаков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12</a:t>
            </a:fld>
            <a:endParaRPr lang="en-US" dirty="0" smtClean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1691680" y="4293096"/>
            <a:ext cx="7145881" cy="10737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60869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тормозные башмаки укладывают не под крайний вагон со стороны возможного ухода закрепляемой группы,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то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необходимо проверить 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надежность сцепления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 закрепляемым вагоном остального состава.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60870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60871" name="Picture 2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940026">
            <a:off x="1338263" y="4175125"/>
            <a:ext cx="1328737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0872" name="Picture 2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840069">
            <a:off x="2620963" y="3830638"/>
            <a:ext cx="13573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0873" name="Picture 3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856589">
            <a:off x="3990975" y="3568700"/>
            <a:ext cx="1719263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20"/>
          <p:cNvGrpSpPr>
            <a:grpSpLocks/>
          </p:cNvGrpSpPr>
          <p:nvPr/>
        </p:nvGrpSpPr>
        <p:grpSpPr bwMode="auto">
          <a:xfrm rot="-948359">
            <a:off x="5640388" y="3160713"/>
            <a:ext cx="1158875" cy="531812"/>
            <a:chOff x="3515" y="2886"/>
            <a:chExt cx="680" cy="280"/>
          </a:xfrm>
        </p:grpSpPr>
        <p:sp>
          <p:nvSpPr>
            <p:cNvPr id="1060883" name="Oval 321"/>
            <p:cNvSpPr>
              <a:spLocks noChangeArrowheads="1"/>
            </p:cNvSpPr>
            <p:nvPr/>
          </p:nvSpPr>
          <p:spPr bwMode="auto">
            <a:xfrm>
              <a:off x="3515" y="2886"/>
              <a:ext cx="635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060884" name="Picture 32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15" y="2931"/>
              <a:ext cx="680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60875" name="Picture 20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927670">
            <a:off x="6840538" y="2868613"/>
            <a:ext cx="112077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Стрелка вниз 15"/>
          <p:cNvSpPr/>
          <p:nvPr/>
        </p:nvSpPr>
        <p:spPr>
          <a:xfrm>
            <a:off x="3725863" y="3043238"/>
            <a:ext cx="327025" cy="677862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2459038" y="3373438"/>
            <a:ext cx="327025" cy="677862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5407025" y="2622550"/>
            <a:ext cx="327025" cy="677863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6580188" y="2405063"/>
            <a:ext cx="328612" cy="677862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1377950" y="3175000"/>
            <a:ext cx="6953250" cy="1943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" descr="C:\Documents and Settings\NVPavlyuchenkova\Рабочий стол\башмагг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627314" flipH="1">
            <a:off x="7456488" y="3205163"/>
            <a:ext cx="766762" cy="21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C:\Documents and Settings\NVPavlyuchenkova\Рабочий стол\башмагг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627314" flipH="1">
            <a:off x="6718300" y="3421063"/>
            <a:ext cx="733425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200" dirty="0">
                <a:latin typeface="Verdana" pitchFamily="34" charset="0"/>
              </a:rPr>
              <a:t>Правила установки тормозных башмаков</a:t>
            </a:r>
          </a:p>
        </p:txBody>
      </p:sp>
      <p:sp>
        <p:nvSpPr>
          <p:cNvPr id="21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13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70085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А)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Б)                                                                  В)</a:t>
            </a:r>
          </a:p>
          <a:p>
            <a:pPr>
              <a:buFontTx/>
              <a:buChar char="-"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70086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70087" name="Рисунок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4725" y="3930650"/>
            <a:ext cx="3802063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0088" name="Рисунок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1652" y="1179513"/>
            <a:ext cx="3238500" cy="212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0089" name="Рисунок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1650" y="3835400"/>
            <a:ext cx="2989263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14</a:t>
            </a:fld>
            <a:endParaRPr lang="en-US" dirty="0" smtClean="0"/>
          </a:p>
        </p:txBody>
      </p:sp>
      <p:sp>
        <p:nvSpPr>
          <p:cNvPr id="9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200" dirty="0" smtClean="0">
                <a:latin typeface="Verdana" pitchFamily="34" charset="0"/>
              </a:rPr>
              <a:t>Где правильно установлен тормозной башмак?</a:t>
            </a:r>
            <a:endParaRPr lang="ru-RU" sz="2200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42437" name="Content Placeholder 1"/>
          <p:cNvSpPr>
            <a:spLocks/>
          </p:cNvSpPr>
          <p:nvPr/>
        </p:nvSpPr>
        <p:spPr bwMode="auto">
          <a:xfrm>
            <a:off x="107504" y="980728"/>
            <a:ext cx="8856984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>
              <a:lnSpc>
                <a:spcPct val="113000"/>
              </a:lnSpc>
              <a:spcBef>
                <a:spcPct val="0"/>
              </a:spcBef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	Тормозные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башмаки, используемые для закрепления подвижного состава, должны быть окрашены в яркий цвет и иметь три поперечные полосы на горизонтальной плоскости и обоих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бортах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полоза, а также инвентарный номер на боковой или торцевой поверхности корпуса опорной колодки, которые наносятся белой краской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altLang="ru-RU" sz="2000" dirty="0" smtClean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3000"/>
              </a:lnSpc>
              <a:spcBef>
                <a:spcPct val="0"/>
              </a:spcBef>
            </a:pPr>
            <a:r>
              <a:rPr lang="ru-RU" altLang="ru-RU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	Храниться </a:t>
            </a:r>
            <a:r>
              <a:rPr lang="ru-RU" altLang="ru-RU" sz="2000" dirty="0">
                <a:latin typeface="Arial" panose="020B0604020202020204" pitchFamily="34" charset="0"/>
                <a:cs typeface="Times New Roman" panose="02020603050405020304" pitchFamily="18" charset="0"/>
              </a:rPr>
              <a:t>на специальных площадках, стеллажах и тумбочках на </a:t>
            </a:r>
            <a:r>
              <a:rPr lang="ru-RU" altLang="ru-RU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междупутьях.</a:t>
            </a: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104243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42439" name="Picture 10"/>
          <p:cNvPicPr>
            <a:picLocks noChangeAspect="1" noChangeArrowheads="1"/>
          </p:cNvPicPr>
          <p:nvPr/>
        </p:nvPicPr>
        <p:blipFill>
          <a:blip r:embed="rId2" cstate="print"/>
          <a:srcRect l="25021" t="44330" r="19214" b="36349"/>
          <a:stretch>
            <a:fillRect/>
          </a:stretch>
        </p:blipFill>
        <p:spPr bwMode="auto">
          <a:xfrm>
            <a:off x="75663" y="3686820"/>
            <a:ext cx="8920665" cy="2310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Требования, предъявляемые к тормозным башмакам: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15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43461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indent="444500"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Каждый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эксплуатируемый тормозной башмак должен иметь маркировку (клеймение), которая наносится специальными клеймами на верхнюю горизонтальную поверхность полоза тормозного башмака на расстоянии не более 70 мм от опорной колодки.</a:t>
            </a:r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</p:txBody>
      </p:sp>
      <p:sp>
        <p:nvSpPr>
          <p:cNvPr id="1043462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43463" name="Picture 10"/>
          <p:cNvPicPr>
            <a:picLocks noChangeAspect="1" noChangeArrowheads="1"/>
          </p:cNvPicPr>
          <p:nvPr/>
        </p:nvPicPr>
        <p:blipFill>
          <a:blip r:embed="rId2" cstate="print"/>
          <a:srcRect l="32677" t="53761" r="30780" b="18353"/>
          <a:stretch>
            <a:fillRect/>
          </a:stretch>
        </p:blipFill>
        <p:spPr bwMode="auto">
          <a:xfrm>
            <a:off x="1763688" y="3010497"/>
            <a:ext cx="5153025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низ 8"/>
          <p:cNvSpPr/>
          <p:nvPr/>
        </p:nvSpPr>
        <p:spPr>
          <a:xfrm>
            <a:off x="4489450" y="2962275"/>
            <a:ext cx="546100" cy="1865313"/>
          </a:xfrm>
          <a:prstGeom prst="downArrow">
            <a:avLst/>
          </a:prstGeom>
          <a:solidFill>
            <a:srgbClr val="7030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Требования, предъявляемые к тормозным башмакам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16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A9CD2CF-4E66-444D-B1A1-716AEF87C2B6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0825" y="887413"/>
            <a:ext cx="8642350" cy="317023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Места хранения, количество тормозных башмаков, с указанием инвентарных номеров, и работники, ответственные за их сохранность, определяются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железнодорожных станциях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техническо-распорядительным актом железнодорожной станции;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Работники, ответственные за сохранность тормозных башмаков, во время дежурства ведут номерной учет тормозных башмаков.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В местах хранения тормозных башмаков вывешиваются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инвентарные описи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указанием количества, места хранения тормозных башмаков и их инвентарных номеров, а также должностей и фамилий работников, ответственных за их сохранность.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9363" y="115888"/>
            <a:ext cx="4105275" cy="5238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Тормозные башмаки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0" y="4221163"/>
            <a:ext cx="7048500" cy="2376487"/>
          </a:xfrm>
          <a:prstGeom prst="rect">
            <a:avLst/>
          </a:prstGeom>
          <a:ln>
            <a:solidFill>
              <a:schemeClr val="dk1">
                <a:shade val="95000"/>
                <a:satMod val="10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257001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60AF261-3C80-47CE-B7DF-FB9FA3579011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0825" y="1628775"/>
            <a:ext cx="8642350" cy="1016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приеме дежурства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работник, ответственный за сохранность тормозных башмаков, лично проверяет наличие и исправность тормозных башмаков, их маркировку и фактическое место их нахождения.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0825" y="3141663"/>
            <a:ext cx="8642350" cy="163036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сдаче дежурства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работник делает запись в журнале учета тормозных башмаков, находящихся в эксплуатации, о месте нахождения тормозных башмаков, их состоянии, количестве и наличии инвентарных номеров, которая удостоверяется подписями работников, принимающих и сдающих дежурство.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5113" y="5300663"/>
            <a:ext cx="8640762" cy="70802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время дежурства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каждый работник обеспечивает сохранность тормозных башмаков, закрепленных за обслуживаемым им участком.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9363" y="115888"/>
            <a:ext cx="4105275" cy="5238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Тормозные башмаки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33538" y="885825"/>
            <a:ext cx="5903912" cy="4000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сохранности тормозных башмаков</a:t>
            </a:r>
          </a:p>
        </p:txBody>
      </p:sp>
    </p:spTree>
    <p:extLst>
      <p:ext uri="{BB962C8B-B14F-4D97-AF65-F5344CB8AC3E}">
        <p14:creationId xmlns:p14="http://schemas.microsoft.com/office/powerpoint/2010/main" val="16510215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BD81BB2-3D77-4137-9354-2ED81518B7C8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7013" y="261938"/>
            <a:ext cx="8243887" cy="4000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Закрепление вагонов тормозными башмаками на путях производится: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7844" y="3549604"/>
            <a:ext cx="4320480" cy="36988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1. Только после полной остановка вагонов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7013" y="5941611"/>
            <a:ext cx="5538861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3. </a:t>
            </a:r>
            <a:r>
              <a:rPr lang="ru-RU" dirty="0"/>
              <a:t>Тормозной башмак подлежит брать только за </a:t>
            </a:r>
            <a:r>
              <a:rPr lang="ru-RU" dirty="0" smtClean="0"/>
              <a:t>ручку.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87525" y="4653136"/>
            <a:ext cx="4608512" cy="36988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2. </a:t>
            </a:r>
            <a:r>
              <a:rPr lang="ru-RU" dirty="0"/>
              <a:t>Работа производится в рукавицах;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780058"/>
            <a:ext cx="3672408" cy="4827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31617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847EAAB-C1BC-4BD8-BFE8-9770234E30D5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0825" y="115888"/>
            <a:ext cx="8604250" cy="1016000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Составы поездов, вагоны и специальный подвижной состав на станционных путях должны быть надежно закреплены от движения (ухода). Для закрепления используются: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900" y="1263650"/>
            <a:ext cx="4067175" cy="2620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25" y="1281113"/>
            <a:ext cx="4105275" cy="260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7675" y="3975100"/>
            <a:ext cx="3773488" cy="2347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250825" y="1281113"/>
            <a:ext cx="4105275" cy="3698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Тормозные башмаки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89488" y="1263650"/>
            <a:ext cx="4065587" cy="3683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Стационарные устройства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43213" y="6315075"/>
            <a:ext cx="4064000" cy="3698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Ручные тормоза</a:t>
            </a:r>
          </a:p>
        </p:txBody>
      </p:sp>
    </p:spTree>
    <p:extLst>
      <p:ext uri="{BB962C8B-B14F-4D97-AF65-F5344CB8AC3E}">
        <p14:creationId xmlns:p14="http://schemas.microsoft.com/office/powerpoint/2010/main" val="7140567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17" grpId="0" animBg="1"/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20</a:t>
            </a:fld>
            <a:endParaRPr lang="en-US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87524" y="1484784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/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C00000"/>
                </a:solidFill>
              </a:rPr>
              <a:t>Требования к тормозным башмакам. 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C00000"/>
                </a:solidFill>
              </a:rPr>
              <a:t>Где запрещается устанавливать тормозные башмаки?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37317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а)  непосредственно  перед рельсовым стыком (1 м и менее) и на рельсовом стыке (если он не сварен);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103731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37319" name="Picture 7"/>
          <p:cNvPicPr>
            <a:picLocks noChangeAspect="1" noChangeArrowheads="1"/>
          </p:cNvPicPr>
          <p:nvPr/>
        </p:nvPicPr>
        <p:blipFill>
          <a:blip r:embed="rId2" cstate="print"/>
          <a:srcRect l="25938" t="28641" r="21809" b="18910"/>
          <a:stretch>
            <a:fillRect/>
          </a:stretch>
        </p:blipFill>
        <p:spPr bwMode="auto">
          <a:xfrm>
            <a:off x="1303193" y="1857516"/>
            <a:ext cx="6358225" cy="4536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Запрещается</a:t>
            </a:r>
            <a:r>
              <a:rPr kumimoji="0" lang="ru-RU" sz="22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устанавливать тормозные башмаки:</a:t>
            </a:r>
            <a:endParaRPr kumimoji="0" lang="ru-RU" sz="22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21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38341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б) перед крестовиной стрелочного перевода;</a:t>
            </a:r>
          </a:p>
          <a:p>
            <a:r>
              <a:rPr lang="ru-RU" dirty="0"/>
              <a:t>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38342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38343" name="Picture 6"/>
          <p:cNvPicPr>
            <a:picLocks noChangeAspect="1" noChangeArrowheads="1"/>
          </p:cNvPicPr>
          <p:nvPr/>
        </p:nvPicPr>
        <p:blipFill>
          <a:blip r:embed="rId2" cstate="print"/>
          <a:srcRect l="11581" t="34888" r="11525" b="18054"/>
          <a:stretch>
            <a:fillRect/>
          </a:stretch>
        </p:blipFill>
        <p:spPr bwMode="auto">
          <a:xfrm>
            <a:off x="547688" y="1588095"/>
            <a:ext cx="8416800" cy="4913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22</a:t>
            </a:fld>
            <a:endParaRPr lang="en-US" dirty="0" smtClean="0"/>
          </a:p>
        </p:txBody>
      </p:sp>
      <p:sp>
        <p:nvSpPr>
          <p:cNvPr id="8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Запрещается</a:t>
            </a:r>
            <a:r>
              <a:rPr kumimoji="0" lang="ru-RU" sz="22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устанавливать тормозные башмаки:</a:t>
            </a:r>
            <a:endParaRPr kumimoji="0" lang="ru-RU" sz="22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39365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в)  на рамный рельс стрелочного перевода, к которому прилегает  остряк;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39366" name="Title 2"/>
          <p:cNvSpPr>
            <a:spLocks/>
          </p:cNvSpPr>
          <p:nvPr/>
        </p:nvSpPr>
        <p:spPr bwMode="auto">
          <a:xfrm>
            <a:off x="393700" y="149572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39367" name="Picture 7" descr="Z:\хорошо, я согласен\Павлюченкова\фото путей\IMG_31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587130"/>
            <a:ext cx="6439325" cy="4829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23</a:t>
            </a:fld>
            <a:endParaRPr lang="en-US" dirty="0" smtClean="0"/>
          </a:p>
        </p:txBody>
      </p:sp>
      <p:sp>
        <p:nvSpPr>
          <p:cNvPr id="8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Запрещается</a:t>
            </a:r>
            <a:r>
              <a:rPr kumimoji="0" lang="ru-RU" sz="22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устанавливать тормозные башмаки:</a:t>
            </a:r>
            <a:endParaRPr kumimoji="0" lang="ru-RU" sz="22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40390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г) на наружный рельс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кривой;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40391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4039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46151" y="1593685"/>
            <a:ext cx="3124762" cy="4139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0394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374" y="1593684"/>
            <a:ext cx="5148228" cy="4139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Стрелка вниз 10"/>
          <p:cNvSpPr/>
          <p:nvPr/>
        </p:nvSpPr>
        <p:spPr>
          <a:xfrm rot="-1800000">
            <a:off x="1352808" y="2143751"/>
            <a:ext cx="300251" cy="1210420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3380562" y="2100285"/>
            <a:ext cx="300251" cy="1210420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2384792" y="1995813"/>
            <a:ext cx="300251" cy="1210420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3000000">
            <a:off x="8158960" y="2695259"/>
            <a:ext cx="279779" cy="1230893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800000">
            <a:off x="4441781" y="2202732"/>
            <a:ext cx="300251" cy="1210420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24</a:t>
            </a:fld>
            <a:endParaRPr lang="en-US" dirty="0" smtClean="0"/>
          </a:p>
        </p:txBody>
      </p:sp>
      <p:sp>
        <p:nvSpPr>
          <p:cNvPr id="16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Запрещается</a:t>
            </a:r>
            <a:r>
              <a:rPr kumimoji="0" lang="ru-RU" sz="22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устанавливать тормозные башмаки:</a:t>
            </a:r>
            <a:endParaRPr kumimoji="0" lang="ru-RU" sz="22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40391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25</a:t>
            </a:fld>
            <a:endParaRPr lang="en-US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165218" y="853988"/>
            <a:ext cx="88712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/>
              <a:t>д) между колесными парами тележек вагонов; 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/>
              <a:t>е) если закрепление производится 2-мя и более башмаками, нельзя укладывать их под одну и ту же вагонную ось. </a:t>
            </a:r>
          </a:p>
          <a:p>
            <a:pPr algn="just">
              <a:lnSpc>
                <a:spcPct val="150000"/>
              </a:lnSpc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954" y="2204864"/>
            <a:ext cx="6327413" cy="4220336"/>
          </a:xfrm>
          <a:prstGeom prst="rect">
            <a:avLst/>
          </a:prstGeom>
        </p:spPr>
      </p:pic>
      <p:sp>
        <p:nvSpPr>
          <p:cNvPr id="8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Запрещается</a:t>
            </a:r>
            <a:r>
              <a:rPr kumimoji="0" lang="ru-RU" sz="22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устанавливать тормозные башмаки:</a:t>
            </a:r>
            <a:endParaRPr kumimoji="0" lang="ru-RU" sz="22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4252945"/>
            <a:ext cx="8928992" cy="17775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b="1" dirty="0"/>
              <a:t>Для предотвращения самопроизвольного ухода </a:t>
            </a:r>
            <a:r>
              <a:rPr lang="ru-RU" sz="2200" b="1" dirty="0" smtClean="0"/>
              <a:t>вагонов за </a:t>
            </a:r>
            <a:r>
              <a:rPr lang="ru-RU" sz="2200" b="1" dirty="0"/>
              <a:t>пределы полезной длины путей продольный профиль </a:t>
            </a:r>
            <a:r>
              <a:rPr lang="ru-RU" sz="2200" b="1" dirty="0" smtClean="0"/>
              <a:t>приемо-отправочных путей, проектируется </a:t>
            </a:r>
            <a:r>
              <a:rPr lang="ru-RU" sz="2200" b="1" dirty="0">
                <a:solidFill>
                  <a:srgbClr val="C00000"/>
                </a:solidFill>
              </a:rPr>
              <a:t>вогнутого (ямообразного) </a:t>
            </a:r>
            <a:r>
              <a:rPr lang="ru-RU" sz="2200" b="1" dirty="0" smtClean="0">
                <a:solidFill>
                  <a:srgbClr val="C00000"/>
                </a:solidFill>
              </a:rPr>
              <a:t>очертания </a:t>
            </a:r>
            <a:r>
              <a:rPr lang="ru-RU" sz="2200" b="1" dirty="0"/>
              <a:t>с одинаковыми отметками высот по концам полезной длины путей</a:t>
            </a:r>
            <a:r>
              <a:rPr lang="ru-RU" sz="2200" dirty="0"/>
              <a:t>. </a:t>
            </a:r>
            <a:r>
              <a:rPr lang="ru-RU" sz="2200" dirty="0" smtClean="0"/>
              <a:t>                                             </a:t>
            </a:r>
            <a:endParaRPr lang="ru-RU" sz="1400" dirty="0"/>
          </a:p>
        </p:txBody>
      </p:sp>
      <p:pic>
        <p:nvPicPr>
          <p:cNvPr id="6" name="Рисунок 1" descr="Безимени-12.jpg"/>
          <p:cNvPicPr>
            <a:picLocks noChangeAspect="1"/>
          </p:cNvPicPr>
          <p:nvPr/>
        </p:nvPicPr>
        <p:blipFill>
          <a:blip r:embed="rId2" cstate="print"/>
          <a:srcRect l="28194" t="33449" r="32675" b="51401"/>
          <a:stretch>
            <a:fillRect/>
          </a:stretch>
        </p:blipFill>
        <p:spPr bwMode="auto">
          <a:xfrm>
            <a:off x="10632" y="504514"/>
            <a:ext cx="9025864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3" descr="Безимени-1.jpg"/>
          <p:cNvPicPr>
            <a:picLocks noChangeAspect="1"/>
          </p:cNvPicPr>
          <p:nvPr/>
        </p:nvPicPr>
        <p:blipFill>
          <a:blip r:embed="rId3" cstate="print"/>
          <a:srcRect l="33463" t="71516" r="27950" b="21861"/>
          <a:stretch>
            <a:fillRect/>
          </a:stretch>
        </p:blipFill>
        <p:spPr bwMode="auto">
          <a:xfrm>
            <a:off x="18026" y="3867076"/>
            <a:ext cx="91440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5" descr="Локомотив с вагоном.JPG"/>
          <p:cNvPicPr>
            <a:picLocks noChangeAspect="1"/>
          </p:cNvPicPr>
          <p:nvPr/>
        </p:nvPicPr>
        <p:blipFill>
          <a:blip r:embed="rId4" cstate="print"/>
          <a:srcRect l="48616" t="781" r="638" b="66087"/>
          <a:stretch>
            <a:fillRect/>
          </a:stretch>
        </p:blipFill>
        <p:spPr bwMode="auto">
          <a:xfrm rot="193015">
            <a:off x="22845" y="3290401"/>
            <a:ext cx="237056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Локомотив с вагоном.JPG"/>
          <p:cNvPicPr>
            <a:picLocks noChangeAspect="1"/>
          </p:cNvPicPr>
          <p:nvPr/>
        </p:nvPicPr>
        <p:blipFill>
          <a:blip r:embed="rId5" cstate="print"/>
          <a:srcRect l="51384" t="8759" r="1346" b="63329"/>
          <a:stretch>
            <a:fillRect/>
          </a:stretch>
        </p:blipFill>
        <p:spPr bwMode="auto">
          <a:xfrm>
            <a:off x="2395320" y="3507159"/>
            <a:ext cx="2087563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https://cdn.pixabay.com/photo/2016/06/28/11/14/railroad-1484415__48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702" y="621698"/>
            <a:ext cx="5832648" cy="274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8"/>
          <p:cNvSpPr>
            <a:spLocks noGrp="1"/>
          </p:cNvSpPr>
          <p:nvPr>
            <p:ph type="title"/>
          </p:nvPr>
        </p:nvSpPr>
        <p:spPr>
          <a:xfrm>
            <a:off x="342899" y="26714"/>
            <a:ext cx="8458200" cy="674348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Verdana" pitchFamily="34" charset="0"/>
                <a:ea typeface="+mn-ea"/>
                <a:cs typeface="+mn-cs"/>
              </a:rPr>
              <a:t>Устройства, используемые для закрепления подвижного состава</a:t>
            </a:r>
          </a:p>
        </p:txBody>
      </p:sp>
    </p:spTree>
    <p:extLst>
      <p:ext uri="{BB962C8B-B14F-4D97-AF65-F5344CB8AC3E}">
        <p14:creationId xmlns:p14="http://schemas.microsoft.com/office/powerpoint/2010/main" val="319375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33333E-6 L 0.35833 -0.01111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00" y="-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833 -0.01111 L 0.03559 0.00047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0" y="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722711" y="801776"/>
            <a:ext cx="5087930" cy="192411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Стационарное устройство для закрепления вагонов (</a:t>
            </a:r>
            <a:r>
              <a:rPr lang="ru-RU" sz="2000" b="1" dirty="0">
                <a:solidFill>
                  <a:srgbClr val="C00000"/>
                </a:solidFill>
              </a:rPr>
              <a:t>УТС-380) </a:t>
            </a:r>
            <a:r>
              <a:rPr lang="ru-RU" sz="2000" b="1" dirty="0" smtClean="0">
                <a:solidFill>
                  <a:srgbClr val="C00000"/>
                </a:solidFill>
              </a:rPr>
              <a:t>– </a:t>
            </a:r>
            <a:r>
              <a:rPr lang="ru-RU" sz="2000" dirty="0" smtClean="0"/>
              <a:t>механизированные устройство </a:t>
            </a:r>
            <a:r>
              <a:rPr lang="ru-RU" sz="2000" dirty="0"/>
              <a:t>закрепления подвижного состава на </a:t>
            </a:r>
            <a:r>
              <a:rPr lang="ru-RU" sz="2000" dirty="0" smtClean="0"/>
              <a:t>путях. УТС -  упор тормозной стационарный. </a:t>
            </a:r>
            <a:r>
              <a:rPr lang="ru-RU" sz="2000" i="1" dirty="0" smtClean="0"/>
              <a:t>(видео)</a:t>
            </a:r>
            <a:endParaRPr lang="ru-RU" sz="2000" i="1" dirty="0"/>
          </a:p>
        </p:txBody>
      </p:sp>
      <p:pic>
        <p:nvPicPr>
          <p:cNvPr id="7178" name="Picture 10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1" y="3789040"/>
            <a:ext cx="359519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(10сек) Рабочее и нерабочее положение УТС 38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61863" y="2564904"/>
            <a:ext cx="4939055" cy="30427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84" y="808126"/>
            <a:ext cx="3550337" cy="2545224"/>
          </a:xfrm>
          <a:prstGeom prst="rect">
            <a:avLst/>
          </a:prstGeom>
        </p:spPr>
      </p:pic>
      <p:sp>
        <p:nvSpPr>
          <p:cNvPr id="11" name="Заголовок 8"/>
          <p:cNvSpPr>
            <a:spLocks noGrp="1"/>
          </p:cNvSpPr>
          <p:nvPr>
            <p:ph type="title"/>
          </p:nvPr>
        </p:nvSpPr>
        <p:spPr>
          <a:xfrm>
            <a:off x="342899" y="26714"/>
            <a:ext cx="8458200" cy="674348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Verdana" pitchFamily="34" charset="0"/>
                <a:ea typeface="+mn-ea"/>
                <a:cs typeface="+mn-cs"/>
              </a:rPr>
              <a:t>Устройства, используемые для закрепления подвижного состава</a:t>
            </a:r>
          </a:p>
        </p:txBody>
      </p:sp>
    </p:spTree>
    <p:extLst>
      <p:ext uri="{BB962C8B-B14F-4D97-AF65-F5344CB8AC3E}">
        <p14:creationId xmlns:p14="http://schemas.microsoft.com/office/powerpoint/2010/main" val="205439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1C61D18-6D61-4239-85E7-7D1151FD5CEA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9363" y="115888"/>
            <a:ext cx="4105275" cy="5238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Тормозные башмаки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7950" y="765175"/>
            <a:ext cx="8928100" cy="15541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Наиболее простым и самым распространённым способом закрепления вагонов является укладка под колеса стоящего подвижного состава тормозных башмаков</a:t>
            </a:r>
            <a:r>
              <a:rPr lang="ru-RU" sz="1900" dirty="0"/>
              <a:t>.    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Тормозной башмак </a:t>
            </a:r>
            <a:r>
              <a:rPr lang="ru-RU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приспособление для торможения движущихся групп вагонов (отцепов) и других видов подвижного состава, а также закрепления подвижного состава от несанкционированного движения (ухода).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9363" y="2636838"/>
            <a:ext cx="4105275" cy="400050"/>
          </a:xfrm>
          <a:prstGeom prst="rect">
            <a:avLst/>
          </a:prstGeom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Конструкция тормозного башмака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16463" y="3257550"/>
            <a:ext cx="4319587" cy="30781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Тормозной башмак состоит из: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полоза, на который накатывается колесо вагона, 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соединённой с полозом опорной тормозной колодки, в которую упирается колесо, 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ручки тормозного башмака.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1026" name="Рисунок 2" descr="D:\Kaneva\Рабочий стол\DK\poriadok_ucheta\chasti\ris\shema_bas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3257550"/>
            <a:ext cx="4319588" cy="3078163"/>
          </a:xfrm>
          <a:prstGeom prst="rect">
            <a:avLst/>
          </a:prstGeom>
          <a:noFill/>
          <a:ln w="12700">
            <a:solidFill>
              <a:schemeClr val="dk1">
                <a:shade val="95000"/>
                <a:satMod val="10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89708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Составные части тормозного башмака:</a:t>
            </a:r>
          </a:p>
          <a:p>
            <a:endParaRPr lang="ru-RU" sz="2400" dirty="0"/>
          </a:p>
        </p:txBody>
      </p:sp>
      <p:pic>
        <p:nvPicPr>
          <p:cNvPr id="1027079" name="Рисунок 9" descr="C:\Users\Татьяна\Desktop\13.Методработа\безопасность движения на ж д  транспорте\2010_12_05\тормозные башмаки.jpg"/>
          <p:cNvPicPr>
            <a:picLocks noChangeAspect="1" noChangeArrowheads="1"/>
          </p:cNvPicPr>
          <p:nvPr/>
        </p:nvPicPr>
        <p:blipFill>
          <a:blip r:embed="rId2" cstate="print">
            <a:lum bright="-30000" contrast="40000"/>
          </a:blip>
          <a:srcRect l="17175" t="13483" r="17645" b="26517"/>
          <a:stretch>
            <a:fillRect/>
          </a:stretch>
        </p:blipFill>
        <p:spPr bwMode="auto">
          <a:xfrm>
            <a:off x="1187624" y="1389732"/>
            <a:ext cx="7734379" cy="4802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6</a:t>
            </a:fld>
            <a:endParaRPr lang="en-US" dirty="0" smtClean="0"/>
          </a:p>
        </p:txBody>
      </p:sp>
      <p:sp>
        <p:nvSpPr>
          <p:cNvPr id="1027077" name="Content Placeholder 1"/>
          <p:cNvSpPr>
            <a:spLocks/>
          </p:cNvSpPr>
          <p:nvPr/>
        </p:nvSpPr>
        <p:spPr bwMode="auto">
          <a:xfrm>
            <a:off x="107504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1 - носок,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2 - полоз,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3 - заклепка,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4 - опорная колодка,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5 - ручка,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6 - борт.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D2F5D16-3E44-4430-8299-5DCF0729403C}" type="slidenum">
              <a:rPr lang="ru-RU" altLang="ru-RU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>
              <a:solidFill>
                <a:srgbClr val="89898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9363" y="115888"/>
            <a:ext cx="4105275" cy="5238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Тормозные башмаки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9750" y="908050"/>
            <a:ext cx="5256213" cy="3170238"/>
          </a:xfrm>
          <a:prstGeom prst="rect">
            <a:avLst/>
          </a:prstGeom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Тормозные башмаки должны: </a:t>
            </a: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быть окрашены в красный цвет, </a:t>
            </a: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иметь 3 поперечные полосы белого цвета на горизонтальной плоскости и обоих бортах полоза, </a:t>
            </a: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иметь маркировку (клеймение) на верхней поверхности полоза, </a:t>
            </a:r>
          </a:p>
          <a:p>
            <a:pPr marL="342900" indent="-3429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иметь инвентарный номер, нанесённый белой краской, на боковой или торцевой поверхности корпуса колодки.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325" y="908050"/>
            <a:ext cx="2520950" cy="31702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39750" y="4365625"/>
            <a:ext cx="5256213" cy="213836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Тормозные башмаки, используемые для торможения вагонов при расформировании составов поездов или группы вагонов на железнодорожных станциях, имеющих сортировочные устройства, или вытяжных путях, не окрашиваются, поперечные полосы не наносятся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359" y="4365104"/>
            <a:ext cx="2826444" cy="21211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559709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6053" name="Content Placeholder 1"/>
          <p:cNvSpPr>
            <a:spLocks/>
          </p:cNvSpPr>
          <p:nvPr/>
        </p:nvSpPr>
        <p:spPr bwMode="auto">
          <a:xfrm>
            <a:off x="490538" y="1282700"/>
            <a:ext cx="840194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 объектах, где предъявляются повышенные требования по пожарной безопасности  применяется 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башмак тормозной искробезопасный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латунный (например пути для производства погрузочно-выгрузочных операций с опасными грузами класса 1-ВМ)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26054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26055" name="Picture 2" descr="Башмак искробезопасный тормозной.Путь-СП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8287" y="2852936"/>
            <a:ext cx="7330025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Устройства, используемые для закрепления подвижного состава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8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55749" name="Content Placeholder 1"/>
          <p:cNvSpPr>
            <a:spLocks/>
          </p:cNvSpPr>
          <p:nvPr/>
        </p:nvSpPr>
        <p:spPr bwMode="auto">
          <a:xfrm>
            <a:off x="490538" y="1282700"/>
            <a:ext cx="8329934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В соответствии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 требованиями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ИДП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закрепление производится таким образом, чтобы носок полоза башмака касался обода колеса.</a:t>
            </a:r>
          </a:p>
          <a:p>
            <a:pPr>
              <a:buFontTx/>
              <a:buChar char="-"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5750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55751" name="Picture 10"/>
          <p:cNvPicPr>
            <a:picLocks noChangeAspect="1" noChangeArrowheads="1"/>
          </p:cNvPicPr>
          <p:nvPr/>
        </p:nvPicPr>
        <p:blipFill>
          <a:blip r:embed="rId2" cstate="print"/>
          <a:srcRect l="25021" t="29167" r="19214" b="18054"/>
          <a:stretch>
            <a:fillRect/>
          </a:stretch>
        </p:blipFill>
        <p:spPr bwMode="auto">
          <a:xfrm>
            <a:off x="1691680" y="1916832"/>
            <a:ext cx="6421264" cy="4545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200" dirty="0">
                <a:latin typeface="Verdana" pitchFamily="34" charset="0"/>
              </a:rPr>
              <a:t>Правила установки тормозных башмаков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9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2140</TotalTime>
  <Words>934</Words>
  <Application>Microsoft Office PowerPoint</Application>
  <PresentationFormat>Экран (4:3)</PresentationFormat>
  <Paragraphs>262</Paragraphs>
  <Slides>25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ＭＳ Ｐゴシック</vt:lpstr>
      <vt:lpstr>Arial</vt:lpstr>
      <vt:lpstr>Calibri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Устройства, используемые для закрепления подвижного состава</vt:lpstr>
      <vt:lpstr>Устройства, используемые для закрепления подвижного состава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aasabancev</dc:creator>
  <cp:lastModifiedBy>Ли Н.Г.</cp:lastModifiedBy>
  <cp:revision>80</cp:revision>
  <dcterms:created xsi:type="dcterms:W3CDTF">2012-10-18T11:21:12Z</dcterms:created>
  <dcterms:modified xsi:type="dcterms:W3CDTF">2024-03-07T20:18:41Z</dcterms:modified>
</cp:coreProperties>
</file>