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18" r:id="rId1"/>
  </p:sldMasterIdLst>
  <p:notesMasterIdLst>
    <p:notesMasterId r:id="rId13"/>
  </p:notesMasterIdLst>
  <p:sldIdLst>
    <p:sldId id="261" r:id="rId2"/>
    <p:sldId id="293" r:id="rId3"/>
    <p:sldId id="277" r:id="rId4"/>
    <p:sldId id="278" r:id="rId5"/>
    <p:sldId id="279" r:id="rId6"/>
    <p:sldId id="280" r:id="rId7"/>
    <p:sldId id="257" r:id="rId8"/>
    <p:sldId id="294" r:id="rId9"/>
    <p:sldId id="260" r:id="rId10"/>
    <p:sldId id="313" r:id="rId11"/>
    <p:sldId id="314" r:id="rId1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4" autoAdjust="0"/>
    <p:restoredTop sz="79607" autoAdjust="0"/>
  </p:normalViewPr>
  <p:slideViewPr>
    <p:cSldViewPr snapToGrid="0" snapToObjects="1">
      <p:cViewPr varScale="1">
        <p:scale>
          <a:sx n="71" d="100"/>
          <a:sy n="71" d="100"/>
        </p:scale>
        <p:origin x="132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MS PGothic" pitchFamily="34" charset="-128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MS PGothic" pitchFamily="34" charset="-128"/>
                <a:cs typeface="Arial" charset="0"/>
              </a:defRPr>
            </a:lvl1pPr>
          </a:lstStyle>
          <a:p>
            <a:pPr>
              <a:defRPr/>
            </a:pPr>
            <a:fld id="{7D643A1A-1008-493D-8DCF-6811F5FE34E4}" type="datetimeFigureOut">
              <a:rPr lang="ru-RU"/>
              <a:pPr>
                <a:defRPr/>
              </a:pPr>
              <a:t>07.03.2024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MS PGothic" pitchFamily="34" charset="-128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MS PGothic" pitchFamily="34" charset="-128"/>
                <a:cs typeface="Arial" charset="0"/>
              </a:defRPr>
            </a:lvl1pPr>
          </a:lstStyle>
          <a:p>
            <a:pPr>
              <a:defRPr/>
            </a:pPr>
            <a:fld id="{1F3D34BC-177F-476C-B340-04D34CABF9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8227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EE80E8-587C-4A6D-80A8-76E7E51BA467}" type="slidenum">
              <a:rPr lang="ru-RU" smtClean="0">
                <a:ea typeface="ＭＳ Ｐゴシック" charset="-128"/>
              </a:rPr>
              <a:pPr/>
              <a:t>1</a:t>
            </a:fld>
            <a:endParaRPr lang="ru-RU" smtClean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4993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3D34BC-177F-476C-B340-04D34CABF9DC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631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2935887-E4D1-418E-A066-D0F4CC149432}" type="slidenum">
              <a:rPr lang="ru-RU" smtClean="0">
                <a:ea typeface="ＭＳ Ｐゴシック" charset="-128"/>
              </a:rPr>
              <a:pPr/>
              <a:t>7</a:t>
            </a:fld>
            <a:endParaRPr lang="ru-RU" smtClean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8895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E302-D7F3-4BFB-9CA3-06C9EDEE75C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347E6D8E-C011-438D-A0E3-9ECAA60B9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420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E302-D7F3-4BFB-9CA3-06C9EDEE75C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47E6D8E-C011-438D-A0E3-9ECAA60B9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127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E302-D7F3-4BFB-9CA3-06C9EDEE75C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47E6D8E-C011-438D-A0E3-9ECAA60B934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9276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E302-D7F3-4BFB-9CA3-06C9EDEE75C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47E6D8E-C011-438D-A0E3-9ECAA60B9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799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E302-D7F3-4BFB-9CA3-06C9EDEE75C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47E6D8E-C011-438D-A0E3-9ECAA60B934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6987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E302-D7F3-4BFB-9CA3-06C9EDEE75C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47E6D8E-C011-438D-A0E3-9ECAA60B9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203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E302-D7F3-4BFB-9CA3-06C9EDEE75C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E6D8E-C011-438D-A0E3-9ECAA60B9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312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E302-D7F3-4BFB-9CA3-06C9EDEE75C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E6D8E-C011-438D-A0E3-9ECAA60B9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791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8320" y="3463020"/>
            <a:ext cx="5514509" cy="752539"/>
          </a:xfrm>
        </p:spPr>
        <p:txBody>
          <a:bodyPr/>
          <a:lstStyle>
            <a:lvl1pPr marL="0" marR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8320" y="4583175"/>
            <a:ext cx="5514509" cy="1131641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Click to edit Master subtitle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902400" y="6028267"/>
            <a:ext cx="4193157" cy="508528"/>
          </a:xfrm>
        </p:spPr>
        <p:txBody>
          <a:bodyPr anchor="b">
            <a:normAutofit/>
          </a:bodyPr>
          <a:lstStyle>
            <a:lvl1pPr>
              <a:buNone/>
              <a:defRPr sz="1000" baseline="0"/>
            </a:lvl1pPr>
          </a:lstStyle>
          <a:p>
            <a:pPr lvl="0"/>
            <a:r>
              <a:rPr lang="ru-RU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00032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3" y="1806448"/>
            <a:ext cx="8529889" cy="4394179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6386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3" y="1806448"/>
            <a:ext cx="8529889" cy="439417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077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E302-D7F3-4BFB-9CA3-06C9EDEE75C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E6D8E-C011-438D-A0E3-9ECAA60B9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956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4" y="1806448"/>
            <a:ext cx="7094790" cy="4394179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  <p:sp>
        <p:nvSpPr>
          <p:cNvPr id="130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4" y="1878479"/>
            <a:ext cx="1316459" cy="4322148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6592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4" y="1806448"/>
            <a:ext cx="7094790" cy="439417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  <p:sp>
        <p:nvSpPr>
          <p:cNvPr id="130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4" y="1878479"/>
            <a:ext cx="1316459" cy="4322148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81637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7025" y="1712913"/>
            <a:ext cx="7013575" cy="446404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4" y="1719737"/>
            <a:ext cx="1316459" cy="4457226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0066A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9404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7025" y="1712914"/>
            <a:ext cx="4125913" cy="37782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9300" y="5657136"/>
            <a:ext cx="4214113" cy="687388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0066A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  <p:sp>
        <p:nvSpPr>
          <p:cNvPr id="131" name="Picture Placeholder 2"/>
          <p:cNvSpPr>
            <a:spLocks noGrp="1"/>
          </p:cNvSpPr>
          <p:nvPr>
            <p:ph type="pic" idx="10"/>
          </p:nvPr>
        </p:nvSpPr>
        <p:spPr>
          <a:xfrm>
            <a:off x="4667249" y="1714500"/>
            <a:ext cx="4125913" cy="37782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132" name="Text Placeholder 3"/>
          <p:cNvSpPr>
            <a:spLocks noGrp="1"/>
          </p:cNvSpPr>
          <p:nvPr>
            <p:ph type="body" sz="half" idx="11"/>
          </p:nvPr>
        </p:nvSpPr>
        <p:spPr>
          <a:xfrm>
            <a:off x="4569524" y="5649903"/>
            <a:ext cx="4214113" cy="687388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0066A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51770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699" y="1794218"/>
            <a:ext cx="4206713" cy="438115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0" indent="0">
              <a:buNone/>
              <a:defRPr sz="1600"/>
            </a:lvl2pPr>
            <a:lvl3pPr marL="0" indent="0">
              <a:buNone/>
              <a:defRPr sz="1600"/>
            </a:lvl3pPr>
            <a:lvl4pPr marL="0" indent="0">
              <a:buNone/>
              <a:defRPr sz="1600"/>
            </a:lvl4pPr>
            <a:lvl5pPr marL="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7639" y="1794218"/>
            <a:ext cx="4196473" cy="4381157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1600"/>
            </a:lvl1pPr>
            <a:lvl2pPr marL="0" indent="0">
              <a:buFont typeface="Arial"/>
              <a:buNone/>
              <a:defRPr sz="1600"/>
            </a:lvl2pPr>
            <a:lvl3pPr marL="0" indent="0">
              <a:buFont typeface="Arial"/>
              <a:buNone/>
              <a:defRPr sz="1600"/>
            </a:lvl3pPr>
            <a:lvl4pPr marL="0" indent="0">
              <a:buFont typeface="Arial"/>
              <a:buNone/>
              <a:defRPr sz="1600"/>
            </a:lvl4pPr>
            <a:lvl5pPr marL="0" indent="0">
              <a:buFont typeface="Arial"/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699" y="1803038"/>
            <a:ext cx="4206713" cy="437233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7639" y="1803038"/>
            <a:ext cx="4196473" cy="437233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30731" y="345190"/>
            <a:ext cx="8543382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/>
          <p:cNvSpPr/>
          <p:nvPr/>
        </p:nvSpPr>
        <p:spPr>
          <a:xfrm>
            <a:off x="0" y="0"/>
            <a:ext cx="9144000" cy="6488113"/>
          </a:xfrm>
          <a:prstGeom prst="rect">
            <a:avLst/>
          </a:prstGeom>
          <a:solidFill>
            <a:srgbClr val="BFC5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22"/>
          <p:cNvSpPr/>
          <p:nvPr/>
        </p:nvSpPr>
        <p:spPr>
          <a:xfrm>
            <a:off x="0" y="6499225"/>
            <a:ext cx="9144000" cy="358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17" descr="rzd_log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573" y="2412849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E302-D7F3-4BFB-9CA3-06C9EDEE75C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47E6D8E-C011-438D-A0E3-9ECAA60B9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959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E302-D7F3-4BFB-9CA3-06C9EDEE75C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47E6D8E-C011-438D-A0E3-9ECAA60B9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829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E302-D7F3-4BFB-9CA3-06C9EDEE75C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47E6D8E-C011-438D-A0E3-9ECAA60B9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80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E302-D7F3-4BFB-9CA3-06C9EDEE75C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E6D8E-C011-438D-A0E3-9ECAA60B9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623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E302-D7F3-4BFB-9CA3-06C9EDEE75C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E6D8E-C011-438D-A0E3-9ECAA60B9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00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E302-D7F3-4BFB-9CA3-06C9EDEE75C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E6D8E-C011-438D-A0E3-9ECAA60B9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106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E302-D7F3-4BFB-9CA3-06C9EDEE75C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47E6D8E-C011-438D-A0E3-9ECAA60B9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704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6E302-D7F3-4BFB-9CA3-06C9EDEE75C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47E6D8E-C011-438D-A0E3-9ECAA60B93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710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9" r:id="rId1"/>
    <p:sldLayoutId id="2147484120" r:id="rId2"/>
    <p:sldLayoutId id="2147484121" r:id="rId3"/>
    <p:sldLayoutId id="2147484122" r:id="rId4"/>
    <p:sldLayoutId id="2147484123" r:id="rId5"/>
    <p:sldLayoutId id="2147484124" r:id="rId6"/>
    <p:sldLayoutId id="2147484125" r:id="rId7"/>
    <p:sldLayoutId id="2147484126" r:id="rId8"/>
    <p:sldLayoutId id="2147484127" r:id="rId9"/>
    <p:sldLayoutId id="2147484128" r:id="rId10"/>
    <p:sldLayoutId id="2147484129" r:id="rId11"/>
    <p:sldLayoutId id="2147484130" r:id="rId12"/>
    <p:sldLayoutId id="2147484131" r:id="rId13"/>
    <p:sldLayoutId id="2147484132" r:id="rId14"/>
    <p:sldLayoutId id="2147484133" r:id="rId15"/>
    <p:sldLayoutId id="2147484134" r:id="rId16"/>
    <p:sldLayoutId id="2147484135" r:id="rId17"/>
    <p:sldLayoutId id="2147484136" r:id="rId18"/>
    <p:sldLayoutId id="2147484137" r:id="rId19"/>
    <p:sldLayoutId id="2147484138" r:id="rId20"/>
    <p:sldLayoutId id="2147484139" r:id="rId21"/>
    <p:sldLayoutId id="2147484140" r:id="rId22"/>
    <p:sldLayoutId id="2147484141" r:id="rId23"/>
    <p:sldLayoutId id="2147484045" r:id="rId24"/>
    <p:sldLayoutId id="2147484046" r:id="rId25"/>
    <p:sldLayoutId id="2147484049" r:id="rId26"/>
    <p:sldLayoutId id="2147484050" r:id="rId2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Placeholder 13" descr="cover_illustration.png"/>
          <p:cNvPicPr>
            <a:picLocks noChangeAspect="1"/>
          </p:cNvPicPr>
          <p:nvPr/>
        </p:nvPicPr>
        <p:blipFill>
          <a:blip r:embed="rId3"/>
          <a:srcRect t="5" b="5"/>
          <a:stretch>
            <a:fillRect/>
          </a:stretch>
        </p:blipFill>
        <p:spPr bwMode="auto">
          <a:xfrm>
            <a:off x="0" y="0"/>
            <a:ext cx="9144000" cy="435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4" descr="cover_2.png"/>
          <p:cNvPicPr>
            <a:picLocks noChangeAspect="1"/>
          </p:cNvPicPr>
          <p:nvPr/>
        </p:nvPicPr>
        <p:blipFill>
          <a:blip r:embed="rId4"/>
          <a:srcRect t="48518"/>
          <a:stretch>
            <a:fillRect/>
          </a:stretch>
        </p:blipFill>
        <p:spPr bwMode="auto">
          <a:xfrm>
            <a:off x="0" y="3327400"/>
            <a:ext cx="9144000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itle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2350" dirty="0" smtClean="0"/>
              <a:t>Порядок расчета и заполнения справки по тормозам ВУ-45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36275" y="779548"/>
            <a:ext cx="777912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Практическая </a:t>
            </a:r>
            <a:r>
              <a:rPr lang="ru-RU" b="1" dirty="0" smtClean="0"/>
              <a:t>работа</a:t>
            </a:r>
            <a:endParaRPr lang="ru-RU" b="1" dirty="0"/>
          </a:p>
          <a:p>
            <a:pPr algn="ctr"/>
            <a:r>
              <a:rPr lang="ru-RU" u="sng" dirty="0" smtClean="0"/>
              <a:t> </a:t>
            </a:r>
            <a:r>
              <a:rPr lang="ru-RU" u="sng" dirty="0"/>
              <a:t>Определение нагрузку на </a:t>
            </a:r>
            <a:r>
              <a:rPr lang="ru-RU" u="sng" dirty="0" smtClean="0"/>
              <a:t>ось</a:t>
            </a:r>
            <a:endParaRPr lang="ru-RU" u="sng" dirty="0"/>
          </a:p>
          <a:p>
            <a:r>
              <a:rPr lang="ru-RU" b="1" dirty="0" smtClean="0"/>
              <a:t>Цель </a:t>
            </a:r>
            <a:r>
              <a:rPr lang="ru-RU" b="1" dirty="0"/>
              <a:t>работы: </a:t>
            </a:r>
            <a:r>
              <a:rPr lang="ru-RU" dirty="0"/>
              <a:t>научиться определять нагрузку на ось</a:t>
            </a:r>
          </a:p>
          <a:p>
            <a:endParaRPr lang="ru-RU" dirty="0"/>
          </a:p>
          <a:p>
            <a:r>
              <a:rPr lang="ru-RU" b="1" dirty="0" smtClean="0"/>
              <a:t>Исходные </a:t>
            </a:r>
            <a:r>
              <a:rPr lang="ru-RU" b="1" dirty="0"/>
              <a:t>данные: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781988"/>
              </p:ext>
            </p:extLst>
          </p:nvPr>
        </p:nvGraphicFramePr>
        <p:xfrm>
          <a:off x="1136274" y="2272555"/>
          <a:ext cx="7779124" cy="4088982"/>
        </p:xfrm>
        <a:graphic>
          <a:graphicData uri="http://schemas.openxmlformats.org/drawingml/2006/table">
            <a:tbl>
              <a:tblPr/>
              <a:tblGrid>
                <a:gridCol w="448797"/>
                <a:gridCol w="660588"/>
                <a:gridCol w="476361"/>
                <a:gridCol w="777912"/>
                <a:gridCol w="1346387"/>
                <a:gridCol w="493674"/>
                <a:gridCol w="777912"/>
                <a:gridCol w="777912"/>
                <a:gridCol w="643274"/>
                <a:gridCol w="777912"/>
                <a:gridCol w="598395"/>
              </a:tblGrid>
              <a:tr h="1835556">
                <a:tc>
                  <a:txBody>
                    <a:bodyPr/>
                    <a:lstStyle/>
                    <a:p>
                      <a:pPr algn="ctr"/>
                      <a:r>
                        <a:rPr lang="ru-RU" sz="1000" i="1" dirty="0">
                          <a:effectLst/>
                        </a:rPr>
                        <a:t>Кол-во вагонов</a:t>
                      </a:r>
                      <a:endParaRPr lang="ru-RU" sz="1000" dirty="0">
                        <a:effectLst/>
                      </a:endParaRPr>
                    </a:p>
                  </a:txBody>
                  <a:tcPr marL="35385" marR="35385" marT="35385" marB="353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1">
                          <a:effectLst/>
                        </a:rPr>
                        <a:t>Род вагонов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1">
                          <a:effectLst/>
                        </a:rPr>
                        <a:t>Число осей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1">
                          <a:effectLst/>
                        </a:rPr>
                        <a:t>Вес груза в одном вагоне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1">
                          <a:effectLst/>
                        </a:rPr>
                        <a:t>Род груза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1">
                          <a:effectLst/>
                        </a:rPr>
                        <a:t>Кол-во вагонов с вкл. торм-ми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1">
                          <a:effectLst/>
                        </a:rPr>
                        <a:t>Кол-во вагонов с ручными тормозами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1">
                          <a:effectLst/>
                        </a:rPr>
                        <a:t>Серия ведущего локомотива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1">
                          <a:effectLst/>
                        </a:rPr>
                        <a:t>Руководящий уклон, ‰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1">
                          <a:effectLst/>
                        </a:rPr>
                        <a:t>Условная длина вагонов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1">
                          <a:effectLst/>
                        </a:rPr>
                        <a:t>Тара вагона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643"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1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2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3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4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5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6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7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8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9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10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11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76"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10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Крыт.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4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20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Лаки, краски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10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2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ru-RU" sz="1000" i="1">
                          <a:effectLst/>
                        </a:rPr>
                        <a:t>ВЛ 80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ru-RU" sz="1000" i="1">
                          <a:effectLst/>
                        </a:rPr>
                        <a:t>7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1,10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22,7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76"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12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Цист.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4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60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Диз. топливо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12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2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1,01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31,5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76"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8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Крыт.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4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 smtClean="0">
                          <a:effectLst/>
                        </a:rPr>
                        <a:t>0</a:t>
                      </a:r>
                      <a:endParaRPr lang="ru-RU" sz="1000" dirty="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Порожние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7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-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1,05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24,2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76"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10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Цист.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8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100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Кислота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10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-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0,86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51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76"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12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Полув.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4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45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Лес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11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2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1,00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22,0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76"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2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Крыт.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4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5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люди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 dirty="0">
                          <a:effectLst/>
                        </a:rPr>
                        <a:t>2</a:t>
                      </a:r>
                      <a:endParaRPr lang="ru-RU" sz="1000" dirty="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-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>
                          <a:effectLst/>
                        </a:rPr>
                        <a:t>1,10</a:t>
                      </a:r>
                      <a:endParaRPr lang="ru-RU" sz="100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i="1" dirty="0">
                          <a:effectLst/>
                        </a:rPr>
                        <a:t>24,2</a:t>
                      </a:r>
                      <a:endParaRPr lang="ru-RU" sz="1000" dirty="0">
                        <a:effectLst/>
                      </a:endParaRPr>
                    </a:p>
                  </a:txBody>
                  <a:tcPr marL="35385" marR="35385" marT="35385" marB="3538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1882589" y="67234"/>
            <a:ext cx="5123329" cy="564775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ось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47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116" y="1260847"/>
            <a:ext cx="8538884" cy="55971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приложения 2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14.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определяем режим включения воздухораспределители: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груженый режим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загрузке вагона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6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на ось, на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 до 6 тс на ось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(включительно), на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порожний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3 тс на ось.</a:t>
            </a:r>
          </a:p>
          <a:p>
            <a:pPr marL="444500" indent="0" algn="just"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Определяем нагрузку на ось 1 вагона по исходным данным.</a:t>
            </a:r>
          </a:p>
          <a:p>
            <a:pPr marL="444500" indent="0" algn="just">
              <a:buNone/>
            </a:pPr>
            <a:r>
              <a:rPr lang="ru-RU" sz="20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крытый вагон (4 оси) вес груза (лаки, краски) – 20 тонн</a:t>
            </a:r>
          </a:p>
          <a:p>
            <a:pPr marL="444500" indent="0" algn="just"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20:4=5 тс, средний режим, и т.д.  </a:t>
            </a:r>
          </a:p>
          <a:p>
            <a:pPr marL="444500" indent="0" algn="just">
              <a:buNone/>
            </a:pP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0" indent="0" algn="just">
              <a:buNone/>
            </a:pPr>
            <a:endParaRPr lang="ru-RU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0" indent="0" algn="just">
              <a:buNone/>
            </a:pP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0" indent="0" algn="just">
              <a:buNone/>
            </a:pPr>
            <a:endParaRPr lang="ru-RU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0" indent="0" algn="just">
              <a:buNone/>
            </a:pPr>
            <a:endParaRPr lang="ru-RU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0" indent="0" algn="just">
              <a:buNone/>
            </a:pP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на основании примера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рассчитать нагрузку на ось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вагона подвижного состава.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0" indent="0" algn="just">
              <a:buNone/>
            </a:pP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82589" y="67234"/>
            <a:ext cx="5123329" cy="564775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ось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9651" y="3960998"/>
            <a:ext cx="5838825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012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1"/>
          <p:cNvSpPr>
            <a:spLocks noGrp="1"/>
          </p:cNvSpPr>
          <p:nvPr>
            <p:ph idx="1"/>
          </p:nvPr>
        </p:nvSpPr>
        <p:spPr>
          <a:xfrm>
            <a:off x="392113" y="1379538"/>
            <a:ext cx="8193087" cy="5053012"/>
          </a:xfrm>
        </p:spPr>
        <p:txBody>
          <a:bodyPr/>
          <a:lstStyle/>
          <a:p>
            <a:pPr algn="ctr"/>
            <a:r>
              <a:rPr lang="ru-RU" sz="2400" b="1" dirty="0" smtClean="0"/>
              <a:t>Выдержки из Правил технического обслуживания тормозного оборудования и управления тормозами железнодорожного подвижного состава</a:t>
            </a:r>
          </a:p>
          <a:p>
            <a:endParaRPr lang="ru-RU" sz="2000" b="1" dirty="0" smtClean="0"/>
          </a:p>
          <a:p>
            <a:pPr algn="just"/>
            <a:r>
              <a:rPr lang="ru-RU" sz="2200" b="1" dirty="0" smtClean="0">
                <a:solidFill>
                  <a:srgbClr val="002060"/>
                </a:solidFill>
              </a:rPr>
              <a:t>п. 128.</a:t>
            </a:r>
            <a:r>
              <a:rPr lang="ru-RU" sz="2200" b="1" dirty="0" smtClean="0"/>
              <a:t> </a:t>
            </a:r>
            <a:r>
              <a:rPr lang="ru-RU" sz="2200" dirty="0" smtClean="0"/>
              <a:t>Все поезда, отправляемые со станции, должны быть обеспечены тормозами с гарантированным нажатием в соответствии с «Нормами обеспечения поездов тормозами и допускаемые скорости движения поездов» (далее – Нормы).</a:t>
            </a:r>
            <a:endParaRPr lang="ru-RU" dirty="0" smtClean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1882589" y="67234"/>
            <a:ext cx="5123329" cy="564775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ось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240213" y="1828800"/>
            <a:ext cx="4749800" cy="524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Основные понятия, необходимые для расчета справки по обеспечению поезда тормозами ф. ВУ-45: </a:t>
            </a:r>
          </a:p>
          <a:p>
            <a:pPr algn="just">
              <a:defRPr/>
            </a:pPr>
            <a:endParaRPr lang="ru-RU" sz="2400" dirty="0">
              <a:latin typeface="+mn-lt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- нагрузка на ось;</a:t>
            </a:r>
          </a:p>
          <a:p>
            <a:pPr algn="just">
              <a:buFontTx/>
              <a:buChar char="-"/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 нажатие на ось;</a:t>
            </a:r>
          </a:p>
          <a:p>
            <a:pPr algn="just">
              <a:buFontTx/>
              <a:buChar char="-"/>
              <a:defRPr/>
            </a:pPr>
            <a:r>
              <a:rPr lang="ru-RU" sz="2400" b="1" i="1" dirty="0">
                <a:latin typeface="+mn-lt"/>
                <a:cs typeface="Times New Roman" pitchFamily="18" charset="0"/>
              </a:rPr>
              <a:t> требуемое</a:t>
            </a:r>
            <a:r>
              <a:rPr lang="ru-RU" sz="2400" dirty="0">
                <a:latin typeface="+mn-lt"/>
                <a:cs typeface="Times New Roman" pitchFamily="18" charset="0"/>
              </a:rPr>
              <a:t> нажатие колодок  в поезде;</a:t>
            </a:r>
          </a:p>
          <a:p>
            <a:pPr algn="just">
              <a:buFontTx/>
              <a:buChar char="-"/>
              <a:defRPr/>
            </a:pPr>
            <a:r>
              <a:rPr lang="ru-RU" sz="2400" dirty="0">
                <a:latin typeface="+mn-lt"/>
                <a:cs typeface="Times New Roman" pitchFamily="18" charset="0"/>
              </a:rPr>
              <a:t> </a:t>
            </a:r>
            <a:r>
              <a:rPr lang="ru-RU" sz="2400" b="1" i="1" dirty="0">
                <a:latin typeface="+mn-lt"/>
                <a:cs typeface="Times New Roman" pitchFamily="18" charset="0"/>
              </a:rPr>
              <a:t>фактическое</a:t>
            </a:r>
            <a:r>
              <a:rPr lang="ru-RU" sz="2400" i="1" dirty="0">
                <a:latin typeface="+mn-lt"/>
                <a:cs typeface="Times New Roman" pitchFamily="18" charset="0"/>
              </a:rPr>
              <a:t> </a:t>
            </a:r>
            <a:r>
              <a:rPr lang="ru-RU" sz="2400" dirty="0">
                <a:latin typeface="+mn-lt"/>
                <a:cs typeface="Times New Roman" pitchFamily="18" charset="0"/>
              </a:rPr>
              <a:t>нажатие колодок в поезде</a:t>
            </a:r>
          </a:p>
          <a:p>
            <a:pPr algn="just">
              <a:buFontTx/>
              <a:buChar char="-"/>
              <a:defRPr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5" descr="C:\Users\андрей\Desktop\Справка ВУ-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0188" y="1373187"/>
            <a:ext cx="3581400" cy="514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882589" y="67234"/>
            <a:ext cx="5123329" cy="564775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ось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11"/>
          <p:cNvSpPr/>
          <p:nvPr/>
        </p:nvSpPr>
        <p:spPr>
          <a:xfrm>
            <a:off x="1639888" y="3405188"/>
            <a:ext cx="6227762" cy="59848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22" name="Content Placeholder 4"/>
          <p:cNvSpPr>
            <a:spLocks noGrp="1"/>
          </p:cNvSpPr>
          <p:nvPr>
            <p:ph idx="1"/>
          </p:nvPr>
        </p:nvSpPr>
        <p:spPr>
          <a:xfrm>
            <a:off x="619125" y="1335415"/>
            <a:ext cx="8269287" cy="1316038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Arial" charset="0"/>
              <a:buNone/>
            </a:pPr>
            <a:r>
              <a:rPr lang="ru-RU" sz="2700" dirty="0" smtClean="0"/>
              <a:t>Зная загрузку вагона и количество осей, можно вычислить нагрузку на ось:  </a:t>
            </a:r>
          </a:p>
          <a:p>
            <a:pPr eaLnBrk="1" hangingPunct="1">
              <a:buFont typeface="Arial" charset="0"/>
              <a:buNone/>
            </a:pPr>
            <a:r>
              <a:rPr lang="ru-RU" sz="2600" b="1" u="sng" dirty="0" smtClean="0">
                <a:solidFill>
                  <a:srgbClr val="002060"/>
                </a:solidFill>
              </a:rPr>
              <a:t>для этого делим вес груза на количество осей</a:t>
            </a:r>
          </a:p>
        </p:txBody>
      </p:sp>
      <p:pic>
        <p:nvPicPr>
          <p:cNvPr id="10245" name="Picture 5" descr="Большой длинный углем грузового поезда вагон вагон трек игрушки модели поездов - китайский интернет-магазин Megataobao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36859" y="2795588"/>
            <a:ext cx="7378466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882589" y="67234"/>
            <a:ext cx="5123329" cy="564775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ось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7"/>
          <p:cNvSpPr>
            <a:spLocks noGrp="1"/>
          </p:cNvSpPr>
          <p:nvPr>
            <p:ph idx="1"/>
          </p:nvPr>
        </p:nvSpPr>
        <p:spPr>
          <a:xfrm>
            <a:off x="230188" y="513322"/>
            <a:ext cx="8913812" cy="3872753"/>
          </a:xfrm>
        </p:spPr>
        <p:txBody>
          <a:bodyPr>
            <a:noAutofit/>
          </a:bodyPr>
          <a:lstStyle/>
          <a:p>
            <a:pPr algn="just"/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Вычислив нагрузку на ось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определяется режим включения воздухораспределителя (ВР) 483: для этого используются Правила технического обслуживания тормозного оборудования и управления тормозами.     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2, п. 14.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грузовых вагонов, не оборудованных авторежимом, при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чугунных тормозных колодках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воздухораспределители включать: на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груженый режим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загрузке вагона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6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на ось, на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 до 6 тс на ось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(включительно), на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порожний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3 тс на ось.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грузовых вагонов, не оборудованных авторежимом, при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композиционных тормозных колодках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воздухораспределители включать 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порожний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 при загрузке на ось до 6 тс  включительно, 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при загрузке на ось более 6 тс.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8" name="Picture 6" descr="Безработный пытался оторвать кусок грузового вагона - Днепропетровск"/>
          <p:cNvPicPr>
            <a:picLocks noChangeAspect="1" noChangeArrowheads="1"/>
          </p:cNvPicPr>
          <p:nvPr/>
        </p:nvPicPr>
        <p:blipFill>
          <a:blip r:embed="rId2"/>
          <a:srcRect l="8235" t="16000" r="15955" b="9332"/>
          <a:stretch>
            <a:fillRect/>
          </a:stretch>
        </p:blipFill>
        <p:spPr bwMode="auto">
          <a:xfrm>
            <a:off x="0" y="4176713"/>
            <a:ext cx="4503738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8" descr="Для грузовых вагонов - Внимание. Настоящая методическая работа не является документом, а служит только для оказания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1038" y="4176713"/>
            <a:ext cx="44862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882589" y="67234"/>
            <a:ext cx="5123329" cy="564775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ось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/>
          <p:cNvSpPr>
            <a:spLocks noGrp="1"/>
          </p:cNvSpPr>
          <p:nvPr>
            <p:ph idx="1"/>
          </p:nvPr>
        </p:nvSpPr>
        <p:spPr>
          <a:xfrm>
            <a:off x="230188" y="1044764"/>
            <a:ext cx="8750300" cy="1360487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ru-RU" sz="2000" dirty="0" smtClean="0"/>
              <a:t>Зная режим включения ВР 483 определяем величину нажатия колодок  на ось:  для этого используются Правила технического обслуживания тормозного оборудования и управления тормозами : приложение 2, таблица </a:t>
            </a:r>
            <a:r>
              <a:rPr lang="en-US" sz="2000" dirty="0" smtClean="0"/>
              <a:t>III</a:t>
            </a:r>
            <a:r>
              <a:rPr lang="ru-RU" sz="2000" dirty="0" smtClean="0"/>
              <a:t>.3 </a:t>
            </a:r>
          </a:p>
        </p:txBody>
      </p:sp>
      <p:pic>
        <p:nvPicPr>
          <p:cNvPr id="12292" name="Picture 6" descr="В Караганде планируют запуск производства крупного литья для грузовых ж/д вагонов / Казахстанский агрегатор новосте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6607" y="2765425"/>
            <a:ext cx="7637462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трелка вправо 4"/>
          <p:cNvSpPr/>
          <p:nvPr/>
        </p:nvSpPr>
        <p:spPr>
          <a:xfrm>
            <a:off x="4513263" y="4421188"/>
            <a:ext cx="1819275" cy="519112"/>
          </a:xfrm>
          <a:prstGeom prst="rightArrow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52450" y="6515100"/>
            <a:ext cx="7762875" cy="3429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000" dirty="0">
                <a:solidFill>
                  <a:schemeClr val="tx1"/>
                </a:solidFill>
              </a:rPr>
              <a:t>Порядок расчёта и заполнения справки ВУ-45              </a:t>
            </a:r>
            <a:r>
              <a:rPr lang="ru-RU" sz="1000" dirty="0" smtClean="0">
                <a:solidFill>
                  <a:schemeClr val="tx1"/>
                </a:solidFill>
              </a:rPr>
              <a:t>12.10.2022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882589" y="67234"/>
            <a:ext cx="5123329" cy="564775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ось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Рисунок 5"/>
          <p:cNvGraphicFramePr>
            <a:graphicFrameLocks noGrp="1"/>
          </p:cNvGraphicFramePr>
          <p:nvPr>
            <p:ph type="pic" idx="1"/>
          </p:nvPr>
        </p:nvGraphicFramePr>
        <p:xfrm>
          <a:off x="1058863" y="3403600"/>
          <a:ext cx="7256463" cy="1463040"/>
        </p:xfrm>
        <a:graphic>
          <a:graphicData uri="http://schemas.openxmlformats.org/drawingml/2006/table">
            <a:tbl>
              <a:tblPr/>
              <a:tblGrid>
                <a:gridCol w="6508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752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303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209675">
                <a:tc>
                  <a:txBody>
                    <a:bodyPr/>
                    <a:lstStyle/>
                    <a:p>
                      <a:pPr marL="0" marR="0" lvl="0" indent="2032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7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032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Все грузовые вагоны, оборудованные композиционными тормозными колодками (в пересчете на чугунные колодки), при включении: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  <a:cs typeface="Times New Roman" pitchFamily="18" charset="0"/>
                      </a:endParaRPr>
                    </a:p>
                    <a:p>
                      <a:pPr marL="0" marR="0" lvl="0" indent="2032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—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на груженый режим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  <a:cs typeface="Times New Roman" pitchFamily="18" charset="0"/>
                      </a:endParaRPr>
                    </a:p>
                    <a:p>
                      <a:pPr marL="0" marR="0" lvl="0" indent="2032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—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на средний режим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  <a:cs typeface="Times New Roman" pitchFamily="18" charset="0"/>
                      </a:endParaRPr>
                    </a:p>
                    <a:p>
                      <a:pPr marL="0" marR="0" lvl="0" indent="2032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—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на порожний режим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032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Times New Roman" pitchFamily="18" charset="0"/>
                      </a:endParaRPr>
                    </a:p>
                    <a:p>
                      <a:pPr marL="0" marR="0" lvl="0" indent="2032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8,5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  <a:cs typeface="Times New Roman" pitchFamily="18" charset="0"/>
                      </a:endParaRPr>
                    </a:p>
                    <a:p>
                      <a:pPr marL="0" marR="0" lvl="0" indent="2032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7,0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  <a:cs typeface="Times New Roman" pitchFamily="18" charset="0"/>
                      </a:endParaRPr>
                    </a:p>
                    <a:p>
                      <a:pPr marL="0" marR="0" lvl="0" indent="2032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3,5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325" name="Rectangle 5"/>
          <p:cNvSpPr>
            <a:spLocks noChangeArrowheads="1"/>
          </p:cNvSpPr>
          <p:nvPr/>
        </p:nvSpPr>
        <p:spPr bwMode="auto">
          <a:xfrm>
            <a:off x="231775" y="1354138"/>
            <a:ext cx="8653463" cy="11382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304800" algn="just" eaLnBrk="0" hangingPunct="0"/>
            <a:r>
              <a:rPr lang="ru-RU" sz="1700" b="1"/>
              <a:t>Правила технического обслуживания тормозного оборудования и управления тормозами</a:t>
            </a:r>
            <a:r>
              <a:rPr lang="ru-RU" sz="1700"/>
              <a:t>        </a:t>
            </a:r>
            <a:r>
              <a:rPr lang="ru-RU" sz="1700" b="1" i="1">
                <a:solidFill>
                  <a:srgbClr val="000000"/>
                </a:solidFill>
                <a:cs typeface="Times New Roman" pitchFamily="18" charset="0"/>
              </a:rPr>
              <a:t>Приложение 2                         Таблица </a:t>
            </a:r>
            <a:r>
              <a:rPr lang="en-US" sz="1700" b="1" i="1">
                <a:solidFill>
                  <a:srgbClr val="000000"/>
                </a:solidFill>
                <a:cs typeface="Times New Roman" pitchFamily="18" charset="0"/>
              </a:rPr>
              <a:t>III</a:t>
            </a:r>
            <a:r>
              <a:rPr lang="ru-RU" sz="1700" b="1" i="1">
                <a:solidFill>
                  <a:srgbClr val="000000"/>
                </a:solidFill>
                <a:cs typeface="Times New Roman" pitchFamily="18" charset="0"/>
              </a:rPr>
              <a:t>.3</a:t>
            </a:r>
            <a:endParaRPr lang="ru-RU" sz="1700"/>
          </a:p>
          <a:p>
            <a:pPr indent="304800" algn="ctr" eaLnBrk="0" hangingPunct="0"/>
            <a:r>
              <a:rPr lang="ru-RU" sz="1700" b="1">
                <a:solidFill>
                  <a:srgbClr val="000000"/>
                </a:solidFill>
                <a:cs typeface="Times New Roman" pitchFamily="18" charset="0"/>
              </a:rPr>
              <a:t>Расчетные нажатия тормозных колодок (в пересчете на чугунные) на ось пассажирских и грузовых вагонов</a:t>
            </a:r>
            <a:endParaRPr lang="ru-RU" sz="170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058863" y="4937125"/>
          <a:ext cx="7256463" cy="1463040"/>
        </p:xfrm>
        <a:graphic>
          <a:graphicData uri="http://schemas.openxmlformats.org/drawingml/2006/table">
            <a:tbl>
              <a:tblPr/>
              <a:tblGrid>
                <a:gridCol w="6508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752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303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255713">
                <a:tc>
                  <a:txBody>
                    <a:bodyPr/>
                    <a:lstStyle/>
                    <a:p>
                      <a:pPr marL="0" marR="0" lvl="0" indent="2032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9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Вагоны рефрижераторного подвижного состава с чугунными тормозными колодками при включении: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—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на груженый режим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—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на средний режим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—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на порожний режим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032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Times New Roman" pitchFamily="18" charset="0"/>
                      </a:endParaRPr>
                    </a:p>
                    <a:p>
                      <a:pPr marL="0" marR="0" lvl="0" indent="2032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9,0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  <a:cs typeface="Times New Roman" pitchFamily="18" charset="0"/>
                      </a:endParaRPr>
                    </a:p>
                    <a:p>
                      <a:pPr marL="0" marR="0" lvl="0" indent="2032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6,0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  <a:cs typeface="Times New Roman" pitchFamily="18" charset="0"/>
                      </a:endParaRPr>
                    </a:p>
                    <a:p>
                      <a:pPr marL="0" marR="0" lvl="0" indent="2032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3,5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058863" y="2428875"/>
          <a:ext cx="7256463" cy="975360"/>
        </p:xfrm>
        <a:graphic>
          <a:graphicData uri="http://schemas.openxmlformats.org/drawingml/2006/table">
            <a:tbl>
              <a:tblPr/>
              <a:tblGrid>
                <a:gridCol w="6508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799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2561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08013">
                <a:tc>
                  <a:txBody>
                    <a:bodyPr/>
                    <a:lstStyle/>
                    <a:p>
                      <a:pPr marL="0" marR="0" lvl="0" indent="2032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п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1" indent="2032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Тип вагона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032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Times New Roman" pitchFamily="18" charset="0"/>
                        </a:rPr>
                        <a:t>Нажатие тормозных колодок на ось, тс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charset="-128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52450" y="6515100"/>
            <a:ext cx="7762875" cy="3429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000" dirty="0">
                <a:solidFill>
                  <a:schemeClr val="tx1"/>
                </a:solidFill>
              </a:rPr>
              <a:t>Порядок расчёта и заполнения справки ВУ-45              </a:t>
            </a:r>
            <a:r>
              <a:rPr lang="ru-RU" sz="1000" dirty="0" smtClean="0">
                <a:solidFill>
                  <a:schemeClr val="tx1"/>
                </a:solidFill>
              </a:rPr>
              <a:t>12.10.2022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1882589" y="67234"/>
            <a:ext cx="5123329" cy="564775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ось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2388" y="1976438"/>
            <a:ext cx="8861612" cy="1470025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None/>
            </a:pPr>
            <a:r>
              <a:rPr lang="ru-RU" sz="1800" dirty="0" smtClean="0"/>
              <a:t>▪ Зная вес груза определяем нагрузку на ось.</a:t>
            </a:r>
          </a:p>
          <a:p>
            <a:pPr>
              <a:buFont typeface="Arial" charset="0"/>
              <a:buNone/>
            </a:pPr>
            <a:r>
              <a:rPr lang="ru-RU" sz="1800" dirty="0" smtClean="0"/>
              <a:t>▪ Зная нагрузку на ось определяем режим включения ВР 483.</a:t>
            </a:r>
          </a:p>
          <a:p>
            <a:pPr>
              <a:buFont typeface="Arial" charset="0"/>
              <a:buNone/>
            </a:pPr>
            <a:r>
              <a:rPr lang="ru-RU" sz="1800" dirty="0" smtClean="0"/>
              <a:t>▪ Зная режим включения ВР 483 определяем нажатие на ось. </a:t>
            </a:r>
          </a:p>
          <a:p>
            <a:pPr>
              <a:buFont typeface="Arial" charset="0"/>
              <a:buNone/>
            </a:pPr>
            <a:r>
              <a:rPr lang="ru-RU" sz="1800" dirty="0" smtClean="0"/>
              <a:t>▪ Переходим к заполнению справки о тормозах ф. ВУ-45.</a:t>
            </a:r>
          </a:p>
          <a:p>
            <a:pPr>
              <a:buFont typeface="Arial" charset="0"/>
              <a:buNone/>
            </a:pPr>
            <a:endParaRPr lang="ru-RU" dirty="0" smtClean="0"/>
          </a:p>
        </p:txBody>
      </p:sp>
      <p:sp>
        <p:nvSpPr>
          <p:cNvPr id="18435" name="Заголовок 2"/>
          <p:cNvSpPr>
            <a:spLocks noGrp="1"/>
          </p:cNvSpPr>
          <p:nvPr>
            <p:ph type="title"/>
          </p:nvPr>
        </p:nvSpPr>
        <p:spPr>
          <a:xfrm>
            <a:off x="0" y="1352550"/>
            <a:ext cx="9144000" cy="57626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Порядок преобразования веса груза вагона (загрузки) в нажатие на ось</a:t>
            </a:r>
          </a:p>
        </p:txBody>
      </p:sp>
      <p:pic>
        <p:nvPicPr>
          <p:cNvPr id="14340" name="Picture 2" descr="Продам новые вагоны-цистерны, полувагоны. продажа вагоны грузовые, пассажирские ЖЕЛЕЗНАЯ ДОРОГА / Промышленные Объявления"/>
          <p:cNvPicPr>
            <a:picLocks noChangeAspect="1" noChangeArrowheads="1"/>
          </p:cNvPicPr>
          <p:nvPr/>
        </p:nvPicPr>
        <p:blipFill>
          <a:blip r:embed="rId2"/>
          <a:srcRect l="3860" t="7663" r="7248" b="13191"/>
          <a:stretch>
            <a:fillRect/>
          </a:stretch>
        </p:blipFill>
        <p:spPr bwMode="auto">
          <a:xfrm>
            <a:off x="1009650" y="3348038"/>
            <a:ext cx="7173913" cy="313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трелка вниз 5"/>
          <p:cNvSpPr/>
          <p:nvPr/>
        </p:nvSpPr>
        <p:spPr>
          <a:xfrm>
            <a:off x="3886200" y="3313113"/>
            <a:ext cx="247650" cy="573087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237288" y="4678363"/>
            <a:ext cx="484187" cy="97948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5140325" y="4678363"/>
            <a:ext cx="485775" cy="97948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1722438" y="4870450"/>
            <a:ext cx="44450" cy="4603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2141538" y="4530725"/>
            <a:ext cx="484187" cy="9779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1524000" y="4495800"/>
            <a:ext cx="484188" cy="97948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>
            <a:off x="4133850" y="5849938"/>
            <a:ext cx="247650" cy="609600"/>
          </a:xfrm>
          <a:prstGeom prst="upArrow">
            <a:avLst/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лево 14"/>
          <p:cNvSpPr/>
          <p:nvPr/>
        </p:nvSpPr>
        <p:spPr>
          <a:xfrm>
            <a:off x="6904038" y="5692775"/>
            <a:ext cx="1017587" cy="290513"/>
          </a:xfrm>
          <a:prstGeom prst="left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52450" y="6515100"/>
            <a:ext cx="7762875" cy="3429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Порядок расчёта и заполнения справки ВУ-45              12.10.2022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7" name="Заголовок 3"/>
          <p:cNvSpPr txBox="1">
            <a:spLocks/>
          </p:cNvSpPr>
          <p:nvPr/>
        </p:nvSpPr>
        <p:spPr>
          <a:xfrm>
            <a:off x="1882589" y="67234"/>
            <a:ext cx="5123329" cy="5647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нагрузки на ось</a:t>
            </a:r>
            <a:br>
              <a:rPr lang="ru-RU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30188" y="1368425"/>
            <a:ext cx="3908425" cy="2616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9" name="Text Placeholder 5"/>
          <p:cNvSpPr>
            <a:spLocks noGrp="1"/>
          </p:cNvSpPr>
          <p:nvPr>
            <p:ph type="body" sz="half" idx="2"/>
          </p:nvPr>
        </p:nvSpPr>
        <p:spPr>
          <a:xfrm>
            <a:off x="4397375" y="1965325"/>
            <a:ext cx="4214813" cy="4037013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ru-RU" sz="2700" smtClean="0">
                <a:solidFill>
                  <a:schemeClr val="tx1"/>
                </a:solidFill>
                <a:cs typeface="Times New Roman" pitchFamily="18" charset="0"/>
              </a:rPr>
              <a:t>В центре справки находится таблица для данных. </a:t>
            </a:r>
          </a:p>
          <a:p>
            <a:pPr algn="just" eaLnBrk="1" hangingPunct="1"/>
            <a:endParaRPr lang="ru-RU" sz="2700" smtClean="0">
              <a:solidFill>
                <a:schemeClr val="tx1"/>
              </a:solidFill>
              <a:cs typeface="Times New Roman" pitchFamily="18" charset="0"/>
            </a:endParaRPr>
          </a:p>
          <a:p>
            <a:pPr eaLnBrk="1" hangingPunct="1"/>
            <a:r>
              <a:rPr lang="ru-RU" sz="2700" i="1" smtClean="0">
                <a:solidFill>
                  <a:schemeClr val="tx1"/>
                </a:solidFill>
                <a:cs typeface="Times New Roman" pitchFamily="18" charset="0"/>
              </a:rPr>
              <a:t>Над таблицей указываются уже известные или рассчитываемые данные о поезде</a:t>
            </a:r>
          </a:p>
        </p:txBody>
      </p:sp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230188" y="1544638"/>
          <a:ext cx="3908425" cy="4938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Document" r:id="rId3" imgW="6084454" imgH="7689516" progId="">
                  <p:embed/>
                </p:oleObj>
              </mc:Choice>
              <mc:Fallback>
                <p:oleObj name="Document" r:id="rId3" imgW="6084454" imgH="7689516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188" y="1544638"/>
                        <a:ext cx="3908425" cy="4938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52450" y="6515100"/>
            <a:ext cx="7762875" cy="3429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000" dirty="0">
                <a:solidFill>
                  <a:schemeClr val="tx1"/>
                </a:solidFill>
              </a:rPr>
              <a:t>Порядок расчёта и заполнения справки ВУ-45              </a:t>
            </a:r>
            <a:r>
              <a:rPr lang="ru-RU" sz="1000" dirty="0" smtClean="0">
                <a:solidFill>
                  <a:schemeClr val="tx1"/>
                </a:solidFill>
              </a:rPr>
              <a:t>12.10.2022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882589" y="67234"/>
            <a:ext cx="5123329" cy="564775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 о тормозах  ВУ-45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3653</TotalTime>
  <Words>749</Words>
  <Application>Microsoft Office PowerPoint</Application>
  <PresentationFormat>Экран (4:3)</PresentationFormat>
  <Paragraphs>157</Paragraphs>
  <Slides>11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ＭＳ Ｐゴシック</vt:lpstr>
      <vt:lpstr>ＭＳ Ｐゴシック</vt:lpstr>
      <vt:lpstr>Arial</vt:lpstr>
      <vt:lpstr>Calibri</vt:lpstr>
      <vt:lpstr>Century Gothic</vt:lpstr>
      <vt:lpstr>Times New Roman</vt:lpstr>
      <vt:lpstr>Wingdings 3</vt:lpstr>
      <vt:lpstr>Легкий дым</vt:lpstr>
      <vt:lpstr>Document</vt:lpstr>
      <vt:lpstr>Порядок расчета и заполнения справки по тормозам ВУ-45 </vt:lpstr>
      <vt:lpstr> Определение нагрузки на ось </vt:lpstr>
      <vt:lpstr> Определение нагрузки на ось </vt:lpstr>
      <vt:lpstr> Определение нагрузки на ось </vt:lpstr>
      <vt:lpstr> Определение нагрузки на ось </vt:lpstr>
      <vt:lpstr> Определение нагрузки на ось </vt:lpstr>
      <vt:lpstr> Определение нагрузки на ось </vt:lpstr>
      <vt:lpstr>Порядок преобразования веса груза вагона (загрузки) в нажатие на ось</vt:lpstr>
      <vt:lpstr> Справка о тормозах  ВУ-45</vt:lpstr>
      <vt:lpstr> Определение нагрузки на ось </vt:lpstr>
      <vt:lpstr> Определение нагрузки на ось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Представляем Вам  новый шаблон презентации РЖД</dc:title>
  <dc:creator>1</dc:creator>
  <cp:lastModifiedBy>Ли Н.Г.</cp:lastModifiedBy>
  <cp:revision>194</cp:revision>
  <dcterms:created xsi:type="dcterms:W3CDTF">2011-03-11T08:51:56Z</dcterms:created>
  <dcterms:modified xsi:type="dcterms:W3CDTF">2024-03-07T18:31:10Z</dcterms:modified>
</cp:coreProperties>
</file>