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58" r:id="rId3"/>
    <p:sldId id="357" r:id="rId4"/>
    <p:sldId id="359" r:id="rId5"/>
    <p:sldId id="361" r:id="rId6"/>
    <p:sldId id="363" r:id="rId7"/>
    <p:sldId id="350" r:id="rId8"/>
    <p:sldId id="351" r:id="rId9"/>
    <p:sldId id="352" r:id="rId10"/>
    <p:sldId id="321" r:id="rId11"/>
    <p:sldId id="303" r:id="rId12"/>
    <p:sldId id="364" r:id="rId13"/>
    <p:sldId id="305" r:id="rId14"/>
    <p:sldId id="369" r:id="rId15"/>
    <p:sldId id="373" r:id="rId16"/>
    <p:sldId id="307" r:id="rId17"/>
    <p:sldId id="320" r:id="rId18"/>
    <p:sldId id="286" r:id="rId19"/>
    <p:sldId id="310" r:id="rId20"/>
    <p:sldId id="260" r:id="rId21"/>
    <p:sldId id="261" r:id="rId22"/>
    <p:sldId id="301" r:id="rId23"/>
    <p:sldId id="383" r:id="rId24"/>
    <p:sldId id="385" r:id="rId25"/>
    <p:sldId id="387" r:id="rId26"/>
  </p:sldIdLst>
  <p:sldSz cx="111252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978" y="60"/>
      </p:cViewPr>
      <p:guideLst>
        <p:guide orient="horz" pos="2160"/>
        <p:guide pos="35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8A79F-3BF5-4921-9F2F-BD4F6486D309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685800"/>
            <a:ext cx="5562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76A46-0186-45BF-933A-D78FCF521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895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66F4764-0404-4B2B-962E-B92050997844}" type="slidenum">
              <a:rPr lang="ru-RU" altLang="ru-RU" smtClean="0">
                <a:latin typeface="Arial" charset="0"/>
              </a:rPr>
              <a:pPr eaLnBrk="1" hangingPunct="1"/>
              <a:t>14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26393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4397" y="2130436"/>
            <a:ext cx="9456419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8781" y="3886200"/>
            <a:ext cx="77876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92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065771" y="274649"/>
            <a:ext cx="250317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56261" y="274649"/>
            <a:ext cx="732409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257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747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820" y="4406911"/>
            <a:ext cx="945641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8820" y="2906713"/>
            <a:ext cx="945641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3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6261" y="1600206"/>
            <a:ext cx="49136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55311" y="1600206"/>
            <a:ext cx="49136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63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6261" y="1535113"/>
            <a:ext cx="4915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6261" y="2174875"/>
            <a:ext cx="4915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651453" y="1535113"/>
            <a:ext cx="491749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651453" y="2174875"/>
            <a:ext cx="491749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862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16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199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263" y="273050"/>
            <a:ext cx="366011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9645" y="273061"/>
            <a:ext cx="621929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6263" y="1435103"/>
            <a:ext cx="36601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90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0618" y="4800600"/>
            <a:ext cx="66751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80618" y="612775"/>
            <a:ext cx="66751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80618" y="5367338"/>
            <a:ext cx="66751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64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260" y="274638"/>
            <a:ext cx="10012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6260" y="1600206"/>
            <a:ext cx="100126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56260" y="6356361"/>
            <a:ext cx="2595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7F77A-8509-4598-91B6-D1B0FFCF8F40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801110" y="6356361"/>
            <a:ext cx="35229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73060" y="6356361"/>
            <a:ext cx="2595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09E40-B3D9-42AA-892D-C3D048EA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18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2040" y="4797152"/>
            <a:ext cx="9840771" cy="17281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900" dirty="0"/>
              <a:t> </a:t>
            </a:r>
            <a:r>
              <a:rPr lang="ru-RU" sz="4900" b="1" dirty="0" smtClean="0">
                <a:solidFill>
                  <a:srgbClr val="FF0000"/>
                </a:solidFill>
              </a:rPr>
              <a:t>СИЛЫ, ДЕЙСТВУЮЩИЕ НА ПОЕЗД </a:t>
            </a:r>
            <a:endParaRPr lang="ru-RU" sz="49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128" y="84475"/>
            <a:ext cx="8424936" cy="559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0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onspekta.net/studopedianet/baza4/1378380271616.files/image006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/>
        </p:blipFill>
        <p:spPr bwMode="auto">
          <a:xfrm>
            <a:off x="378024" y="620688"/>
            <a:ext cx="10369152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090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016" y="1268760"/>
            <a:ext cx="10425558" cy="40934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/>
              <a:t>Силы, действующие на поезд.</a:t>
            </a:r>
          </a:p>
          <a:p>
            <a:pPr algn="just"/>
            <a:r>
              <a:rPr lang="ru-RU" sz="2800" b="1" dirty="0" smtClean="0"/>
              <a:t>Силы</a:t>
            </a:r>
            <a:r>
              <a:rPr lang="ru-RU" sz="2800" b="1" dirty="0"/>
              <a:t>, </a:t>
            </a:r>
            <a:r>
              <a:rPr lang="ru-RU" sz="2800" b="1" dirty="0">
                <a:solidFill>
                  <a:srgbClr val="C00000"/>
                </a:solidFill>
              </a:rPr>
              <a:t>действующие вдоль оси пути по направлению движения поезда</a:t>
            </a:r>
            <a:r>
              <a:rPr lang="ru-RU" sz="2800" b="1" dirty="0"/>
              <a:t>, называют </a:t>
            </a:r>
            <a:r>
              <a:rPr lang="ru-RU" sz="2800" b="1" dirty="0">
                <a:solidFill>
                  <a:srgbClr val="002060"/>
                </a:solidFill>
              </a:rPr>
              <a:t>движущими силами</a:t>
            </a:r>
            <a:r>
              <a:rPr lang="ru-RU" sz="2800" b="1" dirty="0"/>
              <a:t>, а </a:t>
            </a:r>
            <a:r>
              <a:rPr lang="ru-RU" sz="2800" b="1" dirty="0">
                <a:solidFill>
                  <a:srgbClr val="C00000"/>
                </a:solidFill>
              </a:rPr>
              <a:t>силы встречного направления </a:t>
            </a:r>
            <a:r>
              <a:rPr lang="ru-RU" sz="2800" b="1" dirty="0"/>
              <a:t>– </a:t>
            </a:r>
            <a:r>
              <a:rPr lang="ru-RU" sz="2800" b="1" dirty="0">
                <a:solidFill>
                  <a:srgbClr val="002060"/>
                </a:solidFill>
              </a:rPr>
              <a:t>силами сопротивления движению поезда</a:t>
            </a:r>
            <a:r>
              <a:rPr lang="ru-RU" sz="2800" dirty="0"/>
              <a:t>. Сопротивление движению поезда </a:t>
            </a:r>
            <a:r>
              <a:rPr lang="ru-RU" sz="2800" b="1" dirty="0"/>
              <a:t>W</a:t>
            </a:r>
            <a:r>
              <a:rPr lang="ru-RU" sz="2800" dirty="0"/>
              <a:t> – это эквивалентная сила, объединяющая все силы, противодействующие движению поезда. Масса поезда, скорость движения, расход электроэнергии зависит от сопротивления движению поезда. Сопротивление движению поезда условно делят на три составляющие.</a:t>
            </a:r>
          </a:p>
        </p:txBody>
      </p:sp>
    </p:spTree>
    <p:extLst>
      <p:ext uri="{BB962C8B-B14F-4D97-AF65-F5344CB8AC3E}">
        <p14:creationId xmlns:p14="http://schemas.microsoft.com/office/powerpoint/2010/main" val="408499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www.ok-t.ru/studopedia/baza3/92576032650.files/image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77" y="980736"/>
            <a:ext cx="10345283" cy="483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8026" y="116632"/>
            <a:ext cx="10444036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КЛАССИФИКАЦИЯ СОСТАВЛЯЮЩИХ СОПРОТИВЛЕНИЯ ДВИЖЕНИЮ ПОЕЗДА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14328" y="1772816"/>
            <a:ext cx="6048672" cy="9361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988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7959"/>
            <a:ext cx="10994408" cy="59708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/>
          </a:p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1.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Основным сопротивлением </a:t>
            </a:r>
            <a:r>
              <a:rPr lang="ru-RU" sz="2800" dirty="0"/>
              <a:t>движению поезда </a:t>
            </a:r>
            <a:r>
              <a:rPr lang="ru-RU" sz="2800" dirty="0" smtClean="0"/>
              <a:t>называют силы, препятствующие движению подвижного состава по прямому горизонтальному пути на открытой местности при нормальных метеоусловиях с любой допустимой скоростью. </a:t>
            </a:r>
          </a:p>
          <a:p>
            <a:pPr algn="just"/>
            <a:r>
              <a:rPr lang="ru-RU" sz="2800" b="1" dirty="0">
                <a:solidFill>
                  <a:srgbClr val="C00000"/>
                </a:solidFill>
              </a:rPr>
              <a:t>2. Дополнительное сопротивление </a:t>
            </a:r>
            <a:r>
              <a:rPr lang="ru-RU" sz="2800" dirty="0" smtClean="0"/>
              <a:t>существует </a:t>
            </a:r>
            <a:r>
              <a:rPr lang="ru-RU" sz="2800" dirty="0"/>
              <a:t>на подъемах и кривых участках пути, зависит от плана и профиля пути. Работа, затраченная на преодоление силы тяжести при движении на подъем, идет на увеличение потенциальной энергии поезда и может быть полезно использована, если вслед за подъемом следует спуск.</a:t>
            </a:r>
          </a:p>
          <a:p>
            <a:pPr algn="just"/>
            <a:r>
              <a:rPr lang="ru-RU" sz="2800" b="1" dirty="0">
                <a:solidFill>
                  <a:srgbClr val="C00000"/>
                </a:solidFill>
              </a:rPr>
              <a:t>3. Добавочное сопротивление </a:t>
            </a:r>
            <a:r>
              <a:rPr lang="ru-RU" sz="2800" dirty="0" smtClean="0"/>
              <a:t>возникает </a:t>
            </a:r>
            <a:r>
              <a:rPr lang="ru-RU" sz="2800" dirty="0"/>
              <a:t>при особых условиях движения поезда (при</a:t>
            </a:r>
            <a:r>
              <a:rPr lang="en-US" sz="2800" dirty="0"/>
              <a:t> </a:t>
            </a:r>
            <a:r>
              <a:rPr lang="ru-RU" sz="2800" dirty="0"/>
              <a:t>трогании с места, движение в тоннеле, особо неблагоприятная погода).</a:t>
            </a:r>
          </a:p>
          <a:p>
            <a:pPr marL="514350" indent="-514350" algn="just">
              <a:buAutoNum type="arabicPeriod"/>
            </a:pPr>
            <a:endParaRPr lang="ru-RU" sz="28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78026" y="116632"/>
            <a:ext cx="10444036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КЛАССИФИКАЦИЯ СОСТАВЛЯЮЩИХ СОПРОТИВЛЕНИЯ ДВИЖЕНИЮ ПОЕЗДА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5763096"/>
            <a:ext cx="1112520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7030A0"/>
                </a:solidFill>
              </a:rPr>
              <a:t>Полное сопротивление движению поезда равно сумме этих трех составляющих.</a:t>
            </a:r>
          </a:p>
        </p:txBody>
      </p:sp>
    </p:spTree>
    <p:extLst>
      <p:ext uri="{BB962C8B-B14F-4D97-AF65-F5344CB8AC3E}">
        <p14:creationId xmlns:p14="http://schemas.microsoft.com/office/powerpoint/2010/main" val="429123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56260" y="260350"/>
            <a:ext cx="1001268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ru-RU" altLang="ru-RU" sz="3200" b="1" dirty="0" smtClean="0"/>
              <a:t>Основное сопротивление движению</a:t>
            </a:r>
            <a:endParaRPr lang="ru-RU" altLang="ru-RU" sz="3200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260" y="1672214"/>
            <a:ext cx="10012680" cy="49251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ru-RU" altLang="ru-RU" sz="2800" b="1" dirty="0" smtClean="0">
                <a:solidFill>
                  <a:srgbClr val="C00000"/>
                </a:solidFill>
              </a:rPr>
              <a:t>сопротивление подвижного состава</a:t>
            </a:r>
            <a:r>
              <a:rPr lang="ru-RU" altLang="ru-RU" sz="2800" dirty="0" smtClean="0">
                <a:solidFill>
                  <a:srgbClr val="C00000"/>
                </a:solidFill>
              </a:rPr>
              <a:t>:</a:t>
            </a:r>
          </a:p>
          <a:p>
            <a:pPr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трение </a:t>
            </a:r>
            <a:r>
              <a:rPr lang="ru-RU" altLang="ru-RU" sz="2800" dirty="0"/>
              <a:t>буксовых подшипников,</a:t>
            </a:r>
          </a:p>
          <a:p>
            <a:pPr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/>
              <a:t>трение в элементах тягового привода,</a:t>
            </a:r>
          </a:p>
          <a:p>
            <a:pPr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/>
              <a:t>инерция вращающихся масс.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ru-RU" altLang="ru-RU" sz="2800" b="1" dirty="0" smtClean="0">
                <a:solidFill>
                  <a:srgbClr val="C00000"/>
                </a:solidFill>
              </a:rPr>
              <a:t>сопротивление пути:</a:t>
            </a:r>
          </a:p>
          <a:p>
            <a:pPr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трение </a:t>
            </a:r>
            <a:r>
              <a:rPr lang="ru-RU" altLang="ru-RU" sz="2800" dirty="0"/>
              <a:t>качения колес о рельсы,</a:t>
            </a:r>
          </a:p>
          <a:p>
            <a:pPr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/>
              <a:t>трение скольжения колес о рельсы,</a:t>
            </a:r>
          </a:p>
          <a:p>
            <a:pPr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/>
              <a:t>деформация пути и удары на стыках и неровностях.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ru-RU" altLang="ru-RU" sz="2800" b="1" dirty="0" smtClean="0">
                <a:solidFill>
                  <a:srgbClr val="C00000"/>
                </a:solidFill>
              </a:rPr>
              <a:t>сопротивление окружающей среды</a:t>
            </a:r>
          </a:p>
          <a:p>
            <a:pPr eaLnBrk="1" hangingPunct="1">
              <a:buClr>
                <a:schemeClr val="tx1"/>
              </a:buClr>
              <a:buFont typeface="Times New Roman" pitchFamily="18" charset="0"/>
              <a:buChar char="–"/>
            </a:pPr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97347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4146" y="112274"/>
            <a:ext cx="588597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altLang="ru-RU" sz="3200" dirty="0"/>
              <a:t>Дополнительное сопротивление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2510" y="803111"/>
            <a:ext cx="1042265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/>
              <a:t>сопротивление от уклонов,</a:t>
            </a:r>
          </a:p>
          <a:p>
            <a:pPr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/>
              <a:t>сопротивление от кривых,</a:t>
            </a:r>
          </a:p>
          <a:p>
            <a:pPr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/>
              <a:t>сопротивление при особых условиях движения поезда.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4008" y="3140968"/>
            <a:ext cx="1044116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возникает </a:t>
            </a:r>
            <a:r>
              <a:rPr lang="ru-RU" sz="2800" dirty="0"/>
              <a:t>при особых условиях движения поезда (трогании с места, движение в тоннеле, особо неблагоприятная погода):</a:t>
            </a:r>
          </a:p>
          <a:p>
            <a:r>
              <a:rPr lang="ru-RU" sz="2800" dirty="0"/>
              <a:t>■ от ветра;</a:t>
            </a:r>
          </a:p>
          <a:p>
            <a:r>
              <a:rPr lang="ru-RU" sz="2800" dirty="0"/>
              <a:t>■ от низкой температуры;</a:t>
            </a:r>
          </a:p>
          <a:p>
            <a:r>
              <a:rPr lang="ru-RU" sz="2800" dirty="0"/>
              <a:t>■ от тоннелей;</a:t>
            </a:r>
          </a:p>
          <a:p>
            <a:r>
              <a:rPr lang="ru-RU" sz="2800" dirty="0"/>
              <a:t>■ от подвагонных генераторов пассажирских вагонов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99245" y="2348880"/>
            <a:ext cx="5395772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/>
              <a:t>Добавочное сопротивление </a:t>
            </a:r>
          </a:p>
        </p:txBody>
      </p:sp>
    </p:spTree>
    <p:extLst>
      <p:ext uri="{BB962C8B-B14F-4D97-AF65-F5344CB8AC3E}">
        <p14:creationId xmlns:p14="http://schemas.microsoft.com/office/powerpoint/2010/main" val="1031101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237" y="188644"/>
            <a:ext cx="10250338" cy="30469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</a:rPr>
              <a:t>Сопротивление от взаимодействия подвижного состава </a:t>
            </a:r>
            <a:r>
              <a:rPr lang="ru-RU" sz="2400" b="1" dirty="0"/>
              <a:t>и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C00000"/>
                </a:solidFill>
              </a:rPr>
              <a:t>пути </a:t>
            </a:r>
            <a:r>
              <a:rPr lang="ru-RU" sz="2400" b="1" dirty="0"/>
              <a:t>создается силами, возникающими </a:t>
            </a:r>
            <a:r>
              <a:rPr lang="ru-RU" sz="2400" b="1" dirty="0">
                <a:solidFill>
                  <a:srgbClr val="002060"/>
                </a:solidFill>
              </a:rPr>
              <a:t>при перекатывании колеса по рельсу.</a:t>
            </a:r>
            <a:r>
              <a:rPr lang="ru-RU" sz="2400" dirty="0"/>
              <a:t> Под действием приложенной к колесу вертикальной нагрузки от веса подвижного состава рельс несколько прогибается, и образующееся при этом углубление препятствует движению колеса. </a:t>
            </a:r>
            <a:r>
              <a:rPr lang="ru-RU" sz="2400" b="1" dirty="0"/>
              <a:t>Сопротивление качению колеса </a:t>
            </a:r>
            <a:r>
              <a:rPr lang="ru-RU" sz="2400" dirty="0" smtClean="0"/>
              <a:t>можно </a:t>
            </a:r>
            <a:r>
              <a:rPr lang="ru-RU" sz="2400" dirty="0"/>
              <a:t>уменьшить, увеличивая жесткость пути. Это достигается повышением твердости поверхностей рельса и колеса, применением более тяжелых рельсов, уменьшением расстояния между шпалами.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3262" b="2691"/>
          <a:stretch/>
        </p:blipFill>
        <p:spPr>
          <a:xfrm>
            <a:off x="2106216" y="3429000"/>
            <a:ext cx="7321925" cy="31872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475" y="6091288"/>
            <a:ext cx="3800823" cy="47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3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orsnab.by/images/relsk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1" y="-1"/>
            <a:ext cx="11095529" cy="678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802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2" y="1484784"/>
            <a:ext cx="10688387" cy="48320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Основное сопротивление складывается из:</a:t>
            </a:r>
          </a:p>
          <a:p>
            <a:pPr algn="just"/>
            <a:r>
              <a:rPr lang="ru-RU" sz="2800" dirty="0" smtClean="0"/>
              <a:t>■ сопротивления от трения в буксовых подшипниках;</a:t>
            </a:r>
          </a:p>
          <a:p>
            <a:pPr algn="just"/>
            <a:r>
              <a:rPr lang="ru-RU" sz="2800" dirty="0" smtClean="0"/>
              <a:t>■ сопротивление от трения качения колёс по рельсам;</a:t>
            </a:r>
          </a:p>
          <a:p>
            <a:pPr algn="just"/>
            <a:r>
              <a:rPr lang="ru-RU" sz="2800" dirty="0" smtClean="0"/>
              <a:t>■ сопротивление от трения скольжения колёс по рельсам;</a:t>
            </a:r>
          </a:p>
          <a:p>
            <a:pPr algn="just"/>
            <a:r>
              <a:rPr lang="ru-RU" sz="2800" dirty="0" smtClean="0"/>
              <a:t>■ рассеяния энергии при взаимодействии колёс с рельсами (потеря энергии на стыках и неровностях пути, упругая деформация рельсов и шпал);</a:t>
            </a:r>
          </a:p>
          <a:p>
            <a:pPr algn="just"/>
            <a:r>
              <a:rPr lang="ru-RU" sz="2800" dirty="0" smtClean="0"/>
              <a:t>■ </a:t>
            </a:r>
            <a:r>
              <a:rPr lang="ru-RU" sz="2800" b="1" u="sng" dirty="0" smtClean="0">
                <a:solidFill>
                  <a:srgbClr val="C00000"/>
                </a:solidFill>
              </a:rPr>
              <a:t>сопротивления воздушной среды;</a:t>
            </a:r>
          </a:p>
          <a:p>
            <a:pPr algn="just"/>
            <a:r>
              <a:rPr lang="ru-RU" sz="2800" dirty="0" smtClean="0"/>
              <a:t>■ рассеяния энергии в окружающую среду при вертикальных колебаниях подрессоренных частей подвижного состава и рывках по длине поезда.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56260" y="260350"/>
            <a:ext cx="10012680" cy="1143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200" b="1" smtClean="0"/>
              <a:t>Основное сопротивление движению</a:t>
            </a:r>
            <a:endParaRPr lang="ru-RU" alt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212779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24" y="1124744"/>
            <a:ext cx="10994403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</a:rPr>
              <a:t>Сопротивление воздушной среды </a:t>
            </a:r>
            <a:r>
              <a:rPr lang="ru-RU" sz="2400" b="1" dirty="0"/>
              <a:t>является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002060"/>
                </a:solidFill>
              </a:rPr>
              <a:t>результатом взаимодействия движущегося поезда с окружающим его воздухом. </a:t>
            </a:r>
            <a:r>
              <a:rPr lang="ru-RU" sz="2400" dirty="0"/>
              <a:t>Непосредственно перед лобовой поверхностью локомотива создается </a:t>
            </a:r>
            <a:r>
              <a:rPr lang="ru-RU" sz="2400" b="1" u="sng" dirty="0">
                <a:solidFill>
                  <a:srgbClr val="7030A0"/>
                </a:solidFill>
              </a:rPr>
              <a:t>зона повышенного давления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  <a:r>
              <a:rPr lang="ru-RU" sz="2400" dirty="0"/>
              <a:t>Воздух из этой зоны обтекает движущийся поезд вдоль его боковых поверхностей. В промежутках между вагонами, в подвагонном пространстве и за хвостовым вагоном образуются </a:t>
            </a:r>
            <a:r>
              <a:rPr lang="ru-RU" sz="2400" b="1" u="sng" dirty="0">
                <a:solidFill>
                  <a:srgbClr val="7030A0"/>
                </a:solidFill>
              </a:rPr>
              <a:t>зоны пониженного давления</a:t>
            </a:r>
            <a:r>
              <a:rPr lang="ru-RU" sz="2400" dirty="0">
                <a:solidFill>
                  <a:srgbClr val="7030A0"/>
                </a:solidFill>
              </a:rPr>
              <a:t>, </a:t>
            </a:r>
            <a:r>
              <a:rPr lang="ru-RU" sz="2400" dirty="0"/>
              <a:t>и туда устремляется окружающий воздух, образую завихрения. Работа, затраченная на перемещение воздушных масс, связана с увеличением их кинетической </a:t>
            </a:r>
            <a:r>
              <a:rPr lang="ru-RU" sz="2400" dirty="0" smtClean="0"/>
              <a:t>энергии. Эта </a:t>
            </a:r>
            <a:r>
              <a:rPr lang="ru-RU" sz="2400" dirty="0"/>
              <a:t>работа расходуется на преодоление трения между наружной поверхностью движущегося поезда и окружающим воздухом, а также между слоями воздуха, перемещающимися с различными скоростями. При скорости движения до 40 км/ч сопротивление воздушной среды составляет незначительную часть общего сопротивления движению. По мере увеличения скорости поезда эта оставляющая возрастает и при скорости движения около 200 км/ч и выше практически равна основному сопротивлению движению поезда.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03685" y="-5680"/>
            <a:ext cx="10012680" cy="1143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200" b="1" smtClean="0"/>
              <a:t>Основное сопротивление движению</a:t>
            </a:r>
            <a:endParaRPr lang="ru-RU" alt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339487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3800" b="1" dirty="0" smtClean="0"/>
              <a:t>Силы, действующие на поезд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b="1" dirty="0" smtClean="0"/>
              <a:t>	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Силой тяги</a:t>
            </a:r>
            <a:r>
              <a:rPr lang="ru-RU" altLang="ru-RU" sz="2400" i="1" dirty="0" smtClean="0">
                <a:solidFill>
                  <a:srgbClr val="FF0000"/>
                </a:solidFill>
              </a:rPr>
              <a:t> </a:t>
            </a:r>
            <a:r>
              <a:rPr lang="ru-RU" altLang="ru-RU" sz="2400" b="1" dirty="0" smtClean="0"/>
              <a:t>называют</a:t>
            </a:r>
            <a:r>
              <a:rPr lang="ru-RU" altLang="ru-RU" sz="2400" dirty="0" smtClean="0"/>
              <a:t> 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управляемую движущую силу, создаваемую двигателями тяговой передачи локомотива во взаимодействии с рельсами и приложенную к ободам движущих колес в направлении движения поезда.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b="1" dirty="0" smtClean="0"/>
              <a:t>	Сила тяги</a:t>
            </a:r>
            <a:r>
              <a:rPr lang="ru-RU" altLang="ru-RU" sz="2400" dirty="0" smtClean="0"/>
              <a:t>, как управляющее воздействие, </a:t>
            </a:r>
            <a:r>
              <a:rPr lang="ru-RU" altLang="ru-RU" sz="2400" i="1" dirty="0" smtClean="0"/>
              <a:t>может изменяться: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/>
              <a:t>машинистом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/>
              <a:t>либо в результате саморегулирования тяговых передач локомотивов, обладающих свойством адаптивности,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/>
              <a:t>либо автоматическим устройством –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/>
              <a:t> автомашинистом (</a:t>
            </a:r>
            <a:r>
              <a:rPr lang="ru-RU" altLang="ru-RU" sz="2400" dirty="0" err="1" smtClean="0"/>
              <a:t>автодействие</a:t>
            </a:r>
            <a:r>
              <a:rPr lang="ru-RU" altLang="ru-RU" sz="2400" dirty="0" smtClean="0"/>
              <a:t>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667" y="4005064"/>
            <a:ext cx="4344592" cy="264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3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00" y="697049"/>
            <a:ext cx="10775997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2.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Дополнительное сопротивление  </a:t>
            </a:r>
          </a:p>
          <a:p>
            <a:pPr algn="just"/>
            <a:r>
              <a:rPr lang="ru-RU" sz="2400" dirty="0" smtClean="0"/>
              <a:t>Дополнительными </a:t>
            </a:r>
            <a:r>
              <a:rPr lang="ru-RU" sz="2400" dirty="0"/>
              <a:t>сопротивлениями называют </a:t>
            </a:r>
            <a:r>
              <a:rPr lang="ru-RU" sz="2400" b="1" dirty="0">
                <a:solidFill>
                  <a:srgbClr val="002060"/>
                </a:solidFill>
              </a:rPr>
              <a:t>временно действующие силы,</a:t>
            </a:r>
            <a:r>
              <a:rPr lang="ru-RU" sz="2400" dirty="0"/>
              <a:t> возникающие в конкретных условиях эксплуатации подвижного состава:</a:t>
            </a:r>
          </a:p>
          <a:p>
            <a:r>
              <a:rPr lang="ru-RU" sz="2400" dirty="0"/>
              <a:t>■ от уклона профиля пути;</a:t>
            </a:r>
          </a:p>
          <a:p>
            <a:r>
              <a:rPr lang="ru-RU" sz="2400" dirty="0"/>
              <a:t>■ от кривизны пути;</a:t>
            </a:r>
          </a:p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54146" y="112274"/>
            <a:ext cx="588597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altLang="ru-RU" sz="3200" dirty="0"/>
              <a:t>Дополнительное сопротивление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7750" y="2636912"/>
            <a:ext cx="10775997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Кроме </a:t>
            </a:r>
            <a:r>
              <a:rPr lang="ru-RU" sz="2400" dirty="0"/>
              <a:t>силы тяги и сил трения на поезд действует еще сила тяжести, направленная вертикально вниз. Проекция силы тяжести поезда </a:t>
            </a:r>
            <a:r>
              <a:rPr lang="ru-RU" sz="2400" dirty="0" smtClean="0"/>
              <a:t>на </a:t>
            </a:r>
            <a:r>
              <a:rPr lang="ru-RU" sz="2400" dirty="0"/>
              <a:t>направление его движения называется дополнительным сопротивлением движению от </a:t>
            </a:r>
            <a:r>
              <a:rPr lang="ru-RU" sz="2400" dirty="0" smtClean="0"/>
              <a:t>уклонов. </a:t>
            </a:r>
          </a:p>
          <a:p>
            <a:pPr algn="just"/>
            <a:r>
              <a:rPr lang="ru-RU" sz="2400" dirty="0" smtClean="0"/>
              <a:t>На </a:t>
            </a:r>
            <a:r>
              <a:rPr lang="ru-RU" sz="2400" dirty="0"/>
              <a:t>подъемах </a:t>
            </a:r>
            <a:r>
              <a:rPr lang="ru-RU" sz="2400" dirty="0" smtClean="0"/>
              <a:t>сила действует </a:t>
            </a:r>
            <a:r>
              <a:rPr lang="ru-RU" sz="2400" dirty="0"/>
              <a:t>навстречу движению поезда. </a:t>
            </a:r>
            <a:endParaRPr lang="ru-RU" sz="2400" dirty="0" smtClean="0"/>
          </a:p>
          <a:p>
            <a:pPr algn="just"/>
            <a:r>
              <a:rPr lang="ru-RU" sz="2400" dirty="0" smtClean="0"/>
              <a:t>На </a:t>
            </a:r>
            <a:r>
              <a:rPr lang="ru-RU" sz="2400" dirty="0"/>
              <a:t>склонах </a:t>
            </a:r>
            <a:r>
              <a:rPr lang="ru-RU" sz="2400" dirty="0" smtClean="0"/>
              <a:t>сила направлена </a:t>
            </a:r>
            <a:r>
              <a:rPr lang="ru-RU" sz="2400" dirty="0"/>
              <a:t>по направлению движения поезда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На </a:t>
            </a:r>
            <a:r>
              <a:rPr lang="ru-RU" sz="2400" dirty="0"/>
              <a:t>горизонтальных участках пути </a:t>
            </a:r>
            <a:r>
              <a:rPr lang="ru-RU" sz="2400" dirty="0" smtClean="0"/>
              <a:t>сила равна 0.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696" t="24801" r="48649" b="14301"/>
          <a:stretch/>
        </p:blipFill>
        <p:spPr>
          <a:xfrm>
            <a:off x="9446231" y="3730677"/>
            <a:ext cx="1504366" cy="158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817" y="584229"/>
            <a:ext cx="10493993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3.Добавочное сопротивление </a:t>
            </a:r>
            <a:r>
              <a:rPr lang="ru-RU" sz="2400" dirty="0" smtClean="0"/>
              <a:t>возникает при особых условиях движения поезда (трогании с места, движение в тоннеле, особо неблагоприятная погода):</a:t>
            </a:r>
          </a:p>
          <a:p>
            <a:pPr algn="just"/>
            <a:r>
              <a:rPr lang="ru-RU" sz="2400" dirty="0" smtClean="0"/>
              <a:t>■ </a:t>
            </a:r>
            <a:r>
              <a:rPr lang="ru-RU" sz="2400" dirty="0"/>
              <a:t>от ветра;</a:t>
            </a:r>
          </a:p>
          <a:p>
            <a:pPr algn="just"/>
            <a:r>
              <a:rPr lang="ru-RU" sz="2400" dirty="0"/>
              <a:t>■ от низкой температуры;</a:t>
            </a:r>
          </a:p>
          <a:p>
            <a:pPr algn="just"/>
            <a:r>
              <a:rPr lang="ru-RU" sz="2400" dirty="0"/>
              <a:t>■ от тоннелей;</a:t>
            </a:r>
          </a:p>
          <a:p>
            <a:pPr algn="just"/>
            <a:r>
              <a:rPr lang="ru-RU" sz="2400" dirty="0"/>
              <a:t>■ от подвагонных генераторов пассажирских вагонов</a:t>
            </a:r>
            <a:r>
              <a:rPr lang="ru-RU" sz="2400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89494" y="0"/>
            <a:ext cx="5395772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/>
              <a:t>Добавочное сопротивление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9229" y="3281877"/>
            <a:ext cx="10513167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Добавочное удельное сопротивление движению, вызванное </a:t>
            </a:r>
            <a:r>
              <a:rPr lang="ru-RU" sz="2400" b="1" dirty="0" smtClean="0">
                <a:solidFill>
                  <a:srgbClr val="002060"/>
                </a:solidFill>
              </a:rPr>
              <a:t>действием лобового или бокового </a:t>
            </a:r>
            <a:r>
              <a:rPr lang="ru-RU" sz="2400" b="1" dirty="0" smtClean="0">
                <a:solidFill>
                  <a:srgbClr val="C00000"/>
                </a:solidFill>
              </a:rPr>
              <a:t>ветра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/>
              <a:t>определяется в долях от основного удельного сопротивления.</a:t>
            </a:r>
            <a:endParaRPr lang="en-US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009" y="4482206"/>
            <a:ext cx="10478388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Добавочное удельное сопротивление движению </a:t>
            </a:r>
            <a:r>
              <a:rPr lang="ru-RU" sz="2400" b="1" dirty="0" smtClean="0">
                <a:solidFill>
                  <a:srgbClr val="002060"/>
                </a:solidFill>
              </a:rPr>
              <a:t>от низкой температуры наружного воздуха </a:t>
            </a:r>
            <a:r>
              <a:rPr lang="ru-RU" sz="2400" dirty="0" smtClean="0"/>
              <a:t>учитывается </a:t>
            </a:r>
            <a:r>
              <a:rPr lang="ru-RU" sz="2400" b="1" dirty="0" smtClean="0">
                <a:solidFill>
                  <a:srgbClr val="C00000"/>
                </a:solidFill>
              </a:rPr>
              <a:t>при температурах ниже -25 °С. </a:t>
            </a:r>
            <a:r>
              <a:rPr lang="ru-RU" sz="2400" dirty="0" smtClean="0"/>
              <a:t>При низких температурах наружного воздуха повышается его плотность, увеличивая аэродинамическое сопротивление движению, повышается вязкость смазки в буксовых и подшипниках, увеличивая силы трения в них. </a:t>
            </a:r>
          </a:p>
        </p:txBody>
      </p:sp>
    </p:spTree>
    <p:extLst>
      <p:ext uri="{BB962C8B-B14F-4D97-AF65-F5344CB8AC3E}">
        <p14:creationId xmlns:p14="http://schemas.microsoft.com/office/powerpoint/2010/main" val="427618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000" y="764704"/>
            <a:ext cx="10688387" cy="35394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Добавочное удельное сопротивление от </a:t>
            </a:r>
            <a:r>
              <a:rPr lang="ru-RU" sz="2800" b="1" dirty="0" smtClean="0">
                <a:solidFill>
                  <a:srgbClr val="C00000"/>
                </a:solidFill>
              </a:rPr>
              <a:t>движения в тоннелях </a:t>
            </a:r>
            <a:r>
              <a:rPr lang="ru-RU" sz="2800" dirty="0" smtClean="0"/>
              <a:t>возникает вследствие увеличения лобового сопротивления, эффекта разрежения в хвостовой части поезда и возникновения турбулентности между стенками тоннеля и поездом.</a:t>
            </a:r>
          </a:p>
          <a:p>
            <a:pPr algn="just"/>
            <a:r>
              <a:rPr lang="ru-RU" sz="2800" dirty="0" smtClean="0"/>
              <a:t>Коэффициент удельного сопротивления зависит от скорости движения поезда и числа путей в тоннеле. В двухпутном тоннеле сопротивление движению воздушной среды значительно меньше, чем в однопутном.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89494" y="0"/>
            <a:ext cx="5395772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/>
              <a:t>Добавочное сопротивление </a:t>
            </a:r>
          </a:p>
        </p:txBody>
      </p:sp>
    </p:spTree>
    <p:extLst>
      <p:ext uri="{BB962C8B-B14F-4D97-AF65-F5344CB8AC3E}">
        <p14:creationId xmlns:p14="http://schemas.microsoft.com/office/powerpoint/2010/main" val="190944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ru-RU" altLang="ru-RU" sz="3200" dirty="0" smtClean="0"/>
              <a:t>Мероприятия по уменьшению сопротивления движения поезда.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260" y="1600207"/>
            <a:ext cx="10012680" cy="290891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 eaLnBrk="1" hangingPunct="1">
              <a:buFont typeface="Wingdings" pitchFamily="2" charset="2"/>
              <a:buNone/>
            </a:pPr>
            <a:r>
              <a:rPr lang="ru-RU" altLang="ru-RU" dirty="0" smtClean="0"/>
              <a:t>	</a:t>
            </a:r>
            <a:r>
              <a:rPr lang="ru-RU" altLang="ru-RU" b="1" dirty="0" smtClean="0">
                <a:solidFill>
                  <a:srgbClr val="C00000"/>
                </a:solidFill>
              </a:rPr>
              <a:t>Мероприятия по уменьшению сопротивления движению поезда:</a:t>
            </a:r>
          </a:p>
          <a:p>
            <a:pPr algn="just" eaLnBrk="1" hangingPunct="1"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b="1" dirty="0" smtClean="0">
                <a:solidFill>
                  <a:srgbClr val="002060"/>
                </a:solidFill>
              </a:rPr>
              <a:t>мероприятия по использованию состава и пути,</a:t>
            </a:r>
          </a:p>
          <a:p>
            <a:pPr algn="just" eaLnBrk="1" hangingPunct="1"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b="1" dirty="0" smtClean="0">
                <a:solidFill>
                  <a:srgbClr val="002060"/>
                </a:solidFill>
              </a:rPr>
              <a:t>мероприятия по модернизации, реконструкции и проектировании подвижного состава и участков пути.</a:t>
            </a:r>
          </a:p>
        </p:txBody>
      </p:sp>
    </p:spTree>
    <p:extLst>
      <p:ext uri="{BB962C8B-B14F-4D97-AF65-F5344CB8AC3E}">
        <p14:creationId xmlns:p14="http://schemas.microsoft.com/office/powerpoint/2010/main" val="2679013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ru-RU" altLang="ru-RU" sz="3200" dirty="0" smtClean="0"/>
              <a:t>Мероприятия по уменьшению сопротивления движения поезда.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032" y="1628800"/>
            <a:ext cx="10225136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500" dirty="0" smtClean="0"/>
              <a:t>	</a:t>
            </a:r>
            <a:r>
              <a:rPr lang="ru-RU" altLang="ru-RU" sz="2800" b="1" dirty="0" smtClean="0">
                <a:solidFill>
                  <a:srgbClr val="C00000"/>
                </a:solidFill>
              </a:rPr>
              <a:t>Мероприятия по использованию состава и пути: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полная загрузка вагонов (снижается удельное сопротивление движению поезда и сопротивление на 1 т. массы перевозимого груза),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правильное формирование составов,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закрытие дверей и люков в составе,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регулировка тормозов,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уход за смазкой подшипников,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надлежащее содержание верхнего строения пути,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сокращение времени стоянки поезда (облегчение условий трогания, особенно в зимний период).</a:t>
            </a:r>
          </a:p>
        </p:txBody>
      </p:sp>
    </p:spTree>
    <p:extLst>
      <p:ext uri="{BB962C8B-B14F-4D97-AF65-F5344CB8AC3E}">
        <p14:creationId xmlns:p14="http://schemas.microsoft.com/office/powerpoint/2010/main" val="2124400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ru-RU" altLang="ru-RU" sz="3200" dirty="0" smtClean="0"/>
              <a:t>Мероприятия по уменьшению сопротивления движения поезда.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260" y="1600207"/>
            <a:ext cx="10012680" cy="26928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800" dirty="0" smtClean="0"/>
              <a:t>	</a:t>
            </a:r>
            <a:r>
              <a:rPr lang="ru-RU" altLang="ru-RU" sz="2800" b="1" dirty="0" smtClean="0">
                <a:solidFill>
                  <a:srgbClr val="C00000"/>
                </a:solidFill>
              </a:rPr>
              <a:t>Мероприятия по модернизации, реконструкции и проектировании подвижного состава и участков пути: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создание обтекаемых форм подвижного состава,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укладка безстыкового пути,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Times New Roman" pitchFamily="18" charset="0"/>
              <a:buChar char="–"/>
            </a:pPr>
            <a:r>
              <a:rPr lang="ru-RU" altLang="ru-RU" sz="2800" dirty="0" smtClean="0"/>
              <a:t>реконструкция пути (изменение плана и профиля пути).</a:t>
            </a:r>
          </a:p>
        </p:txBody>
      </p:sp>
    </p:spTree>
    <p:extLst>
      <p:ext uri="{BB962C8B-B14F-4D97-AF65-F5344CB8AC3E}">
        <p14:creationId xmlns:p14="http://schemas.microsoft.com/office/powerpoint/2010/main" val="194037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3800" b="1" dirty="0" smtClean="0"/>
              <a:t>Силы, действующие на поезд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260" y="1600207"/>
            <a:ext cx="10012680" cy="13247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/>
            <a:r>
              <a:rPr lang="ru-RU" altLang="ru-RU" sz="2400" b="1" dirty="0" smtClean="0">
                <a:solidFill>
                  <a:srgbClr val="C00000"/>
                </a:solidFill>
              </a:rPr>
              <a:t>Силой сопротивления</a:t>
            </a:r>
            <a:r>
              <a:rPr lang="ru-RU" alt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altLang="ru-RU" sz="2400" b="1" dirty="0" smtClean="0"/>
              <a:t>называют</a:t>
            </a:r>
            <a:r>
              <a:rPr lang="ru-RU" altLang="ru-RU" sz="2400" dirty="0" smtClean="0"/>
              <a:t> 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совокупность всех неуправляемых сил, возникающих в процессе движения, приведенных к ободам колес поезда и направленных против движения.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176" y="3089778"/>
            <a:ext cx="7851757" cy="34355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6311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3800" b="1" dirty="0" smtClean="0"/>
              <a:t>Силы, действующие на поезд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260" y="1600207"/>
            <a:ext cx="10012680" cy="211682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/>
            <a:r>
              <a:rPr lang="ru-RU" altLang="ru-RU" sz="2400" b="1" dirty="0" smtClean="0">
                <a:solidFill>
                  <a:srgbClr val="C00000"/>
                </a:solidFill>
              </a:rPr>
              <a:t>Тормозной силой</a:t>
            </a:r>
            <a:r>
              <a:rPr lang="ru-RU" altLang="ru-RU" sz="2400" i="1" dirty="0" smtClean="0">
                <a:solidFill>
                  <a:srgbClr val="C00000"/>
                </a:solidFill>
              </a:rPr>
              <a:t> </a:t>
            </a:r>
            <a:r>
              <a:rPr lang="ru-RU" altLang="ru-RU" sz="2400" b="1" dirty="0" smtClean="0"/>
              <a:t>называют</a:t>
            </a:r>
            <a:r>
              <a:rPr lang="ru-RU" altLang="ru-RU" sz="2400" dirty="0" smtClean="0"/>
              <a:t> 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совокупность управляемых сил, создаваемых тормозными средствами поезда во взаимодействии с рельсами и приложенных к ободам колес в направлении, противоположном движению. </a:t>
            </a:r>
            <a:r>
              <a:rPr lang="ru-RU" altLang="ru-RU" sz="2400" dirty="0" smtClean="0"/>
              <a:t>Действие этой силы регулируется машинистом или автоматическим устройством.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280" y="3889283"/>
            <a:ext cx="60960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8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3800" b="1" dirty="0" smtClean="0"/>
              <a:t>Силы, действующие на поезд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260" y="1600207"/>
            <a:ext cx="10012680" cy="25488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/>
            <a:r>
              <a:rPr lang="ru-RU" altLang="ru-RU" sz="2400" dirty="0" smtClean="0"/>
              <a:t>При неравномерном движении поезда действуют также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силы инерции (И)</a:t>
            </a:r>
            <a:r>
              <a:rPr lang="ru-RU" altLang="ru-RU" sz="2400" dirty="0" smtClean="0"/>
              <a:t>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поступательно движущихся масс </a:t>
            </a:r>
            <a:r>
              <a:rPr lang="ru-RU" altLang="ru-RU" sz="2400" b="1" dirty="0" smtClean="0"/>
              <a:t>и</a:t>
            </a:r>
            <a:r>
              <a:rPr lang="ru-RU" altLang="ru-RU" sz="2400" dirty="0" smtClean="0"/>
              <a:t>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вращающихся масс поезда</a:t>
            </a:r>
            <a:r>
              <a:rPr lang="ru-RU" altLang="ru-RU" sz="2400" dirty="0" smtClean="0"/>
              <a:t>, </a:t>
            </a:r>
            <a:r>
              <a:rPr lang="ru-RU" altLang="ru-RU" sz="2400" b="1" dirty="0" smtClean="0"/>
              <a:t>на преодоление которых 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затрачивается работа силы тяги или тормозной силы.</a:t>
            </a:r>
            <a:r>
              <a:rPr lang="ru-RU" altLang="ru-RU" sz="2400" dirty="0" smtClean="0"/>
              <a:t> Однако при определенных условиях кинетическая энергия этих сил может преобразовываться без потерь в работу по передвижению поезда.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160" y="4240227"/>
            <a:ext cx="8606740" cy="257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3800" b="1" dirty="0" smtClean="0"/>
              <a:t>Силы, действующие на поезд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033" y="1700808"/>
            <a:ext cx="10543830" cy="22322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ru-RU" sz="1600" b="1" dirty="0" smtClean="0"/>
              <a:t>		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В зависимости от сочетания рассмотренных сил </a:t>
            </a:r>
            <a:r>
              <a:rPr lang="ru-RU" altLang="ru-RU" sz="2400" b="1" dirty="0" smtClean="0"/>
              <a:t>различают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режимы движения поезда</a:t>
            </a:r>
            <a:r>
              <a:rPr lang="ru-RU" altLang="ru-RU" sz="2400" dirty="0" smtClean="0">
                <a:solidFill>
                  <a:srgbClr val="C00000"/>
                </a:solidFill>
              </a:rPr>
              <a:t>: </a:t>
            </a:r>
            <a:endParaRPr lang="en-US" altLang="ru-RU" sz="2400" dirty="0" smtClean="0">
              <a:solidFill>
                <a:srgbClr val="C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7030A0"/>
                </a:solidFill>
              </a:rPr>
              <a:t>режим тяги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7030A0"/>
                </a:solidFill>
              </a:rPr>
              <a:t>режим торможения</a:t>
            </a:r>
            <a:r>
              <a:rPr lang="ru-RU" altLang="ru-RU" sz="2400" dirty="0" smtClean="0"/>
              <a:t>,</a:t>
            </a:r>
            <a:r>
              <a:rPr lang="ru-RU" altLang="ru-RU" sz="2400" i="1" dirty="0" smtClean="0"/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7030A0"/>
                </a:solidFill>
              </a:rPr>
              <a:t>режим холостого хода.</a:t>
            </a:r>
            <a:r>
              <a:rPr lang="ru-RU" altLang="ru-RU" sz="2400" dirty="0" smtClean="0"/>
              <a:t>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en-US" altLang="ru-RU" sz="2400" dirty="0" smtClean="0"/>
              <a:t>		</a:t>
            </a:r>
            <a:endParaRPr lang="ru-RU" alt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01176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4088" y="260656"/>
            <a:ext cx="8779904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600" dirty="0"/>
              <a:t>Характеристика сил, действующих на поезд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6018" y="1052736"/>
            <a:ext cx="10585176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/>
              <a:t>На движущийся поезд действует много сил, разнообразных по величине и направлению. </a:t>
            </a:r>
            <a:r>
              <a:rPr lang="ru-RU" sz="2400" b="1" dirty="0"/>
              <a:t>Условно</a:t>
            </a:r>
            <a:r>
              <a:rPr lang="ru-RU" sz="2400" dirty="0"/>
              <a:t> их можно разделить на </a:t>
            </a:r>
            <a:r>
              <a:rPr lang="ru-RU" sz="2400" b="1" dirty="0">
                <a:solidFill>
                  <a:srgbClr val="C00000"/>
                </a:solidFill>
              </a:rPr>
              <a:t>внутренние</a:t>
            </a:r>
            <a:r>
              <a:rPr lang="ru-RU" sz="2400" b="1" dirty="0"/>
              <a:t> и </a:t>
            </a:r>
            <a:r>
              <a:rPr lang="ru-RU" sz="2400" b="1" dirty="0">
                <a:solidFill>
                  <a:srgbClr val="C00000"/>
                </a:solidFill>
              </a:rPr>
              <a:t>внешние</a:t>
            </a:r>
            <a:r>
              <a:rPr lang="ru-RU" sz="2400" dirty="0">
                <a:solidFill>
                  <a:srgbClr val="C00000"/>
                </a:solidFill>
              </a:rPr>
              <a:t>. </a:t>
            </a:r>
            <a:r>
              <a:rPr lang="ru-RU" sz="2400" b="1" dirty="0">
                <a:solidFill>
                  <a:srgbClr val="C00000"/>
                </a:solidFill>
              </a:rPr>
              <a:t>Внутренние силы</a:t>
            </a:r>
            <a:r>
              <a:rPr lang="ru-RU" sz="2400" dirty="0"/>
              <a:t>, </a:t>
            </a:r>
            <a:r>
              <a:rPr lang="ru-RU" sz="2400" b="1" dirty="0">
                <a:solidFill>
                  <a:srgbClr val="002060"/>
                </a:solidFill>
              </a:rPr>
              <a:t>действующие между отдельными единицами подвижного состава</a:t>
            </a:r>
            <a:r>
              <a:rPr lang="ru-RU" sz="2400" dirty="0"/>
              <a:t>, а также </a:t>
            </a:r>
            <a:r>
              <a:rPr lang="ru-RU" sz="2400" b="1" dirty="0">
                <a:solidFill>
                  <a:srgbClr val="C00000"/>
                </a:solidFill>
              </a:rPr>
              <a:t>силы тяги, тормозные и силы сопротивления движению уравновешиваются внутри системы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b="1" dirty="0"/>
              <a:t>и не могут без внешних сил </a:t>
            </a:r>
            <a:r>
              <a:rPr lang="ru-RU" sz="2400" b="1" dirty="0">
                <a:solidFill>
                  <a:srgbClr val="002060"/>
                </a:solidFill>
              </a:rPr>
              <a:t>осуществлять движение поезда.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37" y="3789040"/>
            <a:ext cx="9841538" cy="208823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469545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4048" y="260648"/>
            <a:ext cx="10297144" cy="30777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C00000"/>
                </a:solidFill>
              </a:rPr>
              <a:t>К </a:t>
            </a:r>
            <a:r>
              <a:rPr lang="ru-RU" sz="2800" b="1" dirty="0">
                <a:solidFill>
                  <a:srgbClr val="C00000"/>
                </a:solidFill>
              </a:rPr>
              <a:t>внешним силам</a:t>
            </a:r>
            <a:r>
              <a:rPr lang="ru-RU" sz="2800" dirty="0"/>
              <a:t>, </a:t>
            </a:r>
            <a:r>
              <a:rPr lang="ru-RU" sz="2800" b="1" dirty="0"/>
              <a:t>действующим на поезд, относятся </a:t>
            </a:r>
            <a:r>
              <a:rPr lang="ru-RU" sz="2800" b="1" dirty="0">
                <a:solidFill>
                  <a:srgbClr val="002060"/>
                </a:solidFill>
              </a:rPr>
              <a:t>силы реакции пути</a:t>
            </a:r>
            <a:r>
              <a:rPr lang="ru-RU" sz="2800" dirty="0"/>
              <a:t> в точках взаимодействия колес и рельс на внутренние силы, без которых невозможно получить силу тяги локомотива, реализовать движение и тормозные силы при торможении.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444" y="2636912"/>
            <a:ext cx="7312352" cy="407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377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000" y="1196752"/>
            <a:ext cx="10801200" cy="4154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</a:rPr>
              <a:t>Силой тяги локомотива </a:t>
            </a:r>
            <a:r>
              <a:rPr lang="ru-RU" sz="2400" b="1" dirty="0"/>
              <a:t>и </a:t>
            </a:r>
            <a:r>
              <a:rPr lang="ru-RU" sz="2400" b="1" dirty="0">
                <a:solidFill>
                  <a:srgbClr val="C00000"/>
                </a:solidFill>
              </a:rPr>
              <a:t>силами торможения </a:t>
            </a:r>
            <a:r>
              <a:rPr lang="ru-RU" sz="2400" dirty="0"/>
              <a:t>поезда управляет машинист, поэтому эти силы </a:t>
            </a:r>
            <a:r>
              <a:rPr lang="ru-RU" sz="2400" b="1" dirty="0"/>
              <a:t>называются </a:t>
            </a:r>
            <a:r>
              <a:rPr lang="ru-RU" sz="2400" b="1" dirty="0">
                <a:solidFill>
                  <a:srgbClr val="002060"/>
                </a:solidFill>
              </a:rPr>
              <a:t>управляемыми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  <a:endParaRPr lang="ru-RU" sz="2400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Силами </a:t>
            </a:r>
            <a:r>
              <a:rPr lang="ru-RU" sz="2400" b="1" dirty="0">
                <a:solidFill>
                  <a:srgbClr val="C00000"/>
                </a:solidFill>
              </a:rPr>
              <a:t>сопротивления движению поезда </a:t>
            </a:r>
            <a:r>
              <a:rPr lang="ru-RU" sz="2400" dirty="0"/>
              <a:t>и </a:t>
            </a:r>
            <a:r>
              <a:rPr lang="ru-RU" sz="2400" b="1" dirty="0">
                <a:solidFill>
                  <a:srgbClr val="C00000"/>
                </a:solidFill>
              </a:rPr>
              <a:t>внешними силами </a:t>
            </a:r>
            <a:r>
              <a:rPr lang="ru-RU" sz="2400" dirty="0"/>
              <a:t>машинист управлять не может, поэтому их называют </a:t>
            </a:r>
            <a:r>
              <a:rPr lang="ru-RU" sz="2400" b="1" dirty="0">
                <a:solidFill>
                  <a:srgbClr val="002060"/>
                </a:solidFill>
              </a:rPr>
              <a:t>неуправляемыми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  <a:endParaRPr lang="ru-RU" sz="2400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dirty="0" smtClean="0"/>
              <a:t>С </a:t>
            </a:r>
            <a:r>
              <a:rPr lang="ru-RU" sz="2400" dirty="0"/>
              <a:t>целью изучения влияния действующих сил на движение поезд представляют в виде материальной точки, в которой сосредоточена вся его масса. Такая замена не вносит большой погрешности в расчеты определения характера движения поезда. Если же поезд рассматривают как механическую систему, а не материальную точку, то все действующие силы на движение относят к точкам взаимодействия колесных пар с рельсами, так как только в них возникают внешние силы. </a:t>
            </a:r>
          </a:p>
        </p:txBody>
      </p:sp>
    </p:spTree>
    <p:extLst>
      <p:ext uri="{BB962C8B-B14F-4D97-AF65-F5344CB8AC3E}">
        <p14:creationId xmlns:p14="http://schemas.microsoft.com/office/powerpoint/2010/main" val="12778110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1207</Words>
  <Application>Microsoft Office PowerPoint</Application>
  <PresentationFormat>Произвольный</PresentationFormat>
  <Paragraphs>108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Тема Office</vt:lpstr>
      <vt:lpstr>  СИЛЫ, ДЕЙСТВУЮЩИЕ НА ПОЕЗД </vt:lpstr>
      <vt:lpstr>Силы, действующие на поезд</vt:lpstr>
      <vt:lpstr>Силы, действующие на поезд</vt:lpstr>
      <vt:lpstr>Силы, действующие на поезд</vt:lpstr>
      <vt:lpstr>Силы, действующие на поезд</vt:lpstr>
      <vt:lpstr>Силы, действующие на поезд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Основное сопротивление движению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Мероприятия по уменьшению сопротивления движения поезда.</vt:lpstr>
      <vt:lpstr>Мероприятия по уменьшению сопротивления движения поезда.</vt:lpstr>
      <vt:lpstr>Мероприятия по уменьшению сопротивления движения поезда.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3.  Силы сопротивления движению поезда. Сила тяги электровоза и её реализация.</dc:title>
  <dc:creator>Марина</dc:creator>
  <cp:lastModifiedBy>Ли Н.Г.</cp:lastModifiedBy>
  <cp:revision>85</cp:revision>
  <dcterms:created xsi:type="dcterms:W3CDTF">2019-10-13T07:02:39Z</dcterms:created>
  <dcterms:modified xsi:type="dcterms:W3CDTF">2024-03-02T19:28:19Z</dcterms:modified>
</cp:coreProperties>
</file>