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77"/>
  </p:notesMasterIdLst>
  <p:sldIdLst>
    <p:sldId id="256" r:id="rId2"/>
    <p:sldId id="332" r:id="rId3"/>
    <p:sldId id="262" r:id="rId4"/>
    <p:sldId id="261" r:id="rId5"/>
    <p:sldId id="260" r:id="rId6"/>
    <p:sldId id="264" r:id="rId7"/>
    <p:sldId id="266" r:id="rId8"/>
    <p:sldId id="267" r:id="rId9"/>
    <p:sldId id="271" r:id="rId10"/>
    <p:sldId id="265" r:id="rId11"/>
    <p:sldId id="269" r:id="rId12"/>
    <p:sldId id="259" r:id="rId13"/>
    <p:sldId id="278" r:id="rId14"/>
    <p:sldId id="277" r:id="rId15"/>
    <p:sldId id="276" r:id="rId16"/>
    <p:sldId id="275" r:id="rId17"/>
    <p:sldId id="274" r:id="rId18"/>
    <p:sldId id="280" r:id="rId19"/>
    <p:sldId id="279" r:id="rId20"/>
    <p:sldId id="282" r:id="rId21"/>
    <p:sldId id="273" r:id="rId22"/>
    <p:sldId id="283" r:id="rId23"/>
    <p:sldId id="270" r:id="rId24"/>
    <p:sldId id="311" r:id="rId25"/>
    <p:sldId id="310" r:id="rId26"/>
    <p:sldId id="284" r:id="rId27"/>
    <p:sldId id="281" r:id="rId28"/>
    <p:sldId id="312" r:id="rId29"/>
    <p:sldId id="333" r:id="rId30"/>
    <p:sldId id="334" r:id="rId31"/>
    <p:sldId id="335" r:id="rId32"/>
    <p:sldId id="285" r:id="rId33"/>
    <p:sldId id="293" r:id="rId34"/>
    <p:sldId id="288" r:id="rId35"/>
    <p:sldId id="316" r:id="rId36"/>
    <p:sldId id="317" r:id="rId37"/>
    <p:sldId id="289" r:id="rId38"/>
    <p:sldId id="287" r:id="rId39"/>
    <p:sldId id="321" r:id="rId40"/>
    <p:sldId id="290" r:id="rId41"/>
    <p:sldId id="292" r:id="rId42"/>
    <p:sldId id="291" r:id="rId43"/>
    <p:sldId id="286" r:id="rId44"/>
    <p:sldId id="272" r:id="rId45"/>
    <p:sldId id="313" r:id="rId46"/>
    <p:sldId id="315" r:id="rId47"/>
    <p:sldId id="314" r:id="rId48"/>
    <p:sldId id="318" r:id="rId49"/>
    <p:sldId id="319" r:id="rId50"/>
    <p:sldId id="298" r:id="rId51"/>
    <p:sldId id="299" r:id="rId52"/>
    <p:sldId id="297" r:id="rId53"/>
    <p:sldId id="322" r:id="rId54"/>
    <p:sldId id="331" r:id="rId55"/>
    <p:sldId id="336" r:id="rId56"/>
    <p:sldId id="337" r:id="rId57"/>
    <p:sldId id="323" r:id="rId58"/>
    <p:sldId id="324" r:id="rId59"/>
    <p:sldId id="325" r:id="rId60"/>
    <p:sldId id="326" r:id="rId61"/>
    <p:sldId id="327" r:id="rId62"/>
    <p:sldId id="328" r:id="rId63"/>
    <p:sldId id="329" r:id="rId64"/>
    <p:sldId id="338" r:id="rId65"/>
    <p:sldId id="340" r:id="rId66"/>
    <p:sldId id="339" r:id="rId67"/>
    <p:sldId id="330" r:id="rId68"/>
    <p:sldId id="344" r:id="rId69"/>
    <p:sldId id="343" r:id="rId70"/>
    <p:sldId id="342" r:id="rId71"/>
    <p:sldId id="341" r:id="rId72"/>
    <p:sldId id="346" r:id="rId73"/>
    <p:sldId id="347" r:id="rId74"/>
    <p:sldId id="345" r:id="rId75"/>
    <p:sldId id="348" r:id="rId7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 snapToGrid="0">
      <p:cViewPr>
        <p:scale>
          <a:sx n="70" d="100"/>
          <a:sy n="70" d="100"/>
        </p:scale>
        <p:origin x="6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383C6-4102-4D63-A0E7-0E5D083AF445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D2DF6-8725-4C79-B3F4-E5F423C604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242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3527-207B-48DD-9C07-3F4701A52A9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236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2DF6-8725-4C79-B3F4-E5F423C6042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378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D2DF6-8725-4C79-B3F4-E5F423C60423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075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3527-207B-48DD-9C07-3F4701A52A96}" type="slidenum">
              <a:rPr lang="ru-RU" smtClean="0"/>
              <a:pPr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440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852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720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491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2011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|  преподаватели ОАО «РЖД»  |  2012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5E5EB51B-4977-472E-A1C1-92DAA15BF0A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006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632" y="1806448"/>
            <a:ext cx="11373185" cy="4394179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307641" y="345191"/>
            <a:ext cx="11391176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893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87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95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509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64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16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74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509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88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125E6-9C4C-4CB2-8A17-6C80AFCE5FBC}" type="datetimeFigureOut">
              <a:rPr lang="ru-RU" smtClean="0"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46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eg"/><Relationship Id="rId4" Type="http://schemas.openxmlformats.org/officeDocument/2006/relationships/image" Target="../media/image8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&#1040;&#1050;%20&#1082;&#1083;&#1072;&#1089;&#1089;%203.pdf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582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6" name="Picture 2" descr="https://sea-man.org/wp-content/uploads/2018/06/Markirovka-opasnih-gryzo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00" y="-423080"/>
            <a:ext cx="12192000" cy="717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32012" y="6427421"/>
            <a:ext cx="12192000" cy="6564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Требования безопасности при возникновении аварийных и чрезвычайных ситуаций на производстве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42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6076" y="401259"/>
            <a:ext cx="11955439" cy="3084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/>
              <a:t>                                                   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5484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Опасные грузы </a:t>
            </a:r>
            <a:r>
              <a:rPr lang="ru-RU" dirty="0"/>
              <a:t>в соответствии с их физико-химическими свойствами, видами и степенью опасности при перевозке (транспортировке) могут </a:t>
            </a:r>
            <a:r>
              <a:rPr lang="ru-RU" b="1" dirty="0">
                <a:solidFill>
                  <a:srgbClr val="C00000"/>
                </a:solidFill>
              </a:rPr>
              <a:t>подразделяться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b="1" dirty="0">
                <a:solidFill>
                  <a:srgbClr val="C00000"/>
                </a:solidFill>
              </a:rPr>
              <a:t>на классы</a:t>
            </a:r>
            <a:r>
              <a:rPr lang="ru-RU" dirty="0"/>
              <a:t>, подклассы, категории и группы.</a:t>
            </a:r>
          </a:p>
        </p:txBody>
      </p:sp>
      <p:pic>
        <p:nvPicPr>
          <p:cNvPr id="7" name="Рисунок 309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6"/>
          <a:stretch/>
        </p:blipFill>
        <p:spPr bwMode="auto">
          <a:xfrm>
            <a:off x="782298" y="1095921"/>
            <a:ext cx="9143998" cy="407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880143" y="1545450"/>
            <a:ext cx="28660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На </a:t>
            </a:r>
            <a:r>
              <a:rPr lang="ru-RU" b="1" dirty="0"/>
              <a:t>транспортном средстве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8280" y="1545450"/>
            <a:ext cx="2551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 транспортной таре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48574" y="575953"/>
            <a:ext cx="64315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u="sng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b="1" u="sng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Класс </a:t>
            </a:r>
            <a:r>
              <a:rPr lang="ru-RU" b="1" u="sng" dirty="0">
                <a:latin typeface="Verdana" pitchFamily="34" charset="0"/>
                <a:ea typeface="Verdana" pitchFamily="34" charset="0"/>
                <a:cs typeface="Verdana" pitchFamily="34" charset="0"/>
              </a:rPr>
              <a:t>1 Взрывчатые вещества и изделия (ВМ)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960843"/>
            <a:ext cx="1207371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Взрывчатое вещество </a:t>
            </a:r>
            <a:r>
              <a:rPr lang="ru-RU" sz="2000" b="1" dirty="0"/>
              <a:t>– </a:t>
            </a:r>
            <a:r>
              <a:rPr lang="ru-RU" sz="2000" dirty="0"/>
              <a:t>твердое или жидкое вещество , которое само по себе способно к химическому превращению  с выделением газов под влиянием внешних воздействий или происходящих в нем внутренних процессов, в столь короткое время, что вызывает разрушения в окружающей </a:t>
            </a:r>
            <a:r>
              <a:rPr lang="ru-RU" sz="2000" dirty="0" smtClean="0"/>
              <a:t>среде. Взрывчатые </a:t>
            </a:r>
            <a:r>
              <a:rPr lang="ru-RU" sz="2000" dirty="0"/>
              <a:t>материалы, </a:t>
            </a:r>
            <a:r>
              <a:rPr lang="ru-RU" sz="2000" dirty="0" smtClean="0"/>
              <a:t>по </a:t>
            </a:r>
            <a:r>
              <a:rPr lang="ru-RU" sz="2000" dirty="0"/>
              <a:t>своим свойствам могут взрываться, вызывать пожар с взрывчатым действием, а также устройства, содержащие взрывчатые вещества, и средства взрывания, предназначенные для производства пиротехнического эффекта.</a:t>
            </a:r>
          </a:p>
          <a:p>
            <a:pPr algn="just"/>
            <a:endParaRPr lang="ru-RU" sz="2000" i="1" dirty="0">
              <a:solidFill>
                <a:srgbClr val="333333"/>
              </a:solidFill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3540466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650434"/>
            <a:ext cx="12032776" cy="22075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ОПАСНОСТЬ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/>
              <a:t>- способны принести значительный ущерб объектам, жизни и здоровью людей. Наибольшую опасность представляют грузы взрывающиеся  от ударов, нагрева, </a:t>
            </a:r>
            <a:r>
              <a:rPr lang="ru-RU" sz="2000" dirty="0" smtClean="0"/>
              <a:t>детонации.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>
                <a:solidFill>
                  <a:srgbClr val="FF0000"/>
                </a:solidFill>
              </a:rPr>
              <a:t>К классу взрывчатых веществ и изделий относятся: </a:t>
            </a:r>
            <a:r>
              <a:rPr lang="ru-RU" sz="2000" dirty="0"/>
              <a:t>патроны для оружия, холостые патроны, порох, детонаторы, подрывные заряды, капсюли, запал, мины, бомбы, гранаты, нитроглицерин, нитрат аммония, сигналы бедствия, петарды, бенгальские огни и т.д.</a:t>
            </a:r>
            <a:endParaRPr lang="ru-RU" sz="2000" i="1" dirty="0">
              <a:solidFill>
                <a:srgbClr val="333333"/>
              </a:solidFill>
              <a:latin typeface="PT Sans"/>
            </a:endParaRP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6146" name="Picture 2" descr="знак опасности класс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631" y="664474"/>
            <a:ext cx="2047875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знак опасности класс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226" y="605528"/>
            <a:ext cx="2009775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знак опасности класс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721" y="463948"/>
            <a:ext cx="2000250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0565" y="2484900"/>
            <a:ext cx="2402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Класс 1</a:t>
            </a:r>
          </a:p>
          <a:p>
            <a:r>
              <a:rPr lang="ru-RU" b="1" dirty="0"/>
              <a:t>Подкласс 1.1; 1.2; 1.3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67161" y="2473724"/>
            <a:ext cx="1796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1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Подкласс 1.4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577331" y="2369014"/>
            <a:ext cx="21356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1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Подкласс </a:t>
            </a:r>
            <a:r>
              <a:rPr lang="ru-RU" b="1" dirty="0" smtClean="0">
                <a:solidFill>
                  <a:srgbClr val="333333"/>
                </a:solidFill>
                <a:latin typeface="PT Sans"/>
              </a:rPr>
              <a:t>1.5;1.6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336" y="3357773"/>
            <a:ext cx="1217966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Подклассы взрывчатых материалов: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smtClean="0"/>
              <a:t>1.1-</a:t>
            </a:r>
            <a:r>
              <a:rPr lang="ru-RU" sz="2000" dirty="0" smtClean="0">
                <a:solidFill>
                  <a:srgbClr val="002060"/>
                </a:solidFill>
              </a:rPr>
              <a:t>с </a:t>
            </a:r>
            <a:r>
              <a:rPr lang="ru-RU" sz="2000" dirty="0">
                <a:solidFill>
                  <a:srgbClr val="002060"/>
                </a:solidFill>
              </a:rPr>
              <a:t>опасностью взрыва </a:t>
            </a:r>
            <a:r>
              <a:rPr lang="ru-RU" sz="2000" dirty="0" smtClean="0">
                <a:solidFill>
                  <a:srgbClr val="002060"/>
                </a:solidFill>
              </a:rPr>
              <a:t>массой; </a:t>
            </a:r>
            <a:r>
              <a:rPr lang="ru-RU" sz="2000" b="1" dirty="0" smtClean="0"/>
              <a:t>1.2-</a:t>
            </a:r>
            <a:r>
              <a:rPr lang="ru-RU" sz="2000" dirty="0" smtClean="0">
                <a:solidFill>
                  <a:srgbClr val="002060"/>
                </a:solidFill>
              </a:rPr>
              <a:t>невзрывающиеся массой;</a:t>
            </a:r>
            <a:r>
              <a:rPr lang="ru-RU" sz="2000" b="1" dirty="0" smtClean="0"/>
              <a:t>1.3- </a:t>
            </a:r>
            <a:r>
              <a:rPr lang="ru-RU" sz="2000" dirty="0" smtClean="0">
                <a:solidFill>
                  <a:srgbClr val="002060"/>
                </a:solidFill>
              </a:rPr>
              <a:t>пожароопасные, </a:t>
            </a:r>
            <a:r>
              <a:rPr lang="ru-RU" sz="2000" dirty="0">
                <a:solidFill>
                  <a:srgbClr val="002060"/>
                </a:solidFill>
              </a:rPr>
              <a:t>невзрывающиеся </a:t>
            </a:r>
            <a:r>
              <a:rPr lang="ru-RU" sz="2000" dirty="0" smtClean="0">
                <a:solidFill>
                  <a:srgbClr val="002060"/>
                </a:solidFill>
              </a:rPr>
              <a:t>массой;</a:t>
            </a:r>
            <a:r>
              <a:rPr lang="ru-RU" sz="2000" b="1" dirty="0" smtClean="0"/>
              <a:t>1.4-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не представляющие значительной опасности ; </a:t>
            </a:r>
            <a:r>
              <a:rPr lang="ru-RU" sz="2000" b="1" dirty="0" smtClean="0"/>
              <a:t>1.5</a:t>
            </a:r>
            <a:r>
              <a:rPr lang="ru-RU" sz="2000" dirty="0" smtClean="0">
                <a:solidFill>
                  <a:srgbClr val="002060"/>
                </a:solidFill>
              </a:rPr>
              <a:t>-очень чувствительные </a:t>
            </a:r>
            <a:r>
              <a:rPr lang="ru-RU" sz="2000" dirty="0">
                <a:solidFill>
                  <a:srgbClr val="002060"/>
                </a:solidFill>
              </a:rPr>
              <a:t>взрывчатые материалы; </a:t>
            </a:r>
            <a:r>
              <a:rPr lang="ru-RU" sz="2000" b="1" dirty="0" smtClean="0"/>
              <a:t>1.6-</a:t>
            </a:r>
            <a:r>
              <a:rPr lang="ru-RU" sz="2000" dirty="0" smtClean="0">
                <a:solidFill>
                  <a:srgbClr val="002060"/>
                </a:solidFill>
              </a:rPr>
              <a:t>изделия </a:t>
            </a:r>
            <a:r>
              <a:rPr lang="ru-RU" sz="2000" dirty="0">
                <a:solidFill>
                  <a:srgbClr val="002060"/>
                </a:solidFill>
              </a:rPr>
              <a:t>чрезвычайно низкой </a:t>
            </a:r>
            <a:r>
              <a:rPr lang="ru-RU" sz="2000" dirty="0" smtClean="0">
                <a:solidFill>
                  <a:srgbClr val="002060"/>
                </a:solidFill>
              </a:rPr>
              <a:t>чувствительности.</a:t>
            </a:r>
            <a:endParaRPr lang="ru-RU" sz="2000" dirty="0">
              <a:solidFill>
                <a:srgbClr val="002060"/>
              </a:solidFill>
            </a:endParaRPr>
          </a:p>
          <a:p>
            <a:pPr algn="just"/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01112" y="306204"/>
            <a:ext cx="6570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Verdana" pitchFamily="34" charset="0"/>
                <a:ea typeface="Verdana" pitchFamily="34" charset="0"/>
                <a:cs typeface="Verdana" pitchFamily="34" charset="0"/>
              </a:rPr>
              <a:t>Класс 1 Взрывчатые вещества и изделия (ВМ)</a:t>
            </a:r>
          </a:p>
        </p:txBody>
      </p:sp>
    </p:spTree>
    <p:extLst>
      <p:ext uri="{BB962C8B-B14F-4D97-AF65-F5344CB8AC3E}">
        <p14:creationId xmlns:p14="http://schemas.microsoft.com/office/powerpoint/2010/main" val="2322073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673" y="5322626"/>
            <a:ext cx="11955439" cy="15353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Класс 2 </a:t>
            </a:r>
            <a:r>
              <a:rPr lang="ru-RU" sz="2000" dirty="0"/>
              <a:t>- газы сжатые, сжиженные охлаждением и растворенные под </a:t>
            </a:r>
            <a:r>
              <a:rPr lang="ru-RU" sz="2000" dirty="0" smtClean="0"/>
              <a:t>давлением, </a:t>
            </a:r>
            <a:r>
              <a:rPr lang="ru-RU" sz="2000" dirty="0"/>
              <a:t>которые всегда находятся под давлением и требуют особо прочной и герметичной </a:t>
            </a:r>
            <a:r>
              <a:rPr lang="ru-RU" sz="2000" dirty="0" smtClean="0"/>
              <a:t>упаковки.</a:t>
            </a:r>
          </a:p>
        </p:txBody>
      </p:sp>
      <p:pic>
        <p:nvPicPr>
          <p:cNvPr id="4" name="Рисунок 4509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" b="2309"/>
          <a:stretch/>
        </p:blipFill>
        <p:spPr bwMode="auto">
          <a:xfrm>
            <a:off x="1367513" y="709685"/>
            <a:ext cx="9109418" cy="4118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53888" y="518615"/>
            <a:ext cx="30161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/>
              <a:t>Класс 2 Газы (СГ)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3512" y="1203724"/>
            <a:ext cx="2433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На транспортной таре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049649" y="1203724"/>
            <a:ext cx="2854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На транспортном средстве</a:t>
            </a:r>
          </a:p>
        </p:txBody>
      </p:sp>
    </p:spTree>
    <p:extLst>
      <p:ext uri="{BB962C8B-B14F-4D97-AF65-F5344CB8AC3E}">
        <p14:creationId xmlns:p14="http://schemas.microsoft.com/office/powerpoint/2010/main" val="336771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613" y="5347122"/>
            <a:ext cx="11955439" cy="13927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ОПАСНОСТЬ</a:t>
            </a:r>
            <a:r>
              <a:rPr lang="ru-RU" sz="2000" i="1" dirty="0">
                <a:solidFill>
                  <a:srgbClr val="C00000"/>
                </a:solidFill>
              </a:rPr>
              <a:t> -</a:t>
            </a:r>
            <a:r>
              <a:rPr lang="ru-RU" sz="2000" i="1" dirty="0"/>
              <a:t> </a:t>
            </a:r>
            <a:r>
              <a:rPr lang="ru-RU" sz="2000" dirty="0"/>
              <a:t>создают взрывоопасные смеси с воздухом. В условиях пожара - взрываются. Обладают окисляющимися и коррозионными свойствами.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К </a:t>
            </a:r>
            <a:r>
              <a:rPr lang="ru-RU" sz="2000" dirty="0">
                <a:solidFill>
                  <a:srgbClr val="FF0000"/>
                </a:solidFill>
              </a:rPr>
              <a:t>классу газы относятся: </a:t>
            </a:r>
            <a:r>
              <a:rPr lang="ru-RU" sz="2000" dirty="0"/>
              <a:t>сжатый воздух, бутан, хлор, сероводород, кислород, нефтяной газ, зажигалки, баллончики для заправки зажигалок, огнетушители и т.д.</a:t>
            </a:r>
            <a:endParaRPr lang="ru-RU" sz="2000" i="1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7170" name="Picture 2" descr="знак опасности класс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101" y="827419"/>
            <a:ext cx="200025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знак опасности класс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927" y="827419"/>
            <a:ext cx="20478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знак опасности класс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828" y="817893"/>
            <a:ext cx="2000250" cy="20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1938" y="2621888"/>
            <a:ext cx="17657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2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Подкласс 2.1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54" y="3612229"/>
            <a:ext cx="3220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Невоспламеняющийся газ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62902" y="2621888"/>
            <a:ext cx="16659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2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Подкласс 2.2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92452" y="3612229"/>
            <a:ext cx="29750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PT Sans"/>
              </a:rPr>
              <a:t>Невоспламеняющийся ядовитый газ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44066" y="2610037"/>
            <a:ext cx="16604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2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Подкласс 2.3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478157" y="3612229"/>
            <a:ext cx="3565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Легковоспламеняющийся газ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15399" y="424969"/>
            <a:ext cx="20276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/>
              <a:t>Класс 2 Газы (СГ)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8280" y="4555207"/>
            <a:ext cx="12073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Подклассы класса </a:t>
            </a:r>
            <a:r>
              <a:rPr lang="ru-RU" b="1" dirty="0"/>
              <a:t>2 </a:t>
            </a:r>
            <a:r>
              <a:rPr lang="ru-RU" b="1" dirty="0" smtClean="0"/>
              <a:t>Газы: </a:t>
            </a:r>
            <a:r>
              <a:rPr lang="ru-RU" b="1" dirty="0"/>
              <a:t>2.4 </a:t>
            </a:r>
            <a:r>
              <a:rPr lang="ru-RU" b="1" dirty="0">
                <a:solidFill>
                  <a:srgbClr val="002060"/>
                </a:solidFill>
              </a:rPr>
              <a:t>- ядовитые легковоспламеняющиеся газы</a:t>
            </a:r>
            <a:r>
              <a:rPr lang="ru-RU" b="1" dirty="0" smtClean="0">
                <a:solidFill>
                  <a:srgbClr val="002060"/>
                </a:solidFill>
              </a:rPr>
              <a:t>; </a:t>
            </a:r>
            <a:r>
              <a:rPr lang="ru-RU" b="1" dirty="0" smtClean="0"/>
              <a:t>2.5 </a:t>
            </a:r>
            <a:r>
              <a:rPr lang="ru-RU" b="1" dirty="0">
                <a:solidFill>
                  <a:srgbClr val="002060"/>
                </a:solidFill>
              </a:rPr>
              <a:t>- химически неустойчивые</a:t>
            </a:r>
            <a:r>
              <a:rPr lang="ru-RU" b="1" dirty="0" smtClean="0">
                <a:solidFill>
                  <a:srgbClr val="002060"/>
                </a:solidFill>
              </a:rPr>
              <a:t>; </a:t>
            </a:r>
          </a:p>
          <a:p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                                              </a:t>
            </a:r>
            <a:r>
              <a:rPr lang="ru-RU" b="1" dirty="0" smtClean="0"/>
              <a:t>2.6 </a:t>
            </a:r>
            <a:r>
              <a:rPr lang="ru-RU" b="1" dirty="0"/>
              <a:t>- </a:t>
            </a:r>
            <a:r>
              <a:rPr lang="ru-RU" b="1" dirty="0">
                <a:solidFill>
                  <a:srgbClr val="002060"/>
                </a:solidFill>
              </a:rPr>
              <a:t>химически неустойчивые ядовитые.</a:t>
            </a:r>
          </a:p>
        </p:txBody>
      </p:sp>
    </p:spTree>
    <p:extLst>
      <p:ext uri="{BB962C8B-B14F-4D97-AF65-F5344CB8AC3E}">
        <p14:creationId xmlns:p14="http://schemas.microsoft.com/office/powerpoint/2010/main" val="2775446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519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7"/>
          <a:stretch/>
        </p:blipFill>
        <p:spPr bwMode="auto">
          <a:xfrm>
            <a:off x="1524542" y="585019"/>
            <a:ext cx="9121895" cy="416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28001"/>
            <a:ext cx="11991832" cy="211770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b="1" dirty="0"/>
              <a:t>Класс 3 </a:t>
            </a:r>
            <a:r>
              <a:rPr lang="ru-RU" sz="2000" dirty="0"/>
              <a:t>- легковоспламеняющиеся жидкости, смеси жидкостей, а также жидкости, содержащие твердые вещества в растворе или суспензии, которые выделяют легковоспламеняющиеся пары, имеющие температуру вспышки в закрытом тигле </a:t>
            </a:r>
            <a:r>
              <a:rPr lang="ru-RU" sz="2000" dirty="0" smtClean="0"/>
              <a:t>от минус 18</a:t>
            </a:r>
            <a:r>
              <a:rPr lang="en-US" sz="2000" dirty="0"/>
              <a:t>° </a:t>
            </a:r>
            <a:r>
              <a:rPr lang="en-US" sz="2000" dirty="0" smtClean="0"/>
              <a:t>C</a:t>
            </a:r>
            <a:r>
              <a:rPr lang="ru-RU" sz="2000" dirty="0" smtClean="0"/>
              <a:t>  до 61 </a:t>
            </a:r>
            <a:r>
              <a:rPr lang="ru-RU" sz="2000" dirty="0"/>
              <a:t>° </a:t>
            </a:r>
            <a:r>
              <a:rPr lang="ru-RU" sz="2000" dirty="0" smtClean="0"/>
              <a:t>C.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ОПАСНОСТЬ </a:t>
            </a:r>
            <a:r>
              <a:rPr lang="ru-RU" sz="2000" dirty="0"/>
              <a:t>- способны выделять пары, воспламеняющиеся от кратковременного действия открытого огня, искры; электрического разряда и образующие с воздухом взрывоопасные смеси. Многие жидкости и их пары едкие и </a:t>
            </a:r>
            <a:r>
              <a:rPr lang="ru-RU" sz="2000" dirty="0" smtClean="0"/>
              <a:t>ядовитые. </a:t>
            </a:r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К ЛВЖ относится: </a:t>
            </a:r>
            <a:r>
              <a:rPr lang="ru-RU" sz="2000" dirty="0"/>
              <a:t>ацетон, бензол, камфорное масло, сероуглерод, клеи, спирт, жидкие ароматические экстракты, дизельное топливо, бензин, керосин, краска, нефть, раствор каучука, медицинские настойки и др.</a:t>
            </a:r>
            <a:endParaRPr lang="ru-RU" sz="2000" i="1" dirty="0"/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75127" y="343556"/>
            <a:ext cx="70467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Verdana" pitchFamily="34" charset="0"/>
                <a:ea typeface="Verdana" pitchFamily="34" charset="0"/>
                <a:cs typeface="Verdana" pitchFamily="34" charset="0"/>
              </a:rPr>
              <a:t>Класс 3 Легковоспламеняющиеся жидкости (ЛВЖ)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2527" y="1183522"/>
            <a:ext cx="2433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На транспортной таре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03538" y="1183522"/>
            <a:ext cx="2854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На транспортном средстве</a:t>
            </a:r>
          </a:p>
        </p:txBody>
      </p:sp>
    </p:spTree>
    <p:extLst>
      <p:ext uri="{BB962C8B-B14F-4D97-AF65-F5344CB8AC3E}">
        <p14:creationId xmlns:p14="http://schemas.microsoft.com/office/powerpoint/2010/main" val="370382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46" y="3407263"/>
            <a:ext cx="12050973" cy="326649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/>
              <a:t>Класс </a:t>
            </a:r>
            <a:r>
              <a:rPr lang="ru-RU" sz="2000" b="1" dirty="0" smtClean="0"/>
              <a:t>4.1.</a:t>
            </a:r>
            <a:r>
              <a:rPr lang="ru-RU" sz="2000" dirty="0"/>
              <a:t> - легковоспламеняющиеся вещества и материалы (кроме классифицированных как взрывчатые), способные во время перевозки легко загораться от внешних источников воспламенения, в результате трения, поглощения влаги, самопроизвольных химических превращений, а также при </a:t>
            </a:r>
            <a:r>
              <a:rPr lang="ru-RU" sz="2000" dirty="0" smtClean="0"/>
              <a:t>нагревании.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ОПАСНОСТЬ</a:t>
            </a:r>
            <a:r>
              <a:rPr lang="ru-RU" sz="2000" i="1" dirty="0" smtClean="0">
                <a:solidFill>
                  <a:srgbClr val="FF0000"/>
                </a:solidFill>
              </a:rPr>
              <a:t> </a:t>
            </a:r>
            <a:r>
              <a:rPr lang="ru-RU" sz="2000" i="1" dirty="0"/>
              <a:t>— </a:t>
            </a:r>
            <a:r>
              <a:rPr lang="ru-RU" sz="2000" dirty="0"/>
              <a:t>легко воспламеняются при кратковременном воздействии маломощного источника зажигания, ядовиты, способны разлагаться при низких </a:t>
            </a:r>
            <a:r>
              <a:rPr lang="ru-RU" sz="2000" dirty="0" smtClean="0"/>
              <a:t>температурах.</a:t>
            </a:r>
            <a:endParaRPr lang="ru-RU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/>
              <a:t>Класс </a:t>
            </a:r>
            <a:r>
              <a:rPr lang="ru-RU" sz="2000" b="1" dirty="0" smtClean="0"/>
              <a:t>4.2</a:t>
            </a:r>
            <a:r>
              <a:rPr lang="ru-RU" sz="2000" dirty="0" smtClean="0"/>
              <a:t>. - смеси </a:t>
            </a:r>
            <a:r>
              <a:rPr lang="ru-RU" sz="2000" dirty="0"/>
              <a:t>и растворы которые при контакте с воздухом без подвода энергии извне способны к самовозгоранию. Данные вещества воспламеняются только в больших количествах и лишь через длительные периоды времени 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C00000"/>
                </a:solidFill>
              </a:rPr>
              <a:t>ОПАСНОСТЬ</a:t>
            </a:r>
            <a:r>
              <a:rPr lang="ru-RU" sz="2000" dirty="0"/>
              <a:t> – выделяют горячие газы при взаимодействии с водой, самовозгораются при контакте с кислородом воздуха, </a:t>
            </a:r>
            <a:r>
              <a:rPr lang="ru-RU" sz="2000" dirty="0" smtClean="0"/>
              <a:t>ядовиты.</a:t>
            </a:r>
            <a:endParaRPr lang="ru-RU" sz="2000" dirty="0"/>
          </a:p>
          <a:p>
            <a:pPr marL="0" indent="0" algn="just">
              <a:lnSpc>
                <a:spcPct val="100000"/>
              </a:lnSpc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1616" y="509613"/>
            <a:ext cx="92122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ea typeface="Verdana" pitchFamily="34" charset="0"/>
                <a:cs typeface="Verdana" pitchFamily="34" charset="0"/>
              </a:rPr>
              <a:t>Класс </a:t>
            </a:r>
            <a:r>
              <a:rPr lang="ru-RU" sz="2000" b="1" u="sng" dirty="0" smtClean="0">
                <a:ea typeface="Verdana" pitchFamily="34" charset="0"/>
                <a:cs typeface="Verdana" pitchFamily="34" charset="0"/>
              </a:rPr>
              <a:t>4 </a:t>
            </a:r>
            <a:r>
              <a:rPr lang="ru-RU" sz="2000" b="1" u="sng" dirty="0">
                <a:ea typeface="Verdana" pitchFamily="34" charset="0"/>
                <a:cs typeface="Verdana" pitchFamily="34" charset="0"/>
              </a:rPr>
              <a:t>Легковоспламеняющиеся твердые вещества (ЛВТ)</a:t>
            </a:r>
          </a:p>
        </p:txBody>
      </p:sp>
      <p:pic>
        <p:nvPicPr>
          <p:cNvPr id="9218" name="Picture 2" descr="знак опасности класс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563" y="1055056"/>
            <a:ext cx="203835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01271" y="2454230"/>
            <a:ext cx="16741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4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Подкласс 4.1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44830" y="2731229"/>
            <a:ext cx="2104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Воспламеняется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9220" name="Picture 4" descr="знак опасности класс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000" y="1030547"/>
            <a:ext cx="201930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396579" y="2408063"/>
            <a:ext cx="1878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4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Подкласс 4.2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09013" y="2583771"/>
            <a:ext cx="2187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Самовозгорается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21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673" y="3575715"/>
            <a:ext cx="11955439" cy="30161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ea typeface="Verdana" pitchFamily="34" charset="0"/>
                <a:cs typeface="Verdana" pitchFamily="34" charset="0"/>
              </a:rPr>
              <a:t>Класс 4.3. </a:t>
            </a:r>
            <a:r>
              <a:rPr lang="ru-RU" sz="2000" dirty="0" smtClean="0">
                <a:ea typeface="Verdana" pitchFamily="34" charset="0"/>
                <a:cs typeface="Verdana" pitchFamily="34" charset="0"/>
              </a:rPr>
              <a:t>- Вещества </a:t>
            </a:r>
            <a:r>
              <a:rPr lang="ru-RU" sz="2000" dirty="0">
                <a:ea typeface="Verdana" pitchFamily="34" charset="0"/>
                <a:cs typeface="Verdana" pitchFamily="34" charset="0"/>
              </a:rPr>
              <a:t>выделяющие воспламеняющиеся газы при взаимодействии с </a:t>
            </a:r>
            <a:r>
              <a:rPr lang="ru-RU" sz="2000" dirty="0" smtClean="0">
                <a:ea typeface="Verdana" pitchFamily="34" charset="0"/>
                <a:cs typeface="Verdana" pitchFamily="34" charset="0"/>
              </a:rPr>
              <a:t>водой.</a:t>
            </a:r>
            <a:endParaRPr lang="ru-RU" sz="2000" dirty="0">
              <a:ea typeface="Verdana" pitchFamily="34" charset="0"/>
              <a:cs typeface="Verdana" pitchFamily="34" charset="0"/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ОПАСНОСТЬ</a:t>
            </a:r>
            <a:r>
              <a:rPr lang="ru-RU" sz="2000" i="1" dirty="0">
                <a:solidFill>
                  <a:srgbClr val="C00000"/>
                </a:solidFill>
              </a:rPr>
              <a:t> </a:t>
            </a:r>
            <a:r>
              <a:rPr lang="ru-RU" sz="2000" i="1" dirty="0"/>
              <a:t>- </a:t>
            </a:r>
            <a:r>
              <a:rPr lang="ru-RU" sz="2000" dirty="0"/>
              <a:t>вещества при взаимодействии с водой, водными растворами, а также влагой воздуха выделяют горючие газы и тепло, которого во многих случаях достаточно для воспламенения газов и взрыва.  </a:t>
            </a:r>
            <a:r>
              <a:rPr lang="ru-RU" sz="2000" b="1" dirty="0"/>
              <a:t>Тушить водой </a:t>
            </a:r>
            <a:r>
              <a:rPr lang="ru-RU" sz="2000" b="1" dirty="0" smtClean="0"/>
              <a:t>запрещается.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К ЛВТ относится: </a:t>
            </a:r>
            <a:r>
              <a:rPr lang="ru-RU" sz="2000" dirty="0"/>
              <a:t>алюминиевый порошок, кино- и фотопленка на нитроцеллюлозной основе, сырой или очищенный нафталин, </a:t>
            </a:r>
            <a:r>
              <a:rPr lang="ru-RU" sz="2000" dirty="0" smtClean="0"/>
              <a:t>сера, </a:t>
            </a:r>
            <a:r>
              <a:rPr lang="ru-RU" sz="2000" dirty="0"/>
              <a:t>уголь, активированный уголь, влажный хлопок, рыбная мука, обработанная ненасыщенными маслами бумага, жмых, отработанный оксид </a:t>
            </a:r>
            <a:r>
              <a:rPr lang="ru-RU" sz="2000" dirty="0" smtClean="0"/>
              <a:t>железа,</a:t>
            </a:r>
            <a:r>
              <a:rPr lang="ru-RU" sz="2000" dirty="0"/>
              <a:t> амиды щелочных металлов, карбид алюминия, непокрытый алюминиевый порошок, барий, кальций, цезий, литий, магниевый порошок, натрий, цинковая </a:t>
            </a:r>
            <a:r>
              <a:rPr lang="ru-RU" sz="2000" dirty="0" smtClean="0"/>
              <a:t>пыль </a:t>
            </a:r>
            <a:r>
              <a:rPr lang="ru-RU" sz="2000" dirty="0"/>
              <a:t>и др.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4" name="Picture 6" descr="знак опасности класс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694" y="984301"/>
            <a:ext cx="200025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25327" y="2403256"/>
            <a:ext cx="16823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4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Подкласс 4.3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32392" y="2605694"/>
            <a:ext cx="2457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Загорается от воды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15403" y="509630"/>
            <a:ext cx="86526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ea typeface="Verdana" pitchFamily="34" charset="0"/>
                <a:cs typeface="Verdana" pitchFamily="34" charset="0"/>
              </a:rPr>
              <a:t>Класс </a:t>
            </a:r>
            <a:r>
              <a:rPr lang="ru-RU" sz="2000" b="1" u="sng" dirty="0">
                <a:ea typeface="Verdana" pitchFamily="34" charset="0"/>
                <a:cs typeface="Verdana" pitchFamily="34" charset="0"/>
              </a:rPr>
              <a:t>4 Легковоспламеняющиеся твердые вещества (ЛВТ)</a:t>
            </a:r>
          </a:p>
        </p:txBody>
      </p:sp>
    </p:spTree>
    <p:extLst>
      <p:ext uri="{BB962C8B-B14F-4D97-AF65-F5344CB8AC3E}">
        <p14:creationId xmlns:p14="http://schemas.microsoft.com/office/powerpoint/2010/main" val="68682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70" y="2797516"/>
            <a:ext cx="12151057" cy="40604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Класс 5</a:t>
            </a:r>
            <a:r>
              <a:rPr lang="ru-RU" sz="2000" dirty="0"/>
              <a:t> - окисляющие вещества и органические пероксиды, которые способны легко выделять кислород, поддерживать горение, а также могут, в соответствующих условиях или в смеси с другими веществами, вызвать самовоспламенение и взрыв, им требуется поддержание определенной температуры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ОПАСНОСТЬ </a:t>
            </a:r>
            <a:r>
              <a:rPr lang="ru-RU" sz="2000" i="1" dirty="0"/>
              <a:t>- </a:t>
            </a:r>
            <a:r>
              <a:rPr lang="ru-RU" sz="2000" dirty="0"/>
              <a:t>термически не стабильные вещества,  горючи, действуют  как  окислители,  способны  легко воспламеняться,   самопроизвольно разлагаться с взрывом, выделяя при  этом большое количество тепла и вредных для здоровья газов, чувствительны к удару и трению. При нагревании от + 40 до +  60 С – </a:t>
            </a:r>
            <a:r>
              <a:rPr lang="ru-RU" sz="2000" dirty="0" smtClean="0"/>
              <a:t>взрыв.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К 5 классу относятся вещества: </a:t>
            </a:r>
            <a:r>
              <a:rPr lang="ru-RU" sz="2000" dirty="0" smtClean="0"/>
              <a:t>смесь </a:t>
            </a:r>
            <a:r>
              <a:rPr lang="ru-RU" sz="2000" dirty="0"/>
              <a:t>перекиси водорода и </a:t>
            </a:r>
            <a:r>
              <a:rPr lang="ru-RU" sz="2000" dirty="0" err="1"/>
              <a:t>надуксусной</a:t>
            </a:r>
            <a:r>
              <a:rPr lang="ru-RU" sz="2000" dirty="0"/>
              <a:t> кислоты, водный раствор неорганических хлоратов, водный раствор неорганических нитратов, химический генератор кислорода, эмульсия нитрата аммония и пр.</a:t>
            </a:r>
          </a:p>
        </p:txBody>
      </p:sp>
      <p:pic>
        <p:nvPicPr>
          <p:cNvPr id="10242" name="Picture 2" descr="знак опасности класс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363" y="709685"/>
            <a:ext cx="20097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3979" y="354843"/>
            <a:ext cx="68670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/>
              <a:t>Класс 5 - </a:t>
            </a:r>
            <a:r>
              <a:rPr lang="ru-RU" sz="2000" b="1" u="sng" dirty="0" smtClean="0"/>
              <a:t>Окисляющие </a:t>
            </a:r>
            <a:r>
              <a:rPr lang="ru-RU" sz="2000" b="1" u="sng" dirty="0"/>
              <a:t>вещества и органические пероксиды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2433" y="1970113"/>
            <a:ext cx="1851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5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Подкласс 5.1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37770" y="2293277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Окислитель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44" name="Picture 4" descr="знак опасности класс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97" y="743950"/>
            <a:ext cx="2028825" cy="20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95999" y="1970112"/>
            <a:ext cx="1796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5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Подкласс 5.2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772635" y="2247111"/>
            <a:ext cx="2908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Органическая перекись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702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138621"/>
            <a:ext cx="12192000" cy="35624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Класс 6</a:t>
            </a:r>
            <a:r>
              <a:rPr lang="ru-RU" sz="2000" dirty="0"/>
              <a:t> - ядовитые и инфекционные вещества, способные вызывать смерть, отравление или заболевание при попадании внутрь организма или при соприкосновении с кожей и слизистой </a:t>
            </a:r>
            <a:r>
              <a:rPr lang="ru-RU" sz="2000" dirty="0" smtClean="0"/>
              <a:t>оболочкой.</a:t>
            </a:r>
          </a:p>
          <a:p>
            <a:pPr marL="0" indent="0" algn="just">
              <a:buNone/>
            </a:pPr>
            <a:r>
              <a:rPr lang="ru-RU" sz="2000" b="1" dirty="0"/>
              <a:t>Класс </a:t>
            </a:r>
            <a:r>
              <a:rPr lang="ru-RU" sz="2000" b="1" dirty="0" smtClean="0"/>
              <a:t>6.1. </a:t>
            </a:r>
            <a:r>
              <a:rPr lang="ru-RU" sz="2000" dirty="0" smtClean="0"/>
              <a:t>- Ядовитость </a:t>
            </a:r>
            <a:r>
              <a:rPr lang="ru-RU" sz="2000" dirty="0"/>
              <a:t>– свойство веществ, представляющих опасность для жизни людей и животных, не </a:t>
            </a:r>
            <a:r>
              <a:rPr lang="ru-RU" sz="2000" dirty="0" smtClean="0"/>
              <a:t>имеющие (</a:t>
            </a:r>
            <a:r>
              <a:rPr lang="ru-RU" sz="2000" b="1" dirty="0" smtClean="0"/>
              <a:t>6</a:t>
            </a:r>
            <a:r>
              <a:rPr lang="ru-RU" sz="2000" dirty="0" smtClean="0"/>
              <a:t>) </a:t>
            </a:r>
            <a:r>
              <a:rPr lang="ru-RU" sz="2000" dirty="0"/>
              <a:t>и имеющие (</a:t>
            </a:r>
            <a:r>
              <a:rPr lang="ru-RU" sz="2000" b="1" dirty="0"/>
              <a:t>6 &lt;*&gt; </a:t>
            </a:r>
            <a:r>
              <a:rPr lang="ru-RU" sz="2000" dirty="0" smtClean="0"/>
              <a:t>)  </a:t>
            </a:r>
            <a:r>
              <a:rPr lang="ru-RU" sz="2000" dirty="0"/>
              <a:t>классификационный шифр </a:t>
            </a:r>
            <a:r>
              <a:rPr lang="ru-RU" sz="2000" dirty="0" smtClean="0"/>
              <a:t>6163.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dirty="0"/>
              <a:t> </a:t>
            </a:r>
            <a:r>
              <a:rPr lang="ru-RU" sz="2000" b="1" dirty="0">
                <a:solidFill>
                  <a:srgbClr val="C00000"/>
                </a:solidFill>
              </a:rPr>
              <a:t>ОПАСНОСТЬ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i="1" dirty="0"/>
              <a:t>- </a:t>
            </a:r>
            <a:r>
              <a:rPr lang="ru-RU" sz="2000" dirty="0"/>
              <a:t>при неосторожном обращении могут вызвать отравление, заболевание и даже смерть людей или животных. Жидкости, особенно легколетучие, представляют наибольшую опасность при вдыхании их паров, при проглатывании, многие из них оказывают вредное воздействие при попадании на кожу. Твердые вещества опасны в виде </a:t>
            </a:r>
            <a:r>
              <a:rPr lang="ru-RU" sz="2000" dirty="0" smtClean="0"/>
              <a:t>пыли.</a:t>
            </a:r>
            <a:endParaRPr lang="ru-RU" sz="2000" dirty="0"/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44569" y="509630"/>
            <a:ext cx="53690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/>
              <a:t>Класс 6 - ядовитые и инфекционные вещества</a:t>
            </a:r>
          </a:p>
        </p:txBody>
      </p:sp>
      <p:pic>
        <p:nvPicPr>
          <p:cNvPr id="12290" name="Picture 2" descr="знак опасности класс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225" y="942251"/>
            <a:ext cx="2019300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знак опасности класс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285" y="909740"/>
            <a:ext cx="2009775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6229" y="2305696"/>
            <a:ext cx="18079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6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Подкласс 6.1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47317" y="2569234"/>
            <a:ext cx="497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Яд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2980" y="2319750"/>
            <a:ext cx="1687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333333"/>
                </a:solidFill>
                <a:latin typeface="PT Sans"/>
              </a:rPr>
              <a:t>Класс 6 &lt;*&gt;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333333"/>
                </a:solidFill>
                <a:latin typeface="PT Sans"/>
              </a:rPr>
              <a:t>Подкласс 6.1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356058" y="2569234"/>
            <a:ext cx="1047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Вредно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961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44" y="3365268"/>
            <a:ext cx="12160156" cy="34927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333333"/>
                </a:solidFill>
                <a:latin typeface="PT Sans"/>
              </a:rPr>
              <a:t>Класс </a:t>
            </a:r>
            <a:r>
              <a:rPr lang="ru-RU" sz="2000" b="1" dirty="0" smtClean="0">
                <a:solidFill>
                  <a:srgbClr val="333333"/>
                </a:solidFill>
                <a:latin typeface="PT Sans"/>
              </a:rPr>
              <a:t>6.2. -  </a:t>
            </a:r>
            <a:r>
              <a:rPr lang="ru-RU" sz="2000" dirty="0" smtClean="0"/>
              <a:t>Содержат </a:t>
            </a:r>
            <a:r>
              <a:rPr lang="ru-RU" sz="2000" dirty="0"/>
              <a:t>патогенные микроорганизмы (бактерии, вирусы, паразиты и грибки), а также их гибриды или мутанты, являющиеся возбудителями инфекционных </a:t>
            </a:r>
            <a:r>
              <a:rPr lang="ru-RU" sz="2000" dirty="0" smtClean="0"/>
              <a:t>заболеваний.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dirty="0"/>
              <a:t> </a:t>
            </a:r>
            <a:r>
              <a:rPr lang="ru-RU" sz="2000" b="1" dirty="0">
                <a:solidFill>
                  <a:srgbClr val="C00000"/>
                </a:solidFill>
              </a:rPr>
              <a:t>ОПАСНОСТЬ </a:t>
            </a:r>
            <a:r>
              <a:rPr lang="ru-RU" sz="2000" dirty="0" smtClean="0"/>
              <a:t>– вызывают </a:t>
            </a:r>
            <a:r>
              <a:rPr lang="ru-RU" sz="2000" dirty="0"/>
              <a:t>инфекционные отравления, заболевания при попадании внутрь, эпидемию, гибель людей и животных. Инфекционными свойствами могут обладать </a:t>
            </a:r>
            <a:r>
              <a:rPr lang="ru-RU" sz="2000" i="1" dirty="0"/>
              <a:t>живность, сырые животные продукты, бактериологические препараты, шерсть животных, </a:t>
            </a:r>
            <a:r>
              <a:rPr lang="ru-RU" sz="2000" i="1" dirty="0" smtClean="0"/>
              <a:t>кожсырье. 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К </a:t>
            </a:r>
            <a:r>
              <a:rPr lang="ru-RU" sz="2000" dirty="0">
                <a:solidFill>
                  <a:srgbClr val="FF0000"/>
                </a:solidFill>
              </a:rPr>
              <a:t>токсичным веществам относятся</a:t>
            </a:r>
            <a:r>
              <a:rPr lang="ru-RU" sz="2000" dirty="0"/>
              <a:t>: мышьяк, жидкий токсичный краситель, жидкое соединение ртути, никотин, нитробензол, твердый фенол, жидкие слезоточивые вещества, газовые слезоточивые свечи, жидкие токсичные лекарственные препараты, хлороформ, растворимое соединение свинца и др.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47217" y="525019"/>
            <a:ext cx="53690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/>
              <a:t>Класс 6 - ядовитые и инфекционные вещества</a:t>
            </a:r>
          </a:p>
        </p:txBody>
      </p:sp>
      <p:pic>
        <p:nvPicPr>
          <p:cNvPr id="13314" name="Picture 2" descr="знак опасности класс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504" y="1117022"/>
            <a:ext cx="2009775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16495" y="2427337"/>
            <a:ext cx="2079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6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Подкласс 6.2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06455" y="2704336"/>
            <a:ext cx="3083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Инфекционное вещество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773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dn.savant.pro/home/assets/c00/00/00/3d/static/img/8caa8c5c-f879-40da-bd9c-4e605c516739.png?13745772430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603" y="627797"/>
            <a:ext cx="9198140" cy="62302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6479" y="299576"/>
            <a:ext cx="11919044" cy="6564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возникновении аварийных и чрезвычайных ситуаций на производстве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673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знак опасности класс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061" y="667131"/>
            <a:ext cx="2000250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11" y="3081842"/>
            <a:ext cx="12192000" cy="37761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333333"/>
                </a:solidFill>
              </a:rPr>
              <a:t>Класс 7 </a:t>
            </a:r>
            <a:r>
              <a:rPr lang="ru-RU" sz="2000" b="1" dirty="0" smtClean="0">
                <a:solidFill>
                  <a:srgbClr val="333333"/>
                </a:solidFill>
              </a:rPr>
              <a:t> - </a:t>
            </a:r>
            <a:r>
              <a:rPr lang="ru-RU" sz="2000" dirty="0" smtClean="0"/>
              <a:t>Радиоактивные </a:t>
            </a:r>
            <a:r>
              <a:rPr lang="ru-RU" sz="2000" dirty="0"/>
              <a:t>вещества имеют 3 категории, перевозка осуществляется в специальных транспортных упаковочных комплектах, обеспечивающих безопасность и защиту от излучений, сохранность радиоактивных веществ, а также предотвращающих попадание их в окружающую среду.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FF0000"/>
                </a:solidFill>
              </a:rPr>
              <a:t>ОПАСНОСТЬ </a:t>
            </a:r>
            <a:r>
              <a:rPr lang="ru-RU" sz="2000" i="1" dirty="0"/>
              <a:t>- </a:t>
            </a:r>
            <a:r>
              <a:rPr lang="ru-RU" sz="2000" dirty="0"/>
              <a:t>способность вещества к ионизирующему распаду с испусканием ионизирующего излучения в дозах, вредных для живых организмов,  ядерная опасность, лучевая болезнь. Радиационная опасность может возникнуть в результате полного или частичного разрушения защитного контейнера и выпадения из него первичной емкости. </a:t>
            </a:r>
            <a:r>
              <a:rPr lang="ru-RU" sz="2000" dirty="0" smtClean="0"/>
              <a:t>При этом в зоне аварии может произойти повышение мощности дозы излучения и попадание радиоактивных веществ в окружающую среду. 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К </a:t>
            </a:r>
            <a:r>
              <a:rPr lang="ru-RU" sz="2000" dirty="0">
                <a:solidFill>
                  <a:srgbClr val="FF0000"/>
                </a:solidFill>
              </a:rPr>
              <a:t>этому классу относится </a:t>
            </a:r>
            <a:r>
              <a:rPr lang="ru-RU" sz="2000" dirty="0"/>
              <a:t>любой содержащий радионуклиды материал, в котором концентрация активности, а также полная активность груза превышает 0,002 микрона на </a:t>
            </a:r>
            <a:r>
              <a:rPr lang="ru-RU" sz="2000" dirty="0" err="1" smtClean="0"/>
              <a:t>грамм:р</a:t>
            </a:r>
            <a:r>
              <a:rPr lang="ru-RU" sz="2000" i="1" dirty="0" err="1" smtClean="0"/>
              <a:t>уда</a:t>
            </a:r>
            <a:r>
              <a:rPr lang="ru-RU" sz="2000" i="1" dirty="0" smtClean="0"/>
              <a:t> </a:t>
            </a:r>
            <a:r>
              <a:rPr lang="ru-RU" sz="2000" i="1" dirty="0"/>
              <a:t>урана, руда радия, топливо и отходы атомных </a:t>
            </a:r>
            <a:r>
              <a:rPr lang="ru-RU" sz="2000" i="1" dirty="0" smtClean="0"/>
              <a:t>станций.</a:t>
            </a:r>
            <a:endParaRPr lang="ru-RU" sz="2000" i="1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13305" y="354843"/>
            <a:ext cx="40571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333333"/>
                </a:solidFill>
              </a:rPr>
              <a:t>Класс 7 - радиоактивные вещества</a:t>
            </a:r>
            <a:endParaRPr lang="ru-RU" sz="2000" b="1" u="sng" dirty="0"/>
          </a:p>
        </p:txBody>
      </p:sp>
      <p:pic>
        <p:nvPicPr>
          <p:cNvPr id="14338" name="Picture 2" descr="знак опасности класс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46" y="589017"/>
            <a:ext cx="2009775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знак опасности класс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264" y="454791"/>
            <a:ext cx="2009775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58940" y="2247293"/>
            <a:ext cx="26021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PT Sans"/>
              </a:rPr>
              <a:t>Класс 7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latin typeface="PT Sans"/>
              </a:rPr>
              <a:t>Категория упаковки I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83895" y="1042781"/>
            <a:ext cx="21108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Радиоактивно...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  <a:latin typeface="PT Sans"/>
              </a:rPr>
              <a:t>Содержимое...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  <a:latin typeface="PT Sans"/>
              </a:rPr>
              <a:t>Активность...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57146" y="2192759"/>
            <a:ext cx="2670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Класс 7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333333"/>
                </a:solidFill>
                <a:latin typeface="PT Sans"/>
              </a:rPr>
              <a:t>Категория упаковки II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87998" y="906651"/>
            <a:ext cx="32553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Радиоактивно...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  <a:latin typeface="PT Sans"/>
              </a:rPr>
              <a:t>Содержимое...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  <a:latin typeface="PT Sans"/>
              </a:rPr>
              <a:t>Активность...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  <a:latin typeface="PT Sans"/>
              </a:rPr>
              <a:t>Транспортный индекс...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45929" y="1966111"/>
            <a:ext cx="27549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333333"/>
                </a:solidFill>
                <a:latin typeface="PT Sans"/>
              </a:rPr>
              <a:t>Класс 7</a:t>
            </a:r>
          </a:p>
          <a:p>
            <a:pPr algn="ctr"/>
            <a:r>
              <a:rPr lang="ru-RU" b="1" dirty="0" smtClean="0">
                <a:solidFill>
                  <a:srgbClr val="333333"/>
                </a:solidFill>
                <a:latin typeface="PT Sans"/>
              </a:rPr>
              <a:t>Категория </a:t>
            </a:r>
            <a:r>
              <a:rPr lang="ru-RU" b="1" dirty="0">
                <a:solidFill>
                  <a:srgbClr val="333333"/>
                </a:solidFill>
                <a:latin typeface="PT Sans"/>
              </a:rPr>
              <a:t>упаковки III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5852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+mn-lt"/>
              </a:rPr>
            </a:b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2837050"/>
            <a:ext cx="12191999" cy="42870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Класс 8</a:t>
            </a:r>
            <a:r>
              <a:rPr lang="ru-RU" sz="2000" dirty="0"/>
              <a:t> - едкие и коррозионные вещества, которые вызывают повреждение кожи, поражение слизистых оболочек глаз и дыхательных путей, коррозию металлов и повреждения транспортных средств, сооружений или грузов, а также могут вызывать пожар при взаимодействии с органическими материалами или некоторыми химическими </a:t>
            </a:r>
            <a:r>
              <a:rPr lang="ru-RU" sz="2000" dirty="0" smtClean="0"/>
              <a:t>веществами.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ОПАСНОСТЬ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i="1" dirty="0"/>
              <a:t>-</a:t>
            </a:r>
            <a:r>
              <a:rPr lang="ru-RU" sz="2000" dirty="0"/>
              <a:t> способность повреждать живую ткань и действовать разрушающе на различные материалы. Пары и пыль, попадая в организм, вызывают отравление, ряд грузов обладает окисляющим и ядовитым  действием, т.е. может вызвать воспламенение горючих веществ и </a:t>
            </a:r>
            <a:r>
              <a:rPr lang="ru-RU" sz="2000" dirty="0" smtClean="0"/>
              <a:t>материалов.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Коррозионность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dirty="0"/>
              <a:t>– способность окисляющих веществ и кислорода воздуха разрушать металлы и </a:t>
            </a:r>
            <a:r>
              <a:rPr lang="ru-RU" sz="2000" dirty="0" smtClean="0"/>
              <a:t>металлоизделия. 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Относятся вещества: </a:t>
            </a:r>
            <a:r>
              <a:rPr lang="ru-RU" sz="2000" dirty="0"/>
              <a:t>едкая щелочная жидкость, бром или раствор брома, жидкость для зарядки огнетушителей, муравьиная кислота, раствор фосфорной кислоты, серная кислота, раствор бромуксусной кислоты, невзрывчатые дымовые бомбы, азотная кислота, содержащаяся в промышленных изделиях ртуть и др.</a:t>
            </a:r>
          </a:p>
        </p:txBody>
      </p:sp>
      <p:pic>
        <p:nvPicPr>
          <p:cNvPr id="15362" name="Picture 2" descr="знак опасности класс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53" y="768479"/>
            <a:ext cx="2009775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65901" y="520297"/>
            <a:ext cx="48762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/>
              <a:t>Класс 8 - едкие и коррозионные вещества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47847" y="122998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Подклассы: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8.1 – кислоты;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8.2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</a:rPr>
              <a:t>- щелочи;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8.3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</a:rPr>
              <a:t>- разные едкие и коррозионные вещества.</a:t>
            </a:r>
            <a:endParaRPr lang="ru-RU" b="1" i="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81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275461"/>
            <a:ext cx="12192000" cy="35825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Класс 9</a:t>
            </a:r>
            <a:r>
              <a:rPr lang="ru-RU" sz="2000" dirty="0"/>
              <a:t> - вещества с относительно низкой опасностью при транспортировании, не отнесенные ни к одному из предыдущих классов, но требующие применения к ним определенных правил перевозки и хранения; </a:t>
            </a:r>
            <a:r>
              <a:rPr lang="ru-RU" sz="2000" b="1" dirty="0"/>
              <a:t>подкласс 9.1 </a:t>
            </a:r>
            <a:r>
              <a:rPr lang="ru-RU" sz="2000" dirty="0"/>
              <a:t>- твердые и жидкие горючие вещества и материалы, которые по своим свойствам не относятся к 3-му и 4-му классам, но при определенных условиях могут быть опасными в пожарном отношении (горючие жидкости с температурой вспышки от +61 ° C до +100 ° C в закрытом сосуде, волокна и другие аналогичные материалы</a:t>
            </a:r>
            <a:r>
              <a:rPr lang="ru-RU" sz="2000" dirty="0" smtClean="0"/>
              <a:t>).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FF0000"/>
                </a:solidFill>
              </a:rPr>
              <a:t>К числу таких изделий относятся:</a:t>
            </a:r>
            <a:r>
              <a:rPr lang="ru-RU" sz="2000" dirty="0"/>
              <a:t> твердый диоксид углерода (сухой лед), касторовая мука, транспортное средство, работающее на легковоспламеняющемся газе, транспортное средство, работающее на аккумуляторных батареях, комплект первой помощи, двигатель внутреннего сгорания, литий-ионные батареи и пр.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6386" name="Picture 2" descr="знак опасности класс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64" y="1052183"/>
            <a:ext cx="1990725" cy="20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39320" y="1600169"/>
            <a:ext cx="75426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Прочие опасные вещества, которые во время перевозки представляют опасность, не предусмотренную в других </a:t>
            </a:r>
            <a:r>
              <a:rPr lang="ru-RU" b="1" dirty="0" smtClean="0">
                <a:solidFill>
                  <a:srgbClr val="002060"/>
                </a:solidFill>
                <a:latin typeface="PT Sans"/>
              </a:rPr>
              <a:t>классах.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25420" y="709685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u="sng" dirty="0">
                <a:ea typeface="Verdana" pitchFamily="34" charset="0"/>
                <a:cs typeface="Verdana" pitchFamily="34" charset="0"/>
              </a:rPr>
              <a:t>Класс 9 Прочие  опасные вещества и изделия (ПРО)</a:t>
            </a:r>
          </a:p>
        </p:txBody>
      </p:sp>
    </p:spTree>
    <p:extLst>
      <p:ext uri="{BB962C8B-B14F-4D97-AF65-F5344CB8AC3E}">
        <p14:creationId xmlns:p14="http://schemas.microsoft.com/office/powerpoint/2010/main" val="3533129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63" y="4563191"/>
            <a:ext cx="12145189" cy="185609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Условия и правила перевозки опасного груза зависят в первую очередь от его наименования и того, к какому классу он относится.</a:t>
            </a:r>
          </a:p>
          <a:p>
            <a:pPr marL="0" indent="0" algn="just">
              <a:buNone/>
            </a:pPr>
            <a:r>
              <a:rPr lang="ru-RU" sz="2000" dirty="0" smtClean="0"/>
              <a:t>За </a:t>
            </a:r>
            <a:r>
              <a:rPr lang="ru-RU" sz="2000" dirty="0"/>
              <a:t>каждым опасным веществом или группой веществ закреплен </a:t>
            </a:r>
            <a:r>
              <a:rPr lang="ru-RU" sz="2000" b="1" dirty="0"/>
              <a:t>особый номер ООН</a:t>
            </a:r>
            <a:r>
              <a:rPr lang="ru-RU" sz="2000" dirty="0"/>
              <a:t> (UN-идентификатор). Эти номера, </a:t>
            </a:r>
            <a:r>
              <a:rPr lang="ru-RU" sz="2000" dirty="0" smtClean="0"/>
              <a:t>присваивают </a:t>
            </a:r>
            <a:r>
              <a:rPr lang="ru-RU" sz="2000" dirty="0"/>
              <a:t>веществам эксперты Комитета Организации Объединенных Наций по перевозке опасных грузов после проведения всех необходимых испытаний, призванных определить основную и дополнительную опасность грузов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122" name="Picture 2" descr="https://xn--80adefancfkh9ahdgiimo6b0k.xn--p1ai/ssl/u/5a/ca569857e211e2b80435c331933b38/-/prim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2" y="875877"/>
            <a:ext cx="5750020" cy="352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specserver.com/ads_upload/files/2008050508524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994" y="1171350"/>
            <a:ext cx="5977720" cy="257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2146" y="354843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</a:rPr>
              <a:t>Правила перевозки </a:t>
            </a:r>
            <a:r>
              <a:rPr lang="ru-RU" sz="2400" b="1" u="sng" dirty="0">
                <a:solidFill>
                  <a:srgbClr val="002060"/>
                </a:solidFill>
              </a:rPr>
              <a:t>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726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xn--80aaahpr6aegphgefgd9d.xn--p1ai/uploadedFiles/images/Tablichka_Opasnyy_gruz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78"/>
          <a:stretch/>
        </p:blipFill>
        <p:spPr bwMode="auto">
          <a:xfrm>
            <a:off x="1001736" y="478852"/>
            <a:ext cx="9505950" cy="448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561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 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25350"/>
            <a:ext cx="12192000" cy="213265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dirty="0"/>
              <a:t>По номеру ООН в таблице </a:t>
            </a:r>
            <a:r>
              <a:rPr lang="ru-RU" sz="2000" b="1" dirty="0"/>
              <a:t>«Перечень опасных грузов»</a:t>
            </a:r>
            <a:r>
              <a:rPr lang="ru-RU" sz="2000" dirty="0"/>
              <a:t> можно узнать всю информацию, касающуюся перевозки того или иного вещества/изделия: способы маркировки и упаковки, порядок размещения знаков опасности, положения по транспортировке и погрузочно-разгрузочным работам, степень и тип представляемой опасности, а также класс вещества</a:t>
            </a:r>
            <a:r>
              <a:rPr lang="ru-RU" sz="2000" dirty="0" smtClean="0"/>
              <a:t>.</a:t>
            </a:r>
            <a:r>
              <a:rPr lang="ru-RU" altLang="ru-RU" sz="2000" b="1" i="1" dirty="0">
                <a:solidFill>
                  <a:srgbClr val="22222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2000" b="1" dirty="0" smtClean="0">
                <a:solidFill>
                  <a:srgbClr val="222222"/>
                </a:solidFill>
                <a:cs typeface="Tahoma" panose="020B0604030504040204" pitchFamily="34" charset="0"/>
              </a:rPr>
              <a:t>Знаки </a:t>
            </a:r>
            <a:r>
              <a:rPr lang="ru-RU" altLang="ru-RU" sz="2000" b="1" dirty="0">
                <a:solidFill>
                  <a:srgbClr val="222222"/>
                </a:solidFill>
                <a:cs typeface="Tahoma" panose="020B0604030504040204" pitchFamily="34" charset="0"/>
              </a:rPr>
              <a:t>опасности разделяются на:</a:t>
            </a:r>
            <a:r>
              <a:rPr lang="ru-RU" alt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rgbClr val="222222"/>
                </a:solidFill>
                <a:cs typeface="Tahoma" panose="020B0604030504040204" pitchFamily="34" charset="0"/>
              </a:rPr>
              <a:t>- основной, характеризующий основной вид опасности и соответствующий классу (подклассу), к которому отнесен груз</a:t>
            </a:r>
            <a:r>
              <a:rPr lang="ru-RU" altLang="ru-RU" sz="2000" dirty="0" smtClean="0">
                <a:solidFill>
                  <a:srgbClr val="222222"/>
                </a:solidFill>
                <a:cs typeface="Tahoma" panose="020B0604030504040204" pitchFamily="34" charset="0"/>
              </a:rPr>
              <a:t>; - </a:t>
            </a:r>
            <a:r>
              <a:rPr lang="ru-RU" altLang="ru-RU" sz="2000" dirty="0">
                <a:solidFill>
                  <a:srgbClr val="222222"/>
                </a:solidFill>
                <a:cs typeface="Tahoma" panose="020B0604030504040204" pitchFamily="34" charset="0"/>
              </a:rPr>
              <a:t>дополнительный, характеризующий вид дополнительной </a:t>
            </a:r>
            <a:r>
              <a:rPr lang="ru-RU" altLang="ru-RU" sz="2000" dirty="0" smtClean="0">
                <a:solidFill>
                  <a:srgbClr val="222222"/>
                </a:solidFill>
                <a:cs typeface="Tahoma" panose="020B0604030504040204" pitchFamily="34" charset="0"/>
              </a:rPr>
              <a:t>опасности.</a:t>
            </a:r>
            <a:r>
              <a:rPr lang="ru-RU" alt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53744" y="248020"/>
            <a:ext cx="80019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Информационная табличка для перевозки опасного груза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999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8860" y="4892841"/>
            <a:ext cx="4244453" cy="13851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95032" y="354843"/>
            <a:ext cx="88707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Информационная табличка для перевозки опасного </a:t>
            </a:r>
            <a:r>
              <a:rPr lang="ru-RU" sz="2400" b="1" dirty="0" smtClean="0">
                <a:solidFill>
                  <a:srgbClr val="7030A0"/>
                </a:solidFill>
              </a:rPr>
              <a:t>груза (КЭМ)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2052" name="Picture 4" descr="https://myslide.ru/documents_3/a5e3cf5b2821ee7bd7c08beb201cebf0/img5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8" b="11560"/>
          <a:stretch/>
        </p:blipFill>
        <p:spPr bwMode="auto">
          <a:xfrm>
            <a:off x="1160060" y="816508"/>
            <a:ext cx="8936906" cy="604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261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3575714"/>
            <a:ext cx="9130351" cy="328228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sz="2000" b="1" u="sng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400" b="1" u="sng" dirty="0" smtClean="0">
                <a:solidFill>
                  <a:srgbClr val="002060"/>
                </a:solidFill>
              </a:rPr>
              <a:t>Для </a:t>
            </a:r>
            <a:r>
              <a:rPr lang="ru-RU" sz="2400" b="1" u="sng" dirty="0">
                <a:solidFill>
                  <a:srgbClr val="002060"/>
                </a:solidFill>
              </a:rPr>
              <a:t>осуществления перевозки </a:t>
            </a:r>
            <a:r>
              <a:rPr lang="ru-RU" sz="2400" b="1" u="sng" dirty="0" smtClean="0">
                <a:solidFill>
                  <a:srgbClr val="002060"/>
                </a:solidFill>
              </a:rPr>
              <a:t>необходимо следующие </a:t>
            </a:r>
            <a:r>
              <a:rPr lang="ru-RU" sz="2400" b="1" u="sng" dirty="0">
                <a:solidFill>
                  <a:srgbClr val="002060"/>
                </a:solidFill>
              </a:rPr>
              <a:t>документы</a:t>
            </a:r>
            <a:r>
              <a:rPr lang="ru-RU" sz="2400" b="1" u="sng" dirty="0" smtClean="0">
                <a:solidFill>
                  <a:srgbClr val="002060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000" b="1" dirty="0" smtClean="0"/>
              <a:t>Лицензия</a:t>
            </a:r>
            <a:r>
              <a:rPr lang="ru-RU" sz="2000" dirty="0" smtClean="0"/>
              <a:t>, полученная </a:t>
            </a:r>
            <a:r>
              <a:rPr lang="ru-RU" sz="2000" dirty="0"/>
              <a:t>в </a:t>
            </a:r>
            <a:r>
              <a:rPr lang="ru-RU" sz="2000" dirty="0" smtClean="0"/>
              <a:t>Управлении </a:t>
            </a:r>
            <a:r>
              <a:rPr lang="ru-RU" sz="2000" dirty="0"/>
              <a:t>государственного </a:t>
            </a:r>
            <a:r>
              <a:rPr lang="ru-RU" sz="2000" dirty="0" smtClean="0"/>
              <a:t>железнодорожного надзора</a:t>
            </a:r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dirty="0" err="1" smtClean="0"/>
              <a:t>Ространснадзор</a:t>
            </a:r>
            <a:r>
              <a:rPr lang="ru-RU" sz="2000" dirty="0" smtClean="0"/>
              <a:t>;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 smtClean="0"/>
          </a:p>
          <a:p>
            <a:pPr marL="0" indent="0">
              <a:buNone/>
            </a:pPr>
            <a:r>
              <a:rPr lang="ru-RU" sz="2000" b="1" dirty="0"/>
              <a:t>Р</a:t>
            </a:r>
            <a:r>
              <a:rPr lang="ru-RU" sz="2000" b="1" dirty="0" smtClean="0"/>
              <a:t>азрешение </a:t>
            </a:r>
            <a:r>
              <a:rPr lang="ru-RU" sz="2000" b="1" dirty="0"/>
              <a:t>Министерства транспорта </a:t>
            </a:r>
            <a:r>
              <a:rPr lang="ru-RU" sz="2000" b="1" dirty="0" smtClean="0"/>
              <a:t>РФ</a:t>
            </a:r>
            <a:r>
              <a:rPr lang="ru-RU" sz="2000" dirty="0" smtClean="0"/>
              <a:t> т.е. </a:t>
            </a:r>
            <a:r>
              <a:rPr lang="ru-RU" sz="2000" dirty="0"/>
              <a:t>маршрут транспортировки</a:t>
            </a:r>
            <a:r>
              <a:rPr lang="ru-RU" sz="2000" dirty="0" smtClean="0"/>
              <a:t>,</a:t>
            </a:r>
          </a:p>
          <a:p>
            <a:pPr marL="0" indent="0">
              <a:buNone/>
            </a:pPr>
            <a:r>
              <a:rPr lang="ru-RU" sz="2000" dirty="0" smtClean="0"/>
              <a:t> документы </a:t>
            </a:r>
            <a:r>
              <a:rPr lang="ru-RU" sz="2000" dirty="0"/>
              <a:t>на железнодорожный транспорт и некоторые </a:t>
            </a:r>
            <a:r>
              <a:rPr lang="ru-RU" sz="2000" dirty="0" smtClean="0"/>
              <a:t>другие;</a:t>
            </a:r>
          </a:p>
          <a:p>
            <a:pPr marL="0" indent="0">
              <a:buNone/>
            </a:pPr>
            <a:r>
              <a:rPr lang="ru-RU" sz="2000" b="1" dirty="0" smtClean="0"/>
              <a:t>Разрешение </a:t>
            </a:r>
            <a:r>
              <a:rPr lang="ru-RU" sz="2000" b="1" dirty="0"/>
              <a:t>руководства </a:t>
            </a:r>
            <a:r>
              <a:rPr lang="ru-RU" sz="2000" b="1" dirty="0" smtClean="0"/>
              <a:t>станции, </a:t>
            </a:r>
            <a:r>
              <a:rPr lang="ru-RU" sz="2000" dirty="0"/>
              <a:t>где будет осуществляться разгрузка и </a:t>
            </a:r>
            <a:r>
              <a:rPr lang="ru-RU" sz="2000" dirty="0" smtClean="0"/>
              <a:t>погрузка</a:t>
            </a:r>
          </a:p>
          <a:p>
            <a:pPr marL="0" indent="0">
              <a:buNone/>
            </a:pPr>
            <a:r>
              <a:rPr lang="ru-RU" sz="2000" dirty="0" smtClean="0"/>
              <a:t> опасного груза.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691729" y="1122889"/>
            <a:ext cx="53622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К перевозке </a:t>
            </a:r>
            <a:r>
              <a:rPr lang="ru-RU" sz="2000" dirty="0"/>
              <a:t>по железным дорогам </a:t>
            </a:r>
            <a:r>
              <a:rPr lang="ru-RU" sz="2000" b="1" dirty="0">
                <a:solidFill>
                  <a:srgbClr val="C00000"/>
                </a:solidFill>
              </a:rPr>
              <a:t>допускаются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опасные грузы</a:t>
            </a:r>
            <a:r>
              <a:rPr lang="ru-RU" sz="2000" dirty="0"/>
              <a:t>, </a:t>
            </a:r>
            <a:r>
              <a:rPr lang="ru-RU" sz="2000" b="1" dirty="0"/>
              <a:t>поименованные в Алфавитном указателе опасных грузов</a:t>
            </a:r>
            <a:r>
              <a:rPr lang="ru-RU" sz="2000" dirty="0"/>
              <a:t>, допущенных к перевозке железнодорожным транспортом и </a:t>
            </a:r>
            <a:r>
              <a:rPr lang="ru-RU" sz="2000" b="1" dirty="0"/>
              <a:t>в</a:t>
            </a:r>
            <a:r>
              <a:rPr lang="ru-RU" sz="2000" dirty="0"/>
              <a:t> </a:t>
            </a:r>
            <a:r>
              <a:rPr lang="ru-RU" sz="2000" b="1" dirty="0"/>
              <a:t>Перечне опасных грузов </a:t>
            </a:r>
            <a:r>
              <a:rPr lang="ru-RU" sz="2000" dirty="0"/>
              <a:t>класса 1 и особенности их перевозки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</p:txBody>
      </p:sp>
      <p:pic>
        <p:nvPicPr>
          <p:cNvPr id="1032" name="Picture 8" descr="https://goods.kaypu.com/photo/5b910e0a384e1f655a74189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30" y="261310"/>
            <a:ext cx="2088108" cy="331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g.standartgost.ru/images/g/Data2/1/4293801/4293801894.files/0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493" y="395784"/>
            <a:ext cx="1848927" cy="317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xn--l1abc8a.xn--p1ai/image/cache/catalog/data/L435(1)-500x5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9" t="-430" r="14719"/>
          <a:stretch/>
        </p:blipFill>
        <p:spPr bwMode="auto">
          <a:xfrm>
            <a:off x="3318682" y="413204"/>
            <a:ext cx="1856095" cy="314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doszt.gov.ua/content/media/Book-00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264" y="413205"/>
            <a:ext cx="1789684" cy="314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92795" y="600529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</a:rPr>
              <a:t>Правила перевозки </a:t>
            </a:r>
            <a:r>
              <a:rPr lang="ru-RU" sz="2400" b="1" u="sng" dirty="0">
                <a:solidFill>
                  <a:srgbClr val="002060"/>
                </a:solidFill>
              </a:rPr>
              <a:t>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sp>
        <p:nvSpPr>
          <p:cNvPr id="5" name="AutoShape 2" descr="https://konspekta.net/megalektsiiru/baza7/2157719791592.files/image00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 descr="https://cf.ppt-online.org/files/slide/z/ZgmVJofezs4bRWUrPT93F7lQyx1aKiGLvHSEAB/slide-33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7" t="3769" r="20556" b="8287"/>
          <a:stretch/>
        </p:blipFill>
        <p:spPr bwMode="auto">
          <a:xfrm>
            <a:off x="8990420" y="3017032"/>
            <a:ext cx="2838118" cy="383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75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85920" y="354843"/>
            <a:ext cx="5206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</a:rPr>
              <a:t>Правила перевозки </a:t>
            </a:r>
            <a:r>
              <a:rPr lang="ru-RU" sz="2400" b="1" u="sng" dirty="0">
                <a:solidFill>
                  <a:srgbClr val="002060"/>
                </a:solidFill>
              </a:rPr>
              <a:t>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2783" y="5174112"/>
            <a:ext cx="7325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Например: «336/ООН 1230 Метанол, 3(6.1); АК 319»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25511" y="1171350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Накладная</a:t>
            </a:r>
            <a:r>
              <a:rPr lang="ru-RU" sz="2000" b="1" dirty="0"/>
              <a:t> - основная информация об опасном грузе</a:t>
            </a:r>
            <a:r>
              <a:rPr lang="ru-RU" sz="2000" dirty="0"/>
              <a:t>: </a:t>
            </a:r>
            <a:endParaRPr lang="ru-RU" sz="20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Код опасности, номер </a:t>
            </a:r>
            <a:r>
              <a:rPr lang="ru-RU" sz="2000" dirty="0"/>
              <a:t>ООН, </a:t>
            </a:r>
            <a:endParaRPr lang="ru-RU" sz="20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наименование </a:t>
            </a:r>
            <a:r>
              <a:rPr lang="ru-RU" sz="2000" dirty="0"/>
              <a:t>опасного груза</a:t>
            </a:r>
            <a:r>
              <a:rPr lang="ru-RU" sz="2000" dirty="0" smtClean="0"/>
              <a:t>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/>
              <a:t>номер </a:t>
            </a:r>
            <a:r>
              <a:rPr lang="ru-RU" sz="2000" dirty="0" smtClean="0"/>
              <a:t>основного знака опасности (в скобках – номер дополнительного знака опасности);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 номер </a:t>
            </a:r>
            <a:r>
              <a:rPr lang="ru-RU" sz="2000" dirty="0"/>
              <a:t>аварийной карточки, </a:t>
            </a:r>
            <a:endParaRPr lang="ru-RU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 </a:t>
            </a:r>
            <a:r>
              <a:rPr lang="ru-RU" sz="2000" dirty="0" smtClean="0"/>
              <a:t>род </a:t>
            </a:r>
            <a:r>
              <a:rPr lang="ru-RU" sz="2000" dirty="0"/>
              <a:t>вагона, </a:t>
            </a:r>
            <a:endParaRPr lang="ru-RU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 </a:t>
            </a:r>
            <a:r>
              <a:rPr lang="ru-RU" sz="2000" dirty="0" smtClean="0"/>
              <a:t>вид отправки (одиночный, групповой),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классификационный </a:t>
            </a:r>
            <a:r>
              <a:rPr lang="ru-RU" sz="2000" dirty="0"/>
              <a:t>шифр,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штемпеля </a:t>
            </a:r>
            <a:r>
              <a:rPr lang="ru-RU" sz="2000" dirty="0"/>
              <a:t>в перевозочных документах.</a:t>
            </a:r>
          </a:p>
        </p:txBody>
      </p:sp>
      <p:pic>
        <p:nvPicPr>
          <p:cNvPr id="3076" name="Picture 4" descr="https://presentacii.ru/documents_4/2bcc9ee2737c8421050e14674a1eb64c/img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8" r="2884" b="12421"/>
          <a:stretch/>
        </p:blipFill>
        <p:spPr bwMode="auto">
          <a:xfrm>
            <a:off x="2759241" y="1080570"/>
            <a:ext cx="2442961" cy="382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presentacii.ru/documents_4/2bcc9ee2737c8421050e14674a1eb64c/img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1" r="48463"/>
          <a:stretch/>
        </p:blipFill>
        <p:spPr bwMode="auto">
          <a:xfrm>
            <a:off x="82068" y="1067549"/>
            <a:ext cx="2677173" cy="442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ЖД накладная образец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991" y="2011334"/>
            <a:ext cx="31585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978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Picture 4" descr="E:\УЦПК\Заготовки\Плакаты заготовка\Плакаты ПТЭ, ИСИ ИДП\Опасные грузы плакат\14435862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7" t="5605" r="10750"/>
          <a:stretch/>
        </p:blipFill>
        <p:spPr bwMode="auto">
          <a:xfrm>
            <a:off x="8024443" y="1016257"/>
            <a:ext cx="4049276" cy="336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E:\УЦПК\Заготовки\Плакаты заготовка\Плакаты ПТЭ, ИСИ ИДП\Опасные грузы плакат\Vietnam-Nuclear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7"/>
          <a:stretch/>
        </p:blipFill>
        <p:spPr bwMode="auto">
          <a:xfrm>
            <a:off x="118279" y="959034"/>
            <a:ext cx="3804425" cy="333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17994" y="536598"/>
            <a:ext cx="52543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</a:rPr>
              <a:t>Правила перевозки </a:t>
            </a:r>
            <a:r>
              <a:rPr lang="ru-RU" sz="2400" b="1" u="sng" dirty="0">
                <a:solidFill>
                  <a:srgbClr val="002060"/>
                </a:solidFill>
              </a:rPr>
              <a:t>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48463" y="4467972"/>
            <a:ext cx="69980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Опасные грузы должны находится в таре и упаковке. На грузовые места с опасными грузами наносится транспортная маркировка. </a:t>
            </a:r>
          </a:p>
          <a:p>
            <a:pPr algn="just"/>
            <a:endParaRPr lang="ru-RU" sz="2000" dirty="0" smtClean="0"/>
          </a:p>
        </p:txBody>
      </p:sp>
      <p:pic>
        <p:nvPicPr>
          <p:cNvPr id="18438" name="Picture 6" descr="Погрузка опасных веществ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221" y="1308892"/>
            <a:ext cx="3922705" cy="276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https://avatars.mds.yandex.net/get-turbo/1531643/2a0000016a2fce7276dc80875ff2724126a0/max_g480_c12_r16x9_pd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0" y="4329206"/>
            <a:ext cx="42291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900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9139" y="4706767"/>
            <a:ext cx="120737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Погрузка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выгрузка опасных грузов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производиться в специально отведенных местах при наличии данных о классе опасности и указаний отправителя груза по соблюдению мер безопасности.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погрузочно-разгрузочных работ с опасными грузами не допускается при несоответствии тары и упаковки требованиям стандартов или техническим условиям на данные грузы, при неисправности тары, а также при отсутствии маркировки и знаков опасности.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Маркировка и знаки опасности на таре и упаковке должны соответствовать ГОСТ 14192 и ГОСТ 19433.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://www.logists.by/data/news/images/73/5f/735fa245fd41cacd96afee75f9417f81.jpg?143076286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170" y="923331"/>
            <a:ext cx="5377624" cy="37947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22459" y="354843"/>
            <a:ext cx="52543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</a:rPr>
              <a:t>Правила перевозки </a:t>
            </a:r>
            <a:r>
              <a:rPr lang="ru-RU" sz="2400" b="1" u="sng" dirty="0">
                <a:solidFill>
                  <a:srgbClr val="002060"/>
                </a:solidFill>
              </a:rPr>
              <a:t>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08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280" y="3882790"/>
            <a:ext cx="11955439" cy="29752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 грузы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вещества, материалы, изделия, отходы производства и иной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которые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силу присущих им свойств и особенностей при наличии определенных факторов в процессе транспортирования, при производстве погрузочно-разгрузочных работ и хранении могут нанести вред окружающей природной среде, послужить причиной взрыва, пожара или повреждения транспортных средств, устройств, зданий и сооружений, а также гибели, травм, отравления, ожогов или заболевания людей, животных и птиц.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списке опасных веществ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ООН значится более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наименований.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severpost.ru/docs/upload/14298699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72" y="354842"/>
            <a:ext cx="5809395" cy="352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molbuk.ua/uploads/posts/2014-04/1397052518_mns_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2"/>
          <a:stretch/>
        </p:blipFill>
        <p:spPr bwMode="auto">
          <a:xfrm>
            <a:off x="118277" y="354842"/>
            <a:ext cx="6102436" cy="352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0218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8280" y="1225689"/>
            <a:ext cx="704679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выгрузкой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опасных грузов вагоны должны быть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проветрены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принудительной или естественной вентиляцией через открытые двери и люки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естественной вентиляции проветривание вагонов должно производиться не менее 30 мин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участвующие в работе с этими грузами, в период проветривания должны находиться с наветренной стороны вагона.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окончании погрузки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опасного груза в вагон должна быть проверена правильность загрузки, после чего вагон должен быть немедленно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опломбирован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Погрузку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(выгрузку)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пожаро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взрывоопасных грузов следует производить только специально разрешенными подъемными приспособлениями из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искронеобразующих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материалов.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погрузке и выгрузке опасные грузы не должны подвергаться толчкам, ударам и тряске.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wartime.org.ua/uploads/posts/2015-04/1428345123_3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747" y="914534"/>
            <a:ext cx="4303975" cy="2722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afeplomba.ru/www/images/img_721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747" y="3719186"/>
            <a:ext cx="4303975" cy="273620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11820" y="330117"/>
            <a:ext cx="52543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</a:rPr>
              <a:t>Правила перевозки </a:t>
            </a:r>
            <a:r>
              <a:rPr lang="ru-RU" sz="2400" b="1" u="sng" dirty="0">
                <a:solidFill>
                  <a:srgbClr val="002060"/>
                </a:solidFill>
              </a:rPr>
              <a:t>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331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519079" y="2340078"/>
            <a:ext cx="43412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укладке опасных грузов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несколько ярусов для обеспечения устойчивости штабелей груза и предохранения упаковки от повреждения между ярусами должны укладываться настилы из досок толщиной не менее 20 мм.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://www.transru.ru/upload/medialibrary/1c2/ccjyfmvjz__hlw__h_rqcgav_jz_dbgdsbbq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79" y="1246282"/>
            <a:ext cx="6105099" cy="535923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17994" y="536598"/>
            <a:ext cx="52543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</a:rPr>
              <a:t>Правила перевозки </a:t>
            </a:r>
            <a:r>
              <a:rPr lang="ru-RU" sz="2400" b="1" u="sng" dirty="0">
                <a:solidFill>
                  <a:srgbClr val="002060"/>
                </a:solidFill>
              </a:rPr>
              <a:t>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789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://ural-trans-prok.ru/uploads/posts/2019-04/1554696419_perevozka-opasnykh-gruzov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0" t="27189" r="13513" b="5011"/>
          <a:stretch/>
        </p:blipFill>
        <p:spPr bwMode="auto">
          <a:xfrm>
            <a:off x="6214282" y="957704"/>
            <a:ext cx="5886733" cy="285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3937693"/>
            <a:ext cx="12046423" cy="27725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перевозки опасных грузов используются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крытые вагоны ОАО «РЖД», специализированные вагоны грузовладельцев, специально выделенные вагоны ОАО «РЖД», арендованные грузовладельцами, некоторые грузы разрешено перевозить на открытом подвижном составе и в универсальных и специализированных контейнерах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Пригодность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 и контейнеров в техническом отношении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 работники ПТО в день начала погрузки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результаты заносятся в журнал формы ВУ-14 с указанием наименования груза, под который предназначен вагон или контейнер. </a:t>
            </a:r>
          </a:p>
        </p:txBody>
      </p:sp>
      <p:pic>
        <p:nvPicPr>
          <p:cNvPr id="22534" name="Picture 6" descr="https://static-eu.insales.ru/images/products/1/316/134152508/b-201-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t="14564" r="4708" b="16548"/>
          <a:stretch/>
        </p:blipFill>
        <p:spPr bwMode="auto">
          <a:xfrm>
            <a:off x="0" y="957704"/>
            <a:ext cx="6186986" cy="285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03007" y="288964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6687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984" y="3445480"/>
            <a:ext cx="8998993" cy="32272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1.При </a:t>
            </a:r>
            <a:r>
              <a:rPr lang="ru-RU" sz="2000" dirty="0"/>
              <a:t>перевозке необходимо соблюдать температурный режим внутри контейнера или вагона, поскольку многие вещества очень чувствительны к перепаду температур.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2. Избегать </a:t>
            </a:r>
            <a:r>
              <a:rPr lang="ru-RU" sz="2000" dirty="0"/>
              <a:t>контакта опасных веществ с другими материалами, чтобы избежать утечки, окисления, взрыва и так далее.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3. При </a:t>
            </a:r>
            <a:r>
              <a:rPr lang="ru-RU" sz="2000" dirty="0"/>
              <a:t>транспортировке </a:t>
            </a:r>
            <a:r>
              <a:rPr lang="ru-RU" sz="2000" dirty="0" smtClean="0"/>
              <a:t>придерживаться скоростных </a:t>
            </a:r>
            <a:r>
              <a:rPr lang="ru-RU" sz="2000" dirty="0"/>
              <a:t>режимов, которые зависят от каждого конкретного участка железной дороги.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4. Поезд </a:t>
            </a:r>
            <a:r>
              <a:rPr lang="ru-RU" sz="2000" dirty="0"/>
              <a:t>с вагонами не должен пересекать крупные населённые пункты, больницы, санаторно-курортные учреждения и так далее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8194" name="Picture 2" descr="http://www.nocnt.ru/images/oborudovanie/npm121/np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077" y="2425457"/>
            <a:ext cx="2593642" cy="3239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117273" y="5664526"/>
            <a:ext cx="27431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Прибор для определения температуры вспышки в закрытом тигле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037966"/>
            <a:ext cx="9726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Применение правил перевозки опасных веществ железнодорожным транспортом:</a:t>
            </a:r>
          </a:p>
        </p:txBody>
      </p:sp>
      <p:pic>
        <p:nvPicPr>
          <p:cNvPr id="1028" name="Picture 4" descr="https://tehnoprofi174.ru/upload/iblock/f6c/f6c855477b96e7ed759ad826a04536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423" y="354843"/>
            <a:ext cx="7529417" cy="273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9343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rmktrade.ru/files/Image/Plombs_2011/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66"/>
          <a:stretch/>
        </p:blipFill>
        <p:spPr bwMode="auto">
          <a:xfrm>
            <a:off x="8024884" y="626621"/>
            <a:ext cx="4048834" cy="321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3575714"/>
            <a:ext cx="12110112" cy="32822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опасности на транспортные средства наносят таким образом, чтобы они были хорошо видны аварийно-спасательному персоналу.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опасности располагают: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 крытых вагонах – в центре двери с каждой стороны вагона;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цистернах – в правой нижней части котла с обеих сторон;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контейнерах-цистернах – с четырех сторон и сверху;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универсальных контейнерах – рядом с номером контейнера.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опасности должен прикреплять на транспортные средства грузоотправитель и удалять грузополучатель после выгрузки – промывки, пропарки и дегазации транспортного средства.</a:t>
            </a:r>
          </a:p>
        </p:txBody>
      </p:sp>
      <p:pic>
        <p:nvPicPr>
          <p:cNvPr id="7" name="Picture 2" descr="http://www.rmktrade.ru/files/Image/Plombs_2011/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04"/>
          <a:stretch/>
        </p:blipFill>
        <p:spPr bwMode="auto">
          <a:xfrm>
            <a:off x="68240" y="507777"/>
            <a:ext cx="3889611" cy="307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15961" y="382140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konspekta.net/lektsiiorgimg/baza11/1661168139681.files/image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65" y="934447"/>
            <a:ext cx="220980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0440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rmktrade.ru/files/Image/Plombs_2011/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66"/>
          <a:stretch/>
        </p:blipFill>
        <p:spPr bwMode="auto">
          <a:xfrm>
            <a:off x="7915702" y="1053308"/>
            <a:ext cx="4158018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418" y="1"/>
            <a:ext cx="11314302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99" y="4326342"/>
            <a:ext cx="12110112" cy="213645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Перевозка химических наливных грузов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 соблюдения особых условий перевозки их по железным дорогам, которые предусмотрены в Правилах перевозок железнодорожным транспортом грузов наливом в вагонах-цистернах и вагонах бункерного типа для перевозки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нефтебитума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наливным грузам относятся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жидкости различной плотности и вязкости, перевозимые в специальных цистернах, бункерных полувагонах, специальной таре в крытых вагонах и контейнерах.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4519" y="604741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8" name="Picture 4" descr="https://img.standartgost.ru/images/g/Data2/1/4293801/4293801894.files/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9" y="892507"/>
            <a:ext cx="2624511" cy="317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Натали\Desktop\Занятие №12 Перевозка опасных грузов\Занятие №36,37 Опасные грузы\жидкие опасные грузы\slide_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6" t="14689" r="19661" b="50282"/>
          <a:stretch/>
        </p:blipFill>
        <p:spPr bwMode="auto">
          <a:xfrm>
            <a:off x="2446717" y="1541168"/>
            <a:ext cx="5687878" cy="240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3047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418" y="1"/>
            <a:ext cx="11314302" cy="70968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23767"/>
            <a:ext cx="12110112" cy="1687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перевозка химических наливных грузов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наносятся отличительные полосы на вагон-цистерны на уровне продольной оси вдоль котла в зависимости от перевозимого груза.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Например по номеру ООН: 1005 аммиак – желтого цвета; 1017 хлор – защитного (темно-зеленого) цвета;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2F,3F,4F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воспламеняющиеся газы – красного цвета; 1131 сероуглерод – оранжевого цвета;3082 вещество жидкое, опасное для окружающей среды – синий цвет и т.д.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1.bp.blogspot.com/-L53qSQQiy6s/Wyz7IXJpqrI/AAAAAAAAIho/qpa-AIM9ztcMMc6h8_Vu0XbUh6fI5LCHACK4BGAYYCw/s1600/img1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" t="4516" r="2586" b="1971"/>
          <a:stretch/>
        </p:blipFill>
        <p:spPr bwMode="auto">
          <a:xfrm>
            <a:off x="7449519" y="354843"/>
            <a:ext cx="4742481" cy="263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9898" y="304464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1030" name="Picture 6" descr="http://3.bp.blogspot.com/-h1Z21Dzicn8/Wyz5e2IdZeI/AAAAAAAAIhA/fYvev_ayzPwwF3ElhrH4pVL6RT-t2x4LwCK4BGAYYCw/s1600/img1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7" t="5817"/>
          <a:stretch/>
        </p:blipFill>
        <p:spPr bwMode="auto">
          <a:xfrm>
            <a:off x="3904929" y="698764"/>
            <a:ext cx="3773838" cy="35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900igr.net/up/datai/245349/0007-008-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" t="24257" r="2128" b="12353"/>
          <a:stretch/>
        </p:blipFill>
        <p:spPr bwMode="auto">
          <a:xfrm>
            <a:off x="0" y="2623507"/>
            <a:ext cx="5041095" cy="223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hemicalmap.tass.ru/img/trains/15-9993-01_large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t="7407" r="4876" b="8387"/>
          <a:stretch/>
        </p:blipFill>
        <p:spPr bwMode="auto">
          <a:xfrm>
            <a:off x="59388" y="859302"/>
            <a:ext cx="3719593" cy="173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uniwagon.com/media/images/IMG_7593_-_kopiia.2e16d0ba.fill-706x44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5" b="13507"/>
          <a:stretch/>
        </p:blipFill>
        <p:spPr bwMode="auto">
          <a:xfrm>
            <a:off x="7290278" y="2659730"/>
            <a:ext cx="4634264" cy="219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oteko.ru/wp-content/uploads/2015/07/131_8963-852x446-852x446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5" t="17955" r="7766" b="19660"/>
          <a:stretch/>
        </p:blipFill>
        <p:spPr bwMode="auto">
          <a:xfrm>
            <a:off x="3409898" y="2708784"/>
            <a:ext cx="4850969" cy="213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459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53630"/>
            <a:ext cx="12192000" cy="15421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/>
              <a:t>Вагоны с грузами отдельных категорий</a:t>
            </a:r>
            <a:r>
              <a:rPr lang="ru-RU" sz="2000" dirty="0"/>
              <a:t>, в соответствии с Правилами перевозки грузов железнодорожным транспортом, а также Правилами перевозок опасных грузов по железным дорогам, утвержденными Советом по железнодорожному транспорту государств — участников Содружества, протокол от 05.04.1996 № 15 (с изменениями и дополнениями), </a:t>
            </a:r>
            <a:r>
              <a:rPr lang="ru-RU" sz="2000" b="1" dirty="0"/>
              <a:t>при производстве </a:t>
            </a:r>
            <a:r>
              <a:rPr lang="ru-RU" sz="2000" b="1" dirty="0" smtClean="0"/>
              <a:t>маневров и формировании поездов </a:t>
            </a:r>
            <a:r>
              <a:rPr lang="ru-RU" sz="2000" b="1" dirty="0"/>
              <a:t>должны иметь </a:t>
            </a:r>
            <a:r>
              <a:rPr lang="ru-RU" sz="2000" b="1" dirty="0" smtClean="0"/>
              <a:t>прикрытие </a:t>
            </a:r>
            <a:r>
              <a:rPr lang="ru-RU" sz="2000" b="1" dirty="0"/>
              <a:t>из вагонов с неопасными грузами или порожних </a:t>
            </a:r>
            <a:r>
              <a:rPr lang="ru-RU" sz="2000" b="1" dirty="0" smtClean="0"/>
              <a:t>вагонов.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56233" y="294186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cpkk.cpreuro.ru/upload/versions/42328/42194/123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0" y="802018"/>
            <a:ext cx="11430000" cy="437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6663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59189" y="1471598"/>
            <a:ext cx="6514530" cy="53864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FF0000"/>
                </a:solidFill>
              </a:rPr>
              <a:t>Нормы прикрытия </a:t>
            </a:r>
            <a:r>
              <a:rPr lang="ru-RU" sz="2000" b="1" dirty="0"/>
              <a:t>в поездах </a:t>
            </a:r>
            <a:r>
              <a:rPr lang="ru-RU" sz="2000" dirty="0" smtClean="0"/>
              <a:t> указываются </a:t>
            </a:r>
            <a:r>
              <a:rPr lang="ru-RU" sz="2000" b="1" dirty="0"/>
              <a:t>в перевозочных документах нанесением специального штемпеля,</a:t>
            </a:r>
            <a:r>
              <a:rPr lang="ru-RU" sz="2000" dirty="0"/>
              <a:t> где цифрами обозначается минимальное число вагонов прикрытия, например, </a:t>
            </a:r>
            <a:r>
              <a:rPr lang="ru-RU" sz="2000" dirty="0" smtClean="0"/>
              <a:t>3/1-2-2-1</a:t>
            </a:r>
            <a:r>
              <a:rPr lang="ru-RU" sz="2000" dirty="0"/>
              <a:t>, где:</a:t>
            </a:r>
          </a:p>
          <a:p>
            <a:pPr marL="0" indent="0" algn="just">
              <a:buNone/>
            </a:pPr>
            <a:r>
              <a:rPr lang="ru-RU" sz="2000" b="1" dirty="0"/>
              <a:t>первая цифра </a:t>
            </a:r>
            <a:r>
              <a:rPr lang="ru-RU" sz="2000" dirty="0"/>
              <a:t>— число вагонов прикрытия от ведущего локомотива в поездах (</a:t>
            </a:r>
            <a:r>
              <a:rPr lang="ru-RU" sz="2000" i="1" dirty="0"/>
              <a:t>числитель</a:t>
            </a:r>
            <a:r>
              <a:rPr lang="ru-RU" sz="2000" dirty="0"/>
              <a:t> — от паровоза на твердом топливе, </a:t>
            </a:r>
            <a:r>
              <a:rPr lang="ru-RU" sz="2000" i="1" dirty="0"/>
              <a:t>знаменатель</a:t>
            </a:r>
            <a:r>
              <a:rPr lang="ru-RU" sz="2000" dirty="0"/>
              <a:t> — от паровоза на нефтяном топливе, электровоза или тепловоза);</a:t>
            </a:r>
          </a:p>
          <a:p>
            <a:pPr marL="0" indent="0" algn="just">
              <a:buNone/>
            </a:pPr>
            <a:r>
              <a:rPr lang="ru-RU" sz="2000" b="1" dirty="0"/>
              <a:t>вторая цифра </a:t>
            </a:r>
            <a:r>
              <a:rPr lang="ru-RU" sz="2000" dirty="0"/>
              <a:t>— от хвоста поезда с учетом последнего вагона, в том числе при подталкивании;</a:t>
            </a:r>
          </a:p>
          <a:p>
            <a:pPr marL="0" indent="0" algn="just">
              <a:buNone/>
            </a:pPr>
            <a:r>
              <a:rPr lang="ru-RU" sz="2000" b="1" dirty="0"/>
              <a:t>третья цифра </a:t>
            </a:r>
            <a:r>
              <a:rPr lang="ru-RU" sz="2000" dirty="0"/>
              <a:t>— от вагонов с людьми в поездах;</a:t>
            </a:r>
          </a:p>
          <a:p>
            <a:pPr marL="0" indent="0" algn="just">
              <a:buNone/>
            </a:pPr>
            <a:r>
              <a:rPr lang="ru-RU" sz="2000" b="1" dirty="0"/>
              <a:t>четвертая цифра </a:t>
            </a:r>
            <a:r>
              <a:rPr lang="ru-RU" sz="2000" dirty="0"/>
              <a:t>— от паровоза на твердом топливе, тепловоза (паровоза) при маневрах и при подаче (уборке) вагонов с ВМ на подъездные железнодорожные пути;</a:t>
            </a:r>
          </a:p>
          <a:p>
            <a:pPr marL="0" indent="0" algn="just">
              <a:buNone/>
            </a:pPr>
            <a:r>
              <a:rPr lang="ru-RU" sz="2000" dirty="0"/>
              <a:t>знак «0» (нуль) означает, что прикрытия не требуется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                                                                       </a:t>
            </a:r>
          </a:p>
        </p:txBody>
      </p:sp>
      <p:pic>
        <p:nvPicPr>
          <p:cNvPr id="4098" name="Picture 2" descr="https://konspekta.net/lektsiiorgimg/baza11/1661168139681.files/image01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" t="1663" r="6195" b="3651"/>
          <a:stretch/>
        </p:blipFill>
        <p:spPr bwMode="auto">
          <a:xfrm>
            <a:off x="118280" y="354842"/>
            <a:ext cx="5313529" cy="650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81154" y="354842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201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4891" y="294186"/>
            <a:ext cx="117488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</a:rPr>
              <a:t>МИНИМАЛЬНЫЕ НОРМЫ ПРИКРЫТИЯ В ПОЕЗДАХ И ПРИ МАНЕВРАХ ДЛЯ ВАГОНОВ</a:t>
            </a:r>
            <a:r>
              <a:rPr lang="ru-RU" sz="2000" b="1" u="sng" dirty="0" smtClean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ru-RU" sz="2000" b="1" u="sng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ЗАГРУЖЕННЫХ ОПАСНЫМИ ГРУЗАМИ КЛАССА 1 (ВЗРЫВЧАТЫМИ МАТЕРИАЛАМИ)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13" y="1066346"/>
            <a:ext cx="9032987" cy="546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20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280" y="5727512"/>
            <a:ext cx="11955439" cy="10454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перевозке опасных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грузов, на транспорте происходит значительное количество катастроф, аварий и происшествий, от чего погибает и травмируется большое количество людей, наносится огромный материальный ущерб и вред окружающей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E:\УЦПК\Заготовки\Плакаты заготовка\Плакаты ПТЭ, ИСИ ИДП\Опасные грузы плакат\пожар-в-поздино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10"/>
          <a:stretch/>
        </p:blipFill>
        <p:spPr bwMode="auto">
          <a:xfrm>
            <a:off x="1217546" y="450379"/>
            <a:ext cx="9873080" cy="530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64776" y="0"/>
            <a:ext cx="937601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48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vjdo.kz/assets/files/gallery/131/148d0745124a76dff20a44cb9550d4691ee5f87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9" y="477671"/>
            <a:ext cx="5873086" cy="365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35" y="4128450"/>
            <a:ext cx="12105565" cy="27295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 грузы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отмеченные в колонке 14 "Специальные условия"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Алфавитного указателя опасных грузов цифрами "2", "2а", перевозятся в сопровождении проводников (специалистов)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грузоотправителей (грузополучателей) с соблюдением требований настоящих Правил и правил перевозок грузов железнодорожным транспортом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обнаружения в пути следования неисправности вагона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из-за которой он не может следовать по назначению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вагон отцепляется от поезда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подается на специально выделенные пути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под охраной проводника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группу вагонов сопровождает один проводник, то от поезда отцепляется вся группа. Устранение неисправности осуществляется под наблюдением проводника в порядке, установленном железнодорожной администрацией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mirtambov.ru/wp-content/uploads/2019/01/4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0" y="477671"/>
            <a:ext cx="5818496" cy="365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24557" y="354843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338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ohrana-24.com/wp-content/uploads/2017/12/soprovozhdeni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64" y="354843"/>
            <a:ext cx="10536070" cy="496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550" y="5322629"/>
            <a:ext cx="12078269" cy="15353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Проводники, сопровождающие опасные грузы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кроме обязанностей, предусмотренных Правилами,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знать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служебную инструкцию по сопровождению данного груза, разработанную и утвержденную грузоотправителем, опасные свойства груза, меры оказания первой помощи, меры безопасности в аварийных ситуациях и следить в пути следования за соблюдением условий и мер безопасности, установленных для этого груза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4557" y="354843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9761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4466852"/>
            <a:ext cx="12191999" cy="22518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Вагоны с людьми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вагоны с проводниками, специально выделенными работниками для сопровождения грузов, караулами, нарядами охраны, вагоны с живностью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ставиться в поезд как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впереди, так и сзади вагонов с опасными грузами класса 1 (ВМ),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всегда впереди вагонов, загруженных опасными грузами, в перевозочных документах на которые имеются штемпели: «Ядовито» и «Прикрытие …» (одновременно оба штемпеля).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Вагоны с легковоспламеняющимися жидкостями на железнодорожной станции формирования должны ставиться в поезд за вагонами с ВМ (считая от головы поезда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titan36.ru/wp-content/uploads/2019/01/paslaug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0" y="977756"/>
            <a:ext cx="5619750" cy="331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www.infpol.ru/upload/iblock/e35/e3579938d7e9d6340796f6d41ec827a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294" y="977756"/>
            <a:ext cx="5743386" cy="331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63911" y="421562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1675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61773"/>
            <a:ext cx="12192000" cy="20744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сопровождения вагонов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ВМ ведомственной охраной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далее чем за 5 вагонов от этих вагонов,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ставиться вагон с тормозной площадкой или специально выделенный порожний крытый вагон.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группа вагонов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охраняемая ведомственной охраной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 РФ,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расположена в головной части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далее, чем через 5 вагонов от электровоза или тепловоза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отсутствии вагонов с тормозными площадками,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проезд стрелков военизированной охраны в кабине локомотива поезда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предварительным их инструктажем машинистом о порядке проезда на локомотиве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vjdo.kz/assets/files/gallery/131/b83c8d24667b7e997417bed6932ffdabd77c64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607" y="829781"/>
            <a:ext cx="6496335" cy="361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52103" y="368116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7172" name="Picture 4" descr="https://vjdo.kz/assets/files/gallery/131/a10cda3de41497e9c5a59c681ab660169fa7ca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0" y="829781"/>
            <a:ext cx="5067869" cy="361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0807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75842"/>
            <a:ext cx="12192000" cy="20840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К перевозке по железным дорогам допускаются опасные грузы, указанные в Алфавитном указателе опасных грузов (приложение </a:t>
            </a:r>
            <a:r>
              <a:rPr lang="ru-RU" sz="2000" dirty="0" smtClean="0"/>
              <a:t>№2 </a:t>
            </a:r>
            <a:r>
              <a:rPr lang="ru-RU" sz="2000" dirty="0"/>
              <a:t>к </a:t>
            </a:r>
            <a:r>
              <a:rPr lang="ru-RU" sz="2000" dirty="0" smtClean="0"/>
              <a:t>Правилам </a:t>
            </a:r>
            <a:r>
              <a:rPr lang="ru-RU" sz="2000" dirty="0"/>
              <a:t>перевозок ОГ) и в </a:t>
            </a:r>
            <a:r>
              <a:rPr lang="ru-RU" sz="2000" dirty="0" smtClean="0"/>
              <a:t>Перечне </a:t>
            </a:r>
            <a:r>
              <a:rPr lang="ru-RU" sz="2000" dirty="0"/>
              <a:t>опасных грузов класса 1 (ВМ</a:t>
            </a:r>
            <a:r>
              <a:rPr lang="ru-RU" sz="2000" dirty="0" smtClean="0"/>
              <a:t>).</a:t>
            </a:r>
            <a:r>
              <a:rPr lang="ru-RU" sz="2000" b="1" dirty="0"/>
              <a:t> </a:t>
            </a:r>
            <a:endParaRPr lang="ru-RU" sz="2000" b="1" dirty="0" smtClean="0"/>
          </a:p>
          <a:p>
            <a:pPr marL="0" indent="0" algn="just">
              <a:buNone/>
            </a:pPr>
            <a:r>
              <a:rPr lang="ru-RU" sz="2000" b="1" dirty="0"/>
              <a:t>Опасные грузы класса 1 (ВМ) перевозятся в грузовых поездах одиночными вагонами, группами вагонов с постановкой во всех случаях соответствующего прикрытия</a:t>
            </a:r>
            <a:r>
              <a:rPr lang="ru-RU" sz="2000" dirty="0"/>
              <a:t>, сформированных в пределах норм по весу и длине, предусмотренных графиком движения поездов, а также маршрутами, не превышающими вместимость приемоотправочных путей на участках их следования</a:t>
            </a:r>
            <a:r>
              <a:rPr lang="ru-RU" sz="2000" dirty="0" smtClean="0"/>
              <a:t>.</a:t>
            </a:r>
            <a:r>
              <a:rPr lang="ru-RU" sz="1400" dirty="0" smtClean="0"/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12872" y="380875"/>
            <a:ext cx="6254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Формирование поездов с опасными грузами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0" y="842540"/>
            <a:ext cx="11826121" cy="1319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4" y="2295392"/>
            <a:ext cx="11809863" cy="13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0975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21041"/>
            <a:ext cx="12192000" cy="14553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ставить вагоны с ВМ в поезда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                              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пассажирские и почтово-багажные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(кроме перевозок табельного оружия и боеприпасов к нему, воинских караулов и команд Министерства обороны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и МВД РФ,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государственных военизированных организаций и нарядов военизированной охраны железнодорожного транспорта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                                                                                                                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63492" y="430745"/>
            <a:ext cx="6254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Формирование поездов с опасными грузами</a:t>
            </a:r>
          </a:p>
        </p:txBody>
      </p:sp>
      <p:sp>
        <p:nvSpPr>
          <p:cNvPr id="4" name="AutoShape 6" descr="http://nrnews.ru/uploads/posts/2017-11/1511870904_2017.11.28_press-reliz_bagazhno-pochtovye-vagon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https://static-eu.insales.ru/images/products/1/2171/134269051/2140__1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7" t="20068" r="4525" b="12949"/>
          <a:stretch/>
        </p:blipFill>
        <p:spPr bwMode="auto">
          <a:xfrm>
            <a:off x="118280" y="949473"/>
            <a:ext cx="5472222" cy="272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rasfokus.ru/images/photos/medium/0801cfd09295f1f0440344fb948424e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8" b="24075"/>
          <a:stretch/>
        </p:blipFill>
        <p:spPr bwMode="auto">
          <a:xfrm>
            <a:off x="1353762" y="2976642"/>
            <a:ext cx="5404339" cy="206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i.ytimg.com/vi/ZYDDaQ5kVkc/maxresdefaul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9" t="4370" r="18776"/>
          <a:stretch/>
        </p:blipFill>
        <p:spPr bwMode="auto">
          <a:xfrm>
            <a:off x="6825984" y="903689"/>
            <a:ext cx="5096826" cy="414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3696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7" t="-1439" r="1813" b="4406"/>
          <a:stretch/>
        </p:blipFill>
        <p:spPr bwMode="auto">
          <a:xfrm>
            <a:off x="4836082" y="934857"/>
            <a:ext cx="1711763" cy="359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88" y="1534501"/>
            <a:ext cx="12032931" cy="1286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ставить вагоны с ВМ в поезда: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людские,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имеющие в составе (кроме воинских эшелонов) отдельные вагоны с людьми (кроме вагонов, занятых личным составом эшелона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1875" y="248020"/>
            <a:ext cx="6254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Формирование поездов с опасными грузами</a:t>
            </a:r>
          </a:p>
        </p:txBody>
      </p:sp>
      <p:pic>
        <p:nvPicPr>
          <p:cNvPr id="3074" name="Picture 2" descr="http://country-toys.ru/image/data/12820_bea404acb502d5dcb6a2133cd21b2b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4" t="63190" r="13064" b="8335"/>
          <a:stretch/>
        </p:blipFill>
        <p:spPr bwMode="auto">
          <a:xfrm>
            <a:off x="2845982" y="974767"/>
            <a:ext cx="2099258" cy="35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country-toys.ru/image/data/12820_bea404acb502d5dcb6a2133cd21b2b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3" t="14174" r="3348" b="47048"/>
          <a:stretch/>
        </p:blipFill>
        <p:spPr bwMode="auto">
          <a:xfrm>
            <a:off x="0" y="880309"/>
            <a:ext cx="2845982" cy="4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0" t="-3341" r="2446" b="9212"/>
          <a:stretch/>
        </p:blipFill>
        <p:spPr bwMode="auto">
          <a:xfrm>
            <a:off x="6477856" y="934857"/>
            <a:ext cx="1661649" cy="34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0" t="-3341" r="2446" b="9212"/>
          <a:stretch/>
        </p:blipFill>
        <p:spPr bwMode="auto">
          <a:xfrm>
            <a:off x="8119630" y="942427"/>
            <a:ext cx="1661649" cy="34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0" t="-3341" r="2446" b="9212"/>
          <a:stretch/>
        </p:blipFill>
        <p:spPr bwMode="auto">
          <a:xfrm>
            <a:off x="11361175" y="942427"/>
            <a:ext cx="1661649" cy="34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0" t="-3341" r="2446" b="9212"/>
          <a:stretch/>
        </p:blipFill>
        <p:spPr bwMode="auto">
          <a:xfrm>
            <a:off x="9781279" y="926873"/>
            <a:ext cx="1661649" cy="34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8" y="3996878"/>
            <a:ext cx="5938838" cy="79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http://pfoto-rzd.com/data/media/82/DSC_4353_jp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3688766"/>
            <a:ext cx="5957869" cy="270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8280" y="5292609"/>
            <a:ext cx="20469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соединённые;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3719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33375"/>
            <a:ext cx="12192000" cy="1405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ставить вагоны с ВМ в поезда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с негабаритными грузами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верхней третьей, нижней третьей и больших степеней, боковой четвертой и больших степеней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27980" y="248020"/>
            <a:ext cx="6254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Формирование поездов с опасными грузами</a:t>
            </a:r>
          </a:p>
        </p:txBody>
      </p:sp>
      <p:pic>
        <p:nvPicPr>
          <p:cNvPr id="4098" name="Picture 2" descr="https://www.mobitral.ru/upload/resize_cache/iblock/d51/588_330_240cd750bba9870f18aada2478b24840a/d516276cc4b2e429898ed24f4584b0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0" y="957704"/>
            <a:ext cx="56007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train-photo.ru/data/media/104/DSC_0869_1200x8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5" b="19475"/>
          <a:stretch/>
        </p:blipFill>
        <p:spPr bwMode="auto">
          <a:xfrm>
            <a:off x="5854888" y="918012"/>
            <a:ext cx="6096001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translog-spb.ru/upload/image/perevozki-zhd-transporto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9" y="3812289"/>
            <a:ext cx="381000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1308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241" y="5232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81934"/>
            <a:ext cx="12192000" cy="10508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ставить вагоны с ВМ в поезда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превышающие длину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установленную графиком движения поездов.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55526" y="554936"/>
            <a:ext cx="6254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Формирование поездов с опасными грузами</a:t>
            </a:r>
          </a:p>
        </p:txBody>
      </p:sp>
      <p:pic>
        <p:nvPicPr>
          <p:cNvPr id="6146" name="Picture 2" descr="https://konspekta.net/stydopedyaru/baza1/2792118172921.files/image0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280" y="1318858"/>
            <a:ext cx="6248400" cy="360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nsportal.ru/sites/default/files/2017/11/27/287136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0" b="4270"/>
          <a:stretch/>
        </p:blipFill>
        <p:spPr bwMode="auto">
          <a:xfrm>
            <a:off x="118280" y="1319430"/>
            <a:ext cx="5715000" cy="362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0085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51624"/>
            <a:ext cx="12192000" cy="2606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ставить вагоны с ВМ в поезда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со сжатыми и сжиженными газами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(класс 2);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легковоспламеняющимися жидкостями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(класс 3);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легковоспламеняющимися твердыми веществами, самовозгорающимися веществами и веществами, выделяющими воспламеняющиеся газы при взаимодействии с водой, а также влагой воздуха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(класс 4);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окисляющимися веществами и органическими пероксидами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(класс 5);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ядовитыми веществами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(подкласс 6.1).</a:t>
            </a: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7980" y="248020"/>
            <a:ext cx="6254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Формирование поездов с опасными грузами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06" y="957704"/>
            <a:ext cx="9850918" cy="329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357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280" y="4229125"/>
            <a:ext cx="12073720" cy="15711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При транспортировке </a:t>
            </a:r>
            <a:r>
              <a:rPr lang="ru-RU" sz="2000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опасных  </a:t>
            </a:r>
            <a:r>
              <a:rPr lang="ru-RU" sz="2000" dirty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веществ </a:t>
            </a:r>
            <a:r>
              <a:rPr lang="ru-RU" sz="2000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требуется </a:t>
            </a:r>
            <a:r>
              <a:rPr lang="ru-RU" sz="2000" dirty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придерживаться определённых правил и норм. Эти правила закреплены в специальном документе, которое называется СМГС (Соглашение о международном железнодорожном грузовом сообщении), </a:t>
            </a:r>
            <a:r>
              <a:rPr lang="ru-RU" sz="2000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документ  подписан Россией, Польшей, Латвией, Ираном, Эстонией, Словакией </a:t>
            </a:r>
            <a:r>
              <a:rPr lang="ru-RU" sz="2000" dirty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другими странами.</a:t>
            </a:r>
            <a:endParaRPr lang="ru-RU" sz="2000" dirty="0"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s://ohranatryda.ru/wp-content/uploads/2019/09/foto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592838"/>
            <a:ext cx="6063175" cy="339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ural-trans-prok.ru/uploads/posts/2019-04/1554696419_perevozka-opasnykh-gruzov-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8" t="26530" r="13729" b="7210"/>
          <a:stretch/>
        </p:blipFill>
        <p:spPr bwMode="auto">
          <a:xfrm>
            <a:off x="118280" y="592838"/>
            <a:ext cx="6455391" cy="339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64776" y="0"/>
            <a:ext cx="937601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8923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673" y="5158853"/>
            <a:ext cx="11955439" cy="14330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К перевозке опасных грузов класса 1 допускают локомотивные бригады, изучившие Правила перевозки опасных грузов, имеющие соответствующий допуск, прошедшие специальный инструктаж, обеспеченные </a:t>
            </a:r>
            <a:r>
              <a:rPr lang="ru-RU" sz="2000" b="1" dirty="0" smtClean="0"/>
              <a:t>СИЗ (средства индивидуальной защиты) </a:t>
            </a:r>
            <a:r>
              <a:rPr lang="ru-RU" sz="2000" b="1" dirty="0"/>
              <a:t>и комплектом переносных радиостанций.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10675" y="248020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5" name="Picture 2" descr="https://cache3.youla.io/files/images/360_360/5b/9e/5b9e2859f8efdc143a5ebe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214" y="1002467"/>
            <a:ext cx="2628900" cy="375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www.centrmag.ru/catalog/a24_1303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3" r="13172" b="9525"/>
          <a:stretch/>
        </p:blipFill>
        <p:spPr bwMode="auto">
          <a:xfrm>
            <a:off x="9572586" y="709685"/>
            <a:ext cx="2702258" cy="406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s://instructionsrzd.ucoz.ru/images7/IMG_2100_01-20-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7" y="952909"/>
            <a:ext cx="2655863" cy="384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www.svetnt.ru/images/stories/virtuemart/product/6c80cf0d-da76-11df-9147-002215636347_0408c552-ee2a-11df-9162-002215636347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688" y="1029269"/>
            <a:ext cx="26860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energis-ntl.ru/ssl/u/c9/426f8ea43a11e3b9d1c1f8c45aa83f/-/15.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490" y="1016355"/>
            <a:ext cx="2681444" cy="380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1991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54136"/>
            <a:ext cx="12073719" cy="18015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Машинист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получения перевозочных документов должен убедиться по натурному листу в наличии и расположении вагонов с ВМ в составе поезда. Если в поезде имеется главный кондуктор, то он сообщает машинисту о наличии таких вагонов в поезде.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отправлении поезда к его номеру добавляется индекс «ВМ», который проставляется во всех документах (в письменных разрешениях, натурных листах, предупреждениях).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10675" y="248020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17416" name="Picture 8" descr="https://cdn.photosight.ru/img/5/538/4784599_larg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3" t="-1286" r="3994" b="1286"/>
          <a:stretch/>
        </p:blipFill>
        <p:spPr bwMode="auto">
          <a:xfrm>
            <a:off x="118280" y="957704"/>
            <a:ext cx="5096130" cy="366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060" y="957704"/>
            <a:ext cx="4896544" cy="3660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8" name="Picture 10" descr="http://www.train-photo.ru/data/media/512/P50300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47" y="957704"/>
            <a:ext cx="3964116" cy="366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0504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673" y="5158853"/>
            <a:ext cx="11955439" cy="14330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Поезда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составе которых имеются вагоны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ВМ,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следовании по участкам должны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находиться под особым наблюдением ДНЦ, ДСП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обязаны принимать меры по своевременному и безопасному следованию этих поездов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передавать сведения о поездах с вагонами с ВМ и об отдельных вагонах с ВМ лицам, не участвующим в обслуживании таких поездов и вагонов.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91852" y="248020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13314" name="Picture 2" descr="http://www.kg.ru/wp-content/uploads/2017/07/IMG_20150621_122530-768x4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73" y="709685"/>
            <a:ext cx="7315200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51928" y="718277"/>
            <a:ext cx="432179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ДНЦ по участку: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</a:t>
            </a:r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мин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ДСП </a:t>
            </a:r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Сенная – Рябина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ДНЦ </a:t>
            </a:r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Рябина- Сызрань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станции </a:t>
            </a:r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участок поступает поезд №</a:t>
            </a:r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2528ВМ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грузом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Примите меры безопасного пропуска по путям согласно ТРА станции.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ДНЦ </a:t>
            </a:r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Пронин  </a:t>
            </a:r>
            <a:endParaRPr lang="ru-RU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1311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280" y="5406872"/>
            <a:ext cx="11955439" cy="14330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Прием поездов с грузом </a:t>
            </a:r>
            <a:r>
              <a:rPr lang="ru-RU" sz="2000" b="1" dirty="0" smtClean="0">
                <a:solidFill>
                  <a:srgbClr val="C00000"/>
                </a:solidFill>
              </a:rPr>
              <a:t>ВМ</a:t>
            </a:r>
            <a:r>
              <a:rPr lang="ru-RU" sz="2000" b="1" dirty="0" smtClean="0"/>
              <a:t> </a:t>
            </a:r>
            <a:r>
              <a:rPr lang="ru-RU" sz="2000" dirty="0" smtClean="0"/>
              <a:t>на станцию производится на специализированные станционные пути в соответствии </a:t>
            </a:r>
            <a:r>
              <a:rPr lang="ru-RU" sz="2000" b="1" dirty="0" smtClean="0"/>
              <a:t>с ТРА станции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 smtClean="0"/>
              <a:t>Не </a:t>
            </a:r>
            <a:r>
              <a:rPr lang="ru-RU" sz="2000" b="1" dirty="0"/>
              <a:t>допускается оставление поездов с </a:t>
            </a:r>
            <a:r>
              <a:rPr lang="ru-RU" sz="2000" b="1" dirty="0">
                <a:solidFill>
                  <a:srgbClr val="C00000"/>
                </a:solidFill>
              </a:rPr>
              <a:t>ВМ</a:t>
            </a:r>
            <a:r>
              <a:rPr lang="ru-RU" sz="2000" b="1" dirty="0"/>
              <a:t> без локомотивов на промежуточных железнодорожных станциях</a:t>
            </a:r>
            <a:r>
              <a:rPr lang="ru-RU" sz="2000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91852" y="248020"/>
            <a:ext cx="496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Правила перевозки опасных грузов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24986" y="957704"/>
            <a:ext cx="43217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://publication.pravo.gov.ru/File/GetImage?documentId=233581fc-cde6-416b-8722-1019d29111d4&amp;pngIndex=5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0" b="12629"/>
          <a:stretch/>
        </p:blipFill>
        <p:spPr bwMode="auto">
          <a:xfrm>
            <a:off x="118280" y="1007390"/>
            <a:ext cx="3210888" cy="415146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rainpix.org/photo/00/37/13/371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121" y="833694"/>
            <a:ext cx="8354877" cy="444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965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280" y="3687901"/>
            <a:ext cx="118431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Чрезвычайная ситуация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обстановка на определенной территории, сложившаяся в результате аварии, опасного природного явления, катастрофы, стихийного или иного бедствия, которые могут повлечь или повлекли за собой человеческие жертвы, ущерб здоровью или окружающей среде, значительные материальные потери и нарушение условий жизнедеятельности людей.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9750" algn="just" eaLnBrk="0" hangingPunct="0"/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Аварийная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ситуация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— условия, отличные от условий нормальной перевозки грузов, связанные с загоранием, утечкой, просыпанием опасного вещества, повреждением тары или подвижного состава с опасным грузом, которые могут привести или привели к взрыву, пожару, отравлению, облучению, заболеваниям, ожогам, обморожениям, гибели людей или животных, опасным последствиям для природной среды, а также случаи, когда в зоне аварии на железной дороге оказались вагоны, контейнеры или грузовые места с опасными грузами.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8280" y="1"/>
            <a:ext cx="11955439" cy="7096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Общие сведения и классификация опасных грузов</a:t>
            </a:r>
            <a:br>
              <a:rPr lang="ru-RU" sz="2400" b="1" dirty="0" smtClean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5523" b="25572"/>
          <a:stretch/>
        </p:blipFill>
        <p:spPr>
          <a:xfrm>
            <a:off x="1883391" y="555766"/>
            <a:ext cx="7438030" cy="32860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95222" y="216261"/>
            <a:ext cx="5759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Аварийная ситуация с опасными грузами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2476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579428"/>
            <a:ext cx="1207371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Зоной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территория, занятая поврежденным подвижным составом, развалом, разливом груза, увеличенная по периметру на дополнительную полосу шириной не менее 15 метров, в пределах которой любые работы проводятся при строжайшем соблюдении всех необходимых мер предосторожности, указанных в аварийной карточке</a:t>
            </a:r>
          </a:p>
          <a:p>
            <a:pPr algn="just"/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Опасная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—зона радиусом от 200 метров до нескольких километров, в пределах которой имеется угроза поражения от взрыва, пожара, отравления, ожогов.</a:t>
            </a:r>
          </a:p>
          <a:p>
            <a:pPr algn="just"/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Безопасное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на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участок пути в границах станции, выбранный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комиссионно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наиболее удаленный от главных путей, промышленных и жилых зданий, к которому имеется подъезд средств пожаротушения, выполнена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обваловка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имеется освещение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пожаробезопасном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исполнении и другие устройства (емкость для улавливания вытекшего СДЯВ и т. п.).</a:t>
            </a:r>
          </a:p>
          <a:p>
            <a:pPr algn="just"/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Безопасное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на перегоне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предназначено для вагонов с взрывчатыми веществами, которые при пожаре могут давать “взрыв массой”, выбирается вне населенных пунктов, мостов, виадуков, вдали от источников водоснабжения.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обеспечиваться хороший подъезд средств пожаротушения.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сведения и классификация опасных грузов.</a:t>
            </a:r>
            <a:br>
              <a:rPr lang="ru-RU" sz="2800" b="1" dirty="0">
                <a:solidFill>
                  <a:srgbClr val="C00000"/>
                </a:solidFill>
                <a:latin typeface="+mn-lt"/>
              </a:rPr>
            </a:b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95222" y="216261"/>
            <a:ext cx="5759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Аварийная ситуация с опасными грузами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6235" b="23532"/>
          <a:stretch/>
        </p:blipFill>
        <p:spPr>
          <a:xfrm>
            <a:off x="2895222" y="664111"/>
            <a:ext cx="5791769" cy="196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891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9139" y="3687901"/>
            <a:ext cx="120737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возникновении аварийной ситуации с опасными грузами </a:t>
            </a:r>
            <a:r>
              <a:rPr lang="ru-RU" sz="20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</a:t>
            </a:r>
            <a:r>
              <a:rPr lang="ru-RU" sz="20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обнаружившее соответствующие признаки, должно поставить в известность ДСП, который в свою очередь обязан сообщить ДС, ДНЦ, ДНЦО по форме: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происшествия;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вагонов, попавших в аварийную ситуацию и их местонахождения в поезде и на станции;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вагонов, наименование груза (№ ООН или условный номер вещества, код опасности), номер аварийной карточки;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возникновения аварийной ситуации, если она установлена;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инцидента, (ничего не предполагать);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меры, принимаемые к устранению.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сведения и классификация опасных грузов.</a:t>
            </a:r>
            <a:br>
              <a:rPr lang="ru-RU" sz="2800" b="1" dirty="0">
                <a:solidFill>
                  <a:srgbClr val="C00000"/>
                </a:solidFill>
                <a:latin typeface="+mn-lt"/>
              </a:rPr>
            </a:b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 descr="https://img.ednews.net/news/2016/05/photo_263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237" y="613603"/>
            <a:ext cx="5647944" cy="317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895222" y="216261"/>
            <a:ext cx="5759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Аварийная ситуация с опасными грузами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645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сведения и классификация опасных грузов.</a:t>
            </a:r>
            <a:br>
              <a:rPr lang="ru-RU" sz="2800" b="1" dirty="0">
                <a:solidFill>
                  <a:srgbClr val="C00000"/>
                </a:solidFill>
                <a:latin typeface="+mn-lt"/>
              </a:rPr>
            </a:b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5158853"/>
            <a:ext cx="12110112" cy="16991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обнаружении аварийной ситуации с опасным грузом необходимо немедленно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доложить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ней.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➢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ликвидации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аварийной ситуации с опасным грузом, в своих действиях, необходимо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руководствоваться сведениями содержащимися в аварийной карточке.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➢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границах опасной зоны,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средства защиты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в аварийной карточке.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95222" y="216261"/>
            <a:ext cx="5759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Аварийная ситуация с опасными грузами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15362" name="Picture 2" descr="http://amurlenta.ru/wp-content/uploads/2017/05/9H1A34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1"/>
          <a:stretch/>
        </p:blipFill>
        <p:spPr bwMode="auto">
          <a:xfrm>
            <a:off x="4552" y="608494"/>
            <a:ext cx="6219000" cy="456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new.intexa.ru/wa-data/public/photos/73/00/73/73.97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" r="5095"/>
          <a:stretch/>
        </p:blipFill>
        <p:spPr bwMode="auto">
          <a:xfrm>
            <a:off x="6055057" y="646601"/>
            <a:ext cx="60960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0030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сведения и классификация опасных грузов.</a:t>
            </a:r>
            <a:br>
              <a:rPr lang="ru-RU" sz="2800" b="1" dirty="0">
                <a:solidFill>
                  <a:srgbClr val="C00000"/>
                </a:solidFill>
                <a:latin typeface="+mn-lt"/>
              </a:rPr>
            </a:b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6011" y="248020"/>
            <a:ext cx="5759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Аварийная ситуация с опасными грузами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9" name="Picture 2" descr="https://cf.ppt-online.org/files/slide/w/witIVckFq6E7m52yHZ9f4gpKSGXnMzvCdouOe0/slide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8" t="29947" b="18011"/>
          <a:stretch/>
        </p:blipFill>
        <p:spPr bwMode="auto">
          <a:xfrm>
            <a:off x="6132392" y="709685"/>
            <a:ext cx="5771389" cy="380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http://voskhodinfo.su/uploads/posts/2016-12/1481369625_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54" y="957704"/>
            <a:ext cx="5715000" cy="531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cf.ppt-online.org/files/slide/w/witIVckFq6E7m52yHZ9f4gpKSGXnMzvCdouOe0/slide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8" t="39060" r="60899" b="32613"/>
          <a:stretch/>
        </p:blipFill>
        <p:spPr bwMode="auto">
          <a:xfrm>
            <a:off x="7690103" y="4334243"/>
            <a:ext cx="3678481" cy="2433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2560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52926" y="1334913"/>
            <a:ext cx="11566358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solidFill>
                  <a:srgbClr val="663300"/>
                </a:solidFill>
                <a:latin typeface="Arial" charset="0"/>
                <a:hlinkClick r:id="rId2" action="ppaction://hlinkfile"/>
              </a:rPr>
              <a:t>Аварийная карточка </a:t>
            </a:r>
            <a:r>
              <a:rPr lang="ru-RU" sz="2400" b="1" dirty="0">
                <a:solidFill>
                  <a:srgbClr val="663300"/>
                </a:solidFill>
                <a:latin typeface="Arial" charset="0"/>
              </a:rPr>
              <a:t>сопровождает опасный груз  </a:t>
            </a:r>
            <a:endParaRPr lang="ru-RU" sz="2400" dirty="0">
              <a:latin typeface="Arial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52926" y="1792113"/>
            <a:ext cx="11566358" cy="4464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663300"/>
                </a:solidFill>
              </a:rPr>
              <a:t> разработана (разрабатывается)  на каждый  перевозимый опасный груз 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ru-RU" sz="2400" dirty="0">
                <a:solidFill>
                  <a:srgbClr val="663300"/>
                </a:solidFill>
              </a:rPr>
              <a:t> 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</a:rPr>
              <a:t>Содержит:</a:t>
            </a:r>
            <a:r>
              <a:rPr lang="ru-RU" sz="2000" dirty="0">
                <a:solidFill>
                  <a:srgbClr val="663300"/>
                </a:solidFill>
                <a:latin typeface="Arial" charset="0"/>
              </a:rPr>
              <a:t> </a:t>
            </a:r>
          </a:p>
          <a:p>
            <a:pPr eaLnBrk="1" hangingPunct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663300"/>
                </a:solidFill>
                <a:latin typeface="Arial" charset="0"/>
              </a:rPr>
              <a:t>  описание основных свойств груза, его взрыво- и  пожароопасность, а также и опасность для человека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663300"/>
                </a:solidFill>
                <a:latin typeface="Arial" charset="0"/>
              </a:rPr>
              <a:t>  указания по применению средств индивидуальной защиты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663300"/>
                </a:solidFill>
                <a:latin typeface="Arial" charset="0"/>
              </a:rPr>
              <a:t>  необходимые указания по действиям при </a:t>
            </a: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аварийной ситуации</a:t>
            </a:r>
            <a:r>
              <a:rPr lang="ru-RU" sz="2000" b="1" dirty="0">
                <a:solidFill>
                  <a:schemeClr val="accent2"/>
                </a:solidFill>
                <a:latin typeface="Arial" charset="0"/>
              </a:rPr>
              <a:t>: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663300"/>
                </a:solidFill>
                <a:latin typeface="Arial" charset="0"/>
              </a:rPr>
              <a:t>    — общего характера,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663300"/>
                </a:solidFill>
                <a:latin typeface="Arial" charset="0"/>
              </a:rPr>
              <a:t>    — при утечке, разливе и россыпи,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663300"/>
                </a:solidFill>
                <a:latin typeface="Arial" charset="0"/>
              </a:rPr>
              <a:t>    — при пожаре;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663300"/>
                </a:solidFill>
                <a:latin typeface="Arial" charset="0"/>
              </a:rPr>
              <a:t>  указания по нейтрализации;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663300"/>
                </a:solidFill>
                <a:latin typeface="Arial" charset="0"/>
              </a:rPr>
              <a:t>  указания по мерам первой помощи.</a:t>
            </a:r>
            <a:endParaRPr lang="ru-RU" sz="2000" dirty="0">
              <a:solidFill>
                <a:srgbClr val="663300"/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2926" y="841984"/>
            <a:ext cx="11566358" cy="466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Аварийная карточка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1895" y="128337"/>
            <a:ext cx="10631905" cy="54543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Общие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сведения и классификация опасных грузов.</a:t>
            </a:r>
            <a:br>
              <a:rPr lang="ru-RU" sz="2800" b="1" dirty="0">
                <a:solidFill>
                  <a:srgbClr val="C00000"/>
                </a:solidFill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92894" y="369844"/>
            <a:ext cx="5759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Аварийная ситуация с опасными грузами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37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43550" y="1676140"/>
            <a:ext cx="11245755" cy="12311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2000" b="1" dirty="0">
                <a:solidFill>
                  <a:srgbClr val="FF0000"/>
                </a:solidFill>
              </a:rPr>
              <a:t>Правила перевозок опасных грузов по железным дорогам </a:t>
            </a:r>
          </a:p>
          <a:p>
            <a:pPr eaLnBrk="1" hangingPunct="1">
              <a:defRPr/>
            </a:pPr>
            <a:r>
              <a:rPr lang="ru-RU" dirty="0"/>
              <a:t>Утверждены Советом по железнодорожному транспорту государств-участников Содружества (</a:t>
            </a:r>
            <a:r>
              <a:rPr lang="ru-RU" b="1" dirty="0"/>
              <a:t>протокол от 5 апреля 1996 г. N 15 </a:t>
            </a:r>
            <a:r>
              <a:rPr lang="ru-RU" dirty="0"/>
              <a:t>в редакции </a:t>
            </a:r>
            <a:r>
              <a:rPr lang="ru-RU" dirty="0" smtClean="0"/>
              <a:t>в соответствии с протоколом СЖТ СНГ №67 от 20.10.2017г.;№68 от 18.05.2018г.;№69 от 19.10.2018г</a:t>
            </a:r>
            <a:r>
              <a:rPr lang="ru-RU" dirty="0"/>
              <a:t>. с изменениями </a:t>
            </a:r>
            <a:r>
              <a:rPr lang="ru-RU" dirty="0" smtClean="0"/>
              <a:t>на 15.05.2019г.)</a:t>
            </a:r>
            <a:endParaRPr lang="ru-RU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57198" y="3176091"/>
            <a:ext cx="11245755" cy="15388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2000" b="1" dirty="0">
                <a:solidFill>
                  <a:srgbClr val="FF0000"/>
                </a:solidFill>
              </a:rPr>
              <a:t>Правила перевозок жидких грузов наливом в вагонах-цистернах и вагонах бункерного типа для перевозки нефтебитума</a:t>
            </a:r>
          </a:p>
          <a:p>
            <a:pPr eaLnBrk="1" hangingPunct="1">
              <a:defRPr/>
            </a:pPr>
            <a:r>
              <a:rPr lang="ru-RU" dirty="0"/>
              <a:t>Утверждены Советом по железнодорожному транспорту государств -участников Содружества (</a:t>
            </a:r>
            <a:r>
              <a:rPr lang="ru-RU" b="1" dirty="0"/>
              <a:t>протокол от 21-22 мая 2009 г. № 50 </a:t>
            </a:r>
            <a:r>
              <a:rPr lang="ru-RU" dirty="0" smtClean="0"/>
              <a:t>в редакции в </a:t>
            </a:r>
            <a:r>
              <a:rPr lang="ru-RU" dirty="0"/>
              <a:t>соответствии с </a:t>
            </a:r>
            <a:r>
              <a:rPr lang="ru-RU" dirty="0" smtClean="0"/>
              <a:t>протоколом СЖТ СНГ №71 </a:t>
            </a:r>
            <a:r>
              <a:rPr lang="ru-RU" dirty="0"/>
              <a:t>от 16.10.2019г. с изменениями на </a:t>
            </a:r>
            <a:r>
              <a:rPr lang="ru-RU" dirty="0" smtClean="0"/>
              <a:t>01.01.2020г.)</a:t>
            </a:r>
            <a:endParaRPr lang="ru-RU" dirty="0"/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443549" y="4870593"/>
            <a:ext cx="11245755" cy="184665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2000" b="1" dirty="0">
                <a:solidFill>
                  <a:srgbClr val="FF0000"/>
                </a:solidFill>
                <a:latin typeface="Arial" charset="0"/>
              </a:rPr>
              <a:t>АВАРИЙНЫЕ КАРТОЧКИ НА ОПАСНЫЕ ГРУЗЫ, ПЕРЕВОЗИМЫЕ ПО ЖЕЛЕЗНЫМ ДОРОГАМ СНГ, Грузии, Латвийской Республики, Литовской Республики, Эстонской Республики</a:t>
            </a:r>
            <a:r>
              <a:rPr lang="ru-RU" dirty="0">
                <a:latin typeface="Arial" charset="0"/>
              </a:rPr>
              <a:t> </a:t>
            </a:r>
            <a:br>
              <a:rPr lang="ru-RU" dirty="0">
                <a:latin typeface="Arial" charset="0"/>
              </a:rPr>
            </a:br>
            <a:r>
              <a:rPr lang="ru-RU" dirty="0">
                <a:latin typeface="Arial" charset="0"/>
              </a:rPr>
              <a:t>Утверждены Советом по железнодорожному транспорту государств-участников Содружества (</a:t>
            </a:r>
            <a:r>
              <a:rPr lang="ru-RU" b="1" dirty="0">
                <a:latin typeface="Arial" charset="0"/>
              </a:rPr>
              <a:t>Протокол от 30.05.08 г. № 48</a:t>
            </a:r>
            <a:r>
              <a:rPr lang="ru-RU" dirty="0">
                <a:latin typeface="Arial" charset="0"/>
              </a:rPr>
              <a:t>  в редакции </a:t>
            </a:r>
            <a:r>
              <a:rPr lang="ru-RU" dirty="0" smtClean="0">
                <a:latin typeface="Arial" charset="0"/>
              </a:rPr>
              <a:t>в </a:t>
            </a:r>
            <a:r>
              <a:rPr lang="ru-RU" dirty="0">
                <a:latin typeface="Arial" charset="0"/>
              </a:rPr>
              <a:t>соответствии с протоколом СЖТ СНГ №71 от 16.10.2019г. с изменениями на 01.01.2020г.)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64776" y="0"/>
            <a:ext cx="937601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069" y="477053"/>
            <a:ext cx="118599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транспортировке опасных грузов железнодорожным транспортом нужно соблюдать специальные правила и нормы. Эти правила касаются самого груза, сопроводительной документации, персонала, железнодорожного транспорта и так далее.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66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2296" y="1043143"/>
            <a:ext cx="11903242" cy="42298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ru-RU" sz="2400" b="1" dirty="0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Поиск нужной аварийной карточки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663300"/>
                </a:solidFill>
              </a:rPr>
              <a:t>можно осуществить: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800" dirty="0">
                <a:solidFill>
                  <a:srgbClr val="663300"/>
                </a:solidFill>
              </a:rPr>
              <a:t> </a:t>
            </a:r>
            <a:endParaRPr lang="ru-RU" sz="2800" b="1" dirty="0">
              <a:solidFill>
                <a:srgbClr val="663300"/>
              </a:solidFill>
              <a:hlinkClick r:id="" action="ppaction://hlinkfile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663300"/>
                </a:solidFill>
                <a:hlinkClick r:id="" action="ppaction://hlinkfile"/>
              </a:rPr>
              <a:t>по наименованию груза </a:t>
            </a:r>
            <a:endParaRPr lang="ru-RU" sz="2800" b="1" dirty="0">
              <a:solidFill>
                <a:srgbClr val="6633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ru-RU" sz="2800" b="1" dirty="0">
              <a:solidFill>
                <a:srgbClr val="663300"/>
              </a:solidFill>
              <a:hlinkClick r:id="" action="ppaction://hlinkfile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663300"/>
                </a:solidFill>
                <a:hlinkClick r:id="" action="ppaction://hlinkfile"/>
              </a:rPr>
              <a:t>по номеру ООН</a:t>
            </a:r>
            <a:endParaRPr lang="ru-RU" sz="2800" b="1" dirty="0">
              <a:solidFill>
                <a:srgbClr val="6633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ru-RU" sz="2800" b="1" dirty="0">
              <a:solidFill>
                <a:srgbClr val="663300"/>
              </a:solidFill>
              <a:hlinkClick r:id="" action="ppaction://hlinkfile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663300"/>
                </a:solidFill>
                <a:hlinkClick r:id="" action="ppaction://hlinkfile"/>
              </a:rPr>
              <a:t>по условному номеру </a:t>
            </a:r>
            <a:r>
              <a:rPr lang="ru-RU" sz="2800" dirty="0">
                <a:solidFill>
                  <a:srgbClr val="663300"/>
                </a:solidFill>
              </a:rPr>
              <a:t>взрывчатого материала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112296" y="5362073"/>
            <a:ext cx="11903242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ru-RU" sz="2000" b="1" dirty="0">
                <a:solidFill>
                  <a:srgbClr val="663300"/>
                </a:solidFill>
              </a:rPr>
              <a:t>Групповые аварийные карточки   </a:t>
            </a:r>
            <a:r>
              <a:rPr lang="ru-RU" sz="2000" dirty="0">
                <a:solidFill>
                  <a:srgbClr val="663300"/>
                </a:solidFill>
              </a:rPr>
              <a:t>объединяют опасные грузы   с аналогичными показателями   транспортной опасности, характер необходимых действий при ликвидации последствий аварийных ситуаций с которыми совпадает или различается незначительно.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50232" y="0"/>
            <a:ext cx="97018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Общие </a:t>
            </a:r>
            <a:r>
              <a:rPr lang="ru-RU" sz="2800" b="1" dirty="0">
                <a:solidFill>
                  <a:srgbClr val="C00000"/>
                </a:solidFill>
              </a:rPr>
              <a:t>сведения и классификация опасных грузов.</a:t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21185" y="413842"/>
            <a:ext cx="5759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Аварийная ситуация с опасными грузами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12" name="Picture 2" descr="http://sacweekly.com/images/19335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3" b="10537"/>
          <a:stretch/>
        </p:blipFill>
        <p:spPr bwMode="auto">
          <a:xfrm>
            <a:off x="5727032" y="1043143"/>
            <a:ext cx="6288506" cy="343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15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 txBox="1">
            <a:spLocks/>
          </p:cNvSpPr>
          <p:nvPr/>
        </p:nvSpPr>
        <p:spPr>
          <a:xfrm>
            <a:off x="5935578" y="921772"/>
            <a:ext cx="6144127" cy="593622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Аварийная карточка содержит:</a:t>
            </a:r>
            <a:endParaRPr lang="ru-RU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400" b="1" dirty="0"/>
              <a:t>номер ООН </a:t>
            </a:r>
            <a:r>
              <a:rPr lang="ru-RU" sz="2400" dirty="0"/>
              <a:t>(отсутствие номера ООН и классификационного шифра у ряда грузов, представленных в аварийных карточках 901 – 905 означает, что грузоотправитель должен предоставить дополнительную информацию о грузе, либо классифицировать его как неопасный); </a:t>
            </a:r>
          </a:p>
          <a:p>
            <a:pPr marL="0" indent="0">
              <a:buNone/>
            </a:pPr>
            <a:r>
              <a:rPr lang="ru-RU" sz="2400" b="1" dirty="0"/>
              <a:t>наименования опасных грузов</a:t>
            </a:r>
            <a:r>
              <a:rPr lang="ru-RU" sz="2400" dirty="0"/>
              <a:t>; </a:t>
            </a:r>
          </a:p>
          <a:p>
            <a:pPr marL="0" indent="0">
              <a:buNone/>
            </a:pPr>
            <a:r>
              <a:rPr lang="ru-RU" sz="2400" b="1" dirty="0"/>
              <a:t>основные свойства и виды опасности</a:t>
            </a:r>
            <a:r>
              <a:rPr lang="ru-RU" sz="2400" dirty="0"/>
              <a:t>; </a:t>
            </a:r>
          </a:p>
          <a:p>
            <a:pPr marL="0" indent="0">
              <a:buNone/>
            </a:pPr>
            <a:r>
              <a:rPr lang="ru-RU" sz="2400" b="1" dirty="0"/>
              <a:t>указания по применению средств индивидуальной защиты</a:t>
            </a:r>
            <a:r>
              <a:rPr lang="ru-RU" sz="2400" dirty="0"/>
              <a:t>, наряду с перечисленными средствами индивидуальной защиты, средствами нейтрализации </a:t>
            </a:r>
            <a:r>
              <a:rPr lang="ru-RU" sz="2400" b="1" dirty="0"/>
              <a:t>и мерами первой помощи. 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accent6">
                    <a:lumMod val="75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01" y="954107"/>
            <a:ext cx="5624387" cy="590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35242" y="0"/>
            <a:ext cx="99140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Общие сведения и классификация опасных грузов.</a:t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15398" y="460107"/>
            <a:ext cx="5759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Аварийная ситуация с опасными грузами</a:t>
            </a:r>
            <a:endParaRPr lang="ru-RU" sz="24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1186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сведения и классификация опасных грузов.</a:t>
            </a:r>
            <a:br>
              <a:rPr lang="ru-RU" sz="2800" b="1" dirty="0">
                <a:solidFill>
                  <a:srgbClr val="C00000"/>
                </a:solidFill>
                <a:latin typeface="+mn-lt"/>
              </a:rPr>
            </a:b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6011" y="248020"/>
            <a:ext cx="5759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Аварийная ситуация с опасными грузами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8" name="Рисунок 4523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61" y="709685"/>
            <a:ext cx="5691078" cy="6030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61900" y="709685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В аварийные карточки (и указатели) включены</a:t>
            </a:r>
            <a:r>
              <a:rPr lang="ru-RU" sz="2400" dirty="0">
                <a:solidFill>
                  <a:srgbClr val="FF0000"/>
                </a:solidFill>
              </a:rPr>
              <a:t>: </a:t>
            </a:r>
          </a:p>
          <a:p>
            <a:r>
              <a:rPr lang="ru-RU" sz="2400" dirty="0"/>
              <a:t>все синонимические варианты наименования опасного груза, под которыми он поименован в действующей нормативно-технической документации;</a:t>
            </a:r>
          </a:p>
          <a:p>
            <a:r>
              <a:rPr lang="ru-RU" sz="2400" b="1" dirty="0"/>
              <a:t>необходимые указания по действиям при аварийной ситуации:</a:t>
            </a:r>
          </a:p>
          <a:p>
            <a:r>
              <a:rPr lang="ru-RU" sz="2400" dirty="0" smtClean="0"/>
              <a:t>  - </a:t>
            </a:r>
            <a:r>
              <a:rPr lang="ru-RU" sz="2400" dirty="0"/>
              <a:t>общего характера; </a:t>
            </a:r>
          </a:p>
          <a:p>
            <a:r>
              <a:rPr lang="ru-RU" sz="2400" dirty="0" smtClean="0"/>
              <a:t>  - </a:t>
            </a:r>
            <a:r>
              <a:rPr lang="ru-RU" sz="2400" dirty="0"/>
              <a:t>при утечке, разливе и россыпи, развале; </a:t>
            </a:r>
          </a:p>
          <a:p>
            <a:r>
              <a:rPr lang="ru-RU" sz="2400" dirty="0" smtClean="0"/>
              <a:t>  - </a:t>
            </a:r>
            <a:r>
              <a:rPr lang="ru-RU" sz="2400" dirty="0"/>
              <a:t>при пожаре; </a:t>
            </a:r>
          </a:p>
          <a:p>
            <a:r>
              <a:rPr lang="ru-RU" sz="2400" dirty="0" smtClean="0"/>
              <a:t>  - </a:t>
            </a:r>
            <a:r>
              <a:rPr lang="ru-RU" sz="2400" dirty="0"/>
              <a:t>указания по нейтрализации;</a:t>
            </a:r>
          </a:p>
          <a:p>
            <a:r>
              <a:rPr lang="ru-RU" sz="2400" dirty="0" smtClean="0"/>
              <a:t>  - </a:t>
            </a:r>
            <a:r>
              <a:rPr lang="ru-RU" sz="2400" dirty="0"/>
              <a:t>указания по мерам первой помощи</a:t>
            </a:r>
          </a:p>
        </p:txBody>
      </p:sp>
    </p:spTree>
    <p:extLst>
      <p:ext uri="{BB962C8B-B14F-4D97-AF65-F5344CB8AC3E}">
        <p14:creationId xmlns:p14="http://schemas.microsoft.com/office/powerpoint/2010/main" val="465417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80" y="1"/>
            <a:ext cx="11955439" cy="709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Общие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сведения и классификация опасных грузов.</a:t>
            </a:r>
            <a:br>
              <a:rPr lang="ru-RU" sz="2800" b="1" dirty="0">
                <a:solidFill>
                  <a:srgbClr val="C00000"/>
                </a:solidFill>
                <a:latin typeface="+mn-lt"/>
              </a:rPr>
            </a:b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5158853"/>
            <a:ext cx="12110112" cy="16991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dirty="0" smtClean="0"/>
              <a:t>*качественной </a:t>
            </a:r>
            <a:r>
              <a:rPr lang="ru-RU" sz="2600" dirty="0"/>
              <a:t>подготовки работников железнодорожного транспорта;</a:t>
            </a:r>
          </a:p>
          <a:p>
            <a:pPr marL="0" indent="0">
              <a:buNone/>
            </a:pPr>
            <a:r>
              <a:rPr lang="ru-RU" sz="2600" dirty="0" smtClean="0"/>
              <a:t>*умения </a:t>
            </a:r>
            <a:r>
              <a:rPr lang="ru-RU" sz="2600" dirty="0"/>
              <a:t>принять оптимальные решения и последовательно применять их при сложившейся аварийной ситуации;</a:t>
            </a:r>
          </a:p>
          <a:p>
            <a:pPr marL="0" indent="0">
              <a:buNone/>
            </a:pPr>
            <a:r>
              <a:rPr lang="ru-RU" sz="2600" dirty="0" smtClean="0"/>
              <a:t>*четкого </a:t>
            </a:r>
            <a:r>
              <a:rPr lang="ru-RU" sz="2600" dirty="0"/>
              <a:t>и неукоснительного соблюдения действий требования «Аварийной карточки», указанной в перевозочных </a:t>
            </a:r>
            <a:r>
              <a:rPr lang="ru-RU" sz="2600" dirty="0" smtClean="0"/>
              <a:t>документах.</a:t>
            </a:r>
            <a:endParaRPr lang="ru-RU" sz="26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23560" y="248020"/>
            <a:ext cx="5759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Аварийная ситуация с опасными грузами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18434" name="Picture 2" descr="https://pandia.ru/text/81/532/images/img1_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5"/>
          <a:stretch/>
        </p:blipFill>
        <p:spPr bwMode="auto">
          <a:xfrm>
            <a:off x="118280" y="709685"/>
            <a:ext cx="7714820" cy="444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869492" y="957704"/>
            <a:ext cx="42406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Успех  при ликвидации аварийных ситуаций зависит: </a:t>
            </a:r>
          </a:p>
          <a:p>
            <a:r>
              <a:rPr lang="ru-RU" sz="2400" dirty="0" smtClean="0"/>
              <a:t>*от </a:t>
            </a:r>
            <a:r>
              <a:rPr lang="ru-RU" sz="2400" dirty="0"/>
              <a:t>своевременных и правильных действий работников </a:t>
            </a:r>
            <a:r>
              <a:rPr lang="ru-RU" sz="2400" dirty="0" err="1" smtClean="0"/>
              <a:t>ж.д</a:t>
            </a:r>
            <a:r>
              <a:rPr lang="ru-RU" sz="2400" dirty="0" smtClean="0"/>
              <a:t>. </a:t>
            </a:r>
            <a:r>
              <a:rPr lang="ru-RU" sz="2400" dirty="0"/>
              <a:t>транспорта, оказавшихся на месте  чрезвычайной ситуации, слаженности всех ведомств и  подразделений;</a:t>
            </a:r>
          </a:p>
        </p:txBody>
      </p:sp>
    </p:spTree>
    <p:extLst>
      <p:ext uri="{BB962C8B-B14F-4D97-AF65-F5344CB8AC3E}">
        <p14:creationId xmlns:p14="http://schemas.microsoft.com/office/powerpoint/2010/main" val="31419238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977" y="-61554"/>
            <a:ext cx="7606352" cy="7096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Общие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грузов.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37379"/>
            <a:ext cx="11955438" cy="2920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производства работ могут произойти или возникнуть следующие аварии и аварийные ситуации: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сход подвижного состава с рельсов;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целостности верхнего строения пути, которое может привести к сходу подвижного состава;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загорание подвижного состава, искусственного сооружения, которые могут привести к пожару или взрыву;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обрыв контактного провода или провода воздушной линии электропередачи;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разлив или рассыпание опасных и вредных веществ;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3935" y="268353"/>
            <a:ext cx="937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Порядок действий в случае возникновения аварийных и чрезвычайных ситуаций 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polit.ru/media/photolib/2015/05/11/11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2"/>
          <a:stretch/>
        </p:blipFill>
        <p:spPr bwMode="auto">
          <a:xfrm>
            <a:off x="2373828" y="648130"/>
            <a:ext cx="7036302" cy="333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1661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977" y="-61554"/>
            <a:ext cx="7606352" cy="7096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Общие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грузов.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69642"/>
            <a:ext cx="11955438" cy="23883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производства работ могут произойти или возникнуть следующие аварии и аварийные ситуации: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загромождение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обвалом или отдельными обломками скального грунта на скально-обвальных участках железной дороги;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сход снежной лавины на железнодорожный путь;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повреждении оборудования при коротких замыканиях в электрических цепях;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стихийных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бедствиях, террористических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актах 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3935" y="268353"/>
            <a:ext cx="937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Порядок действий в случае возникновения аварийных и чрезвычайных ситуаций 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47264"/>
          <a:stretch/>
        </p:blipFill>
        <p:spPr>
          <a:xfrm>
            <a:off x="1233934" y="668463"/>
            <a:ext cx="9610527" cy="380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38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977" y="-61554"/>
            <a:ext cx="7606352" cy="7096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Общие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грузов.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5349923"/>
            <a:ext cx="12064620" cy="1364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возникновении аварийной ситуации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 должен прекратить работу, немедленно сообщить о случившемся поездному диспетчеру,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энергодиспетчеру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дежурному по станции, мастеру (бригадиру) и по возможности принять меры по предупреждению несчастных случаев или устранению возникшей аварийной ситуации.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3935" y="268353"/>
            <a:ext cx="937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Порядок действий в случае возникновения аварийных и чрезвычайных ситуаций 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6612" t="8246" r="1" b="41604"/>
          <a:stretch/>
        </p:blipFill>
        <p:spPr>
          <a:xfrm>
            <a:off x="10003810" y="873456"/>
            <a:ext cx="1897038" cy="19822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285" t="24478" r="31788" b="24975"/>
          <a:stretch/>
        </p:blipFill>
        <p:spPr>
          <a:xfrm>
            <a:off x="736979" y="668463"/>
            <a:ext cx="2238233" cy="1987802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2975212" y="1080258"/>
            <a:ext cx="7042245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9802" y="1302187"/>
            <a:ext cx="6987655" cy="393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954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977" y="-61554"/>
            <a:ext cx="7606352" cy="7096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Общие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грузов.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634" y="5302155"/>
            <a:ext cx="11955438" cy="15558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сходе подвижного состава с рельсов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загромождении пути обвалом или отдельными обломками скального грунта, сквозном поперечном изломе рельса или другом нарушении целости верхнего строения пути, которые могут привести к сходу подвижного состава с рельсов, работник должен принять меры по ограждению места аварии сигналами остановки и сообщить об этом дежурному по станции, мастеру (бригадиру).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3935" y="268353"/>
            <a:ext cx="937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Порядок действий в случае возникновения аварийных и чрезвычайных ситуаций 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12091"/>
          <a:stretch/>
        </p:blipFill>
        <p:spPr>
          <a:xfrm>
            <a:off x="2196593" y="617423"/>
            <a:ext cx="7224215" cy="476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799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977" y="-61554"/>
            <a:ext cx="7606352" cy="7096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Общие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грузов.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984543"/>
            <a:ext cx="11955438" cy="8734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обнаружении пожара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действовать в соответствии с инструкцией о мерах пожарной безопасности (местной).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3935" y="268353"/>
            <a:ext cx="937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Порядок действий в случае возникновения аварийных и чрезвычайных ситуаций 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810" y="639812"/>
            <a:ext cx="7953375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091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977" y="-61554"/>
            <a:ext cx="7606352" cy="7096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Общие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грузов.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5179326"/>
            <a:ext cx="11955438" cy="16786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обнаружении оборванного провода контактной сети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волновода или провода воздушной линии электропередачи, а также свисающих с него посторонних предметов необходимо принять меры к ограждению этого опасного места и сообщить об этом дежурному по станции, на ближайший дежурный пункт района контактной сети или района электроснабжения, или, по возможности, поездному диспетчеру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энергодиспетчеру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3935" y="268353"/>
            <a:ext cx="937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Порядок действий в случае возникновения аварийных и чрезвычайных ситуаций 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238" y="631210"/>
            <a:ext cx="8079474" cy="454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886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2248" y="1336466"/>
            <a:ext cx="6237823" cy="43501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перевозки опасного груза для его маркировки применяются специальные знаки, которые называют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знаки опасности.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внешний вид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19433-88 от 01.01.1990 г.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 знака опасности использованы: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форма, цвет, символы опасности, указание классов и подклассов опасности.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знаков опасности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квадрат, повернутый под углом 45* с минимальными размерами 100 на 100 мм для грузовых мест и 250 на 250 мм для вагонов и контейнеров.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E:\УЦПК\Заготовки\Плакаты заготовка\Плакаты ПТЭ, ИСИ ИДП\Опасные грузы плакат\perevozka_opasnyh_gruzov_po_rossi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0" y="470921"/>
            <a:ext cx="5562145" cy="608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64776" y="0"/>
            <a:ext cx="937601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0758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977" y="-61554"/>
            <a:ext cx="7606352" cy="7096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Общие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грузов.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29" y="4892723"/>
            <a:ext cx="11955438" cy="19652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подходить ближе 8 м к оборванным проводам контактной сети, волновода, воздушной линии электропередачи, а также прикасаться чем-либо к ним и находящимся на них посторонним предметам независимо от того, касаются или не касаются они земли или заземленных конструкций.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Оказавшись на расстоянии менее 8 м от лежащего на земле оборванного провода, для предотвращения попадания под шаговое напряжение, следует выходить из опасной зоны, передвигая ступни ног по земле и не отрывая их одну от другой.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3935" y="268353"/>
            <a:ext cx="937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Порядок действий в случае возникновения аварийных и чрезвычайных ситуаций 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6866"/>
          <a:stretch/>
        </p:blipFill>
        <p:spPr>
          <a:xfrm>
            <a:off x="2730252" y="668463"/>
            <a:ext cx="6164585" cy="430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125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977" y="-61554"/>
            <a:ext cx="7606352" cy="7096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Общие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грузов.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184" y="5186151"/>
            <a:ext cx="11955438" cy="16650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прибытия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бригады района контактной сети (района электроснабжения) следует принять меры по ограждению места обрыва и следить за тем, чтобы никто не приближался к оборванному проводу ближе 8 м. В случае, если оборванные провода или другие элементы контактной сети и воздушной линии электропередачи выходят за габарит приближения строений и могут быть задеты при проходе поезда, необходимо принять меры по ограждению сигналами остановки.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3935" y="268353"/>
            <a:ext cx="937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Порядок действий в случае возникновения аварийных и чрезвычайных ситуаций 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758" y="730018"/>
            <a:ext cx="6865745" cy="447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6001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977" y="-61554"/>
            <a:ext cx="7606352" cy="7096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Общие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грузов.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970896"/>
            <a:ext cx="12192000" cy="8871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разливе или рассыпании опасных и вредных веществ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повреждения подвижного состава работник должен сообщить об этом мастеру (бригадиру), дежурному по станции.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3935" y="268353"/>
            <a:ext cx="937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Порядок действий в случае возникновения аварийных и чрезвычайных ситуаций 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899" y="658296"/>
            <a:ext cx="7509947" cy="53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33183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977" y="-61554"/>
            <a:ext cx="7606352" cy="7096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Общие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грузов.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3991970"/>
            <a:ext cx="12064621" cy="28660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попадании кого-либо из работников в снежную лавину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работник должен: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проследить за направлением падения пострадавшего, чтобы определить место его поисков;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о случившемся по имеющимся средствам связи мастеру (бригадиру) или диспетчеру дистанции пути;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команде руководителя работ приступить к спасательным работам;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обнаружения и осмотра пострадавшего сообщить мастеру (бригадиру) или диспетчеру дистанции пути, а также, по возможности, в ближайшее медицинское учреждение о полученных пострадавшим травмах и приступить к оказанию ему первой помощи.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3935" y="268353"/>
            <a:ext cx="937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Порядок действий в случае возникновения аварийных и чрезвычайных ситуаций 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17440"/>
          <a:stretch/>
        </p:blipFill>
        <p:spPr>
          <a:xfrm>
            <a:off x="206420" y="668463"/>
            <a:ext cx="6168789" cy="3386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0347" t="20896" r="10191" b="10049"/>
          <a:stretch/>
        </p:blipFill>
        <p:spPr>
          <a:xfrm>
            <a:off x="6535001" y="668463"/>
            <a:ext cx="5529619" cy="342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0263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977" y="-61554"/>
            <a:ext cx="7606352" cy="7096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Общие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грузов.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96185"/>
            <a:ext cx="12192000" cy="326181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требования к действиям работников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 по предупреждению террористических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актов: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ежедневно осматривать свои рабочие места на предмет возможного обнаружения взрывных устройств или подозрительных предметов, а также обращать внимание на подозрительных лиц;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при обнаружении на объекте посторонних предметов, не подходить к ним и не пытаться осмотреть их, а немедленно доложить непосредственному начальнику, а также сотрудникам полиции;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незамедлительно сообщать руководству подразделений (дежурному) об обнаружении неисправности систем видеонаблюдения, средств оповещения и связи, а также технических средств охраны на объекте;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не разглашать информацию об особенностях охраны объектов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транспорта, а также функционирования технических средств охраны, средств оповещения, сигнализации и связи;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незамедлительно сообщать непосредственному начальнику о лицах, проявляющих интерес к планам и системам охраны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объектов.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3935" y="268353"/>
            <a:ext cx="937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Порядок действий в случае возникновения аварийных и чрезвычайных ситуаций 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118" y="648130"/>
            <a:ext cx="4361742" cy="303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99746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977" y="-61554"/>
            <a:ext cx="7606352" cy="7096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Общие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грузов.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29" y="5650174"/>
            <a:ext cx="11955438" cy="6823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Приступать к продолжению работ можно только после того, как причина аварийной ситуации полностью устранена и от непосредственного руководителя получено соответствующее разрешение.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3935" y="268353"/>
            <a:ext cx="937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Порядок действий в случае возникновения аварийных и чрезвычайных ситуаций 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6587"/>
          <a:stretch/>
        </p:blipFill>
        <p:spPr>
          <a:xfrm>
            <a:off x="1802026" y="723331"/>
            <a:ext cx="7905774" cy="492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50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УЦПК\Заготовки\Плакаты заготовка\Плакаты ПТЭ, ИСИ ИДП\Опасные грузы плакат\znaki-opasnost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75" y="502722"/>
            <a:ext cx="9130893" cy="255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405117"/>
            <a:ext cx="12192000" cy="345288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b="1" dirty="0">
                <a:solidFill>
                  <a:srgbClr val="C00000"/>
                </a:solidFill>
              </a:rPr>
              <a:t>Цвет знака опасности </a:t>
            </a:r>
            <a:r>
              <a:rPr lang="ru-RU" sz="2600" b="1" dirty="0"/>
              <a:t>даёт первоначальную и достаточно полезную информацию о </a:t>
            </a:r>
            <a:r>
              <a:rPr lang="ru-RU" sz="2600" b="1" dirty="0" smtClean="0"/>
              <a:t>грузе:</a:t>
            </a:r>
            <a:endParaRPr lang="ru-RU" sz="2600" b="1" dirty="0"/>
          </a:p>
          <a:p>
            <a:pPr marL="0" indent="0" algn="just">
              <a:buNone/>
            </a:pPr>
            <a:endParaRPr lang="ru-RU" b="1" dirty="0" smtClean="0">
              <a:solidFill>
                <a:srgbClr val="EC6602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EC6602"/>
                </a:solidFill>
              </a:rPr>
              <a:t>оранжевый </a:t>
            </a:r>
            <a:r>
              <a:rPr lang="ru-RU" b="1" dirty="0">
                <a:solidFill>
                  <a:srgbClr val="EC6602"/>
                </a:solidFill>
              </a:rPr>
              <a:t>цвет</a:t>
            </a:r>
            <a:r>
              <a:rPr lang="ru-RU" dirty="0">
                <a:solidFill>
                  <a:srgbClr val="EC6602"/>
                </a:solidFill>
              </a:rPr>
              <a:t> </a:t>
            </a:r>
            <a:r>
              <a:rPr lang="ru-RU" dirty="0"/>
              <a:t>–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smtClean="0"/>
              <a:t>взрывоопасность;</a:t>
            </a:r>
            <a:endParaRPr lang="ru-RU" dirty="0"/>
          </a:p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красный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/>
              <a:t>– </a:t>
            </a:r>
            <a:r>
              <a:rPr lang="ru-RU" dirty="0" smtClean="0"/>
              <a:t>воспламеняемость;</a:t>
            </a:r>
            <a:endParaRPr lang="ru-RU" dirty="0"/>
          </a:p>
          <a:p>
            <a:pPr marL="0" indent="0" algn="just">
              <a:buNone/>
            </a:pPr>
            <a:r>
              <a:rPr lang="ru-RU" b="1" dirty="0">
                <a:solidFill>
                  <a:srgbClr val="00B050"/>
                </a:solidFill>
              </a:rPr>
              <a:t>зелёный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/>
              <a:t>– опасность, присущая </a:t>
            </a:r>
            <a:r>
              <a:rPr lang="ru-RU" dirty="0" smtClean="0"/>
              <a:t>газу;</a:t>
            </a:r>
            <a:endParaRPr lang="ru-RU" dirty="0"/>
          </a:p>
          <a:p>
            <a:pPr marL="0" indent="0" algn="just">
              <a:buNone/>
            </a:pPr>
            <a:r>
              <a:rPr lang="ru-RU" b="1" dirty="0">
                <a:solidFill>
                  <a:srgbClr val="FFC000"/>
                </a:solidFill>
              </a:rPr>
              <a:t>жёлтый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/>
              <a:t>– опасность воздействия окислителей или органических </a:t>
            </a:r>
            <a:r>
              <a:rPr lang="ru-RU" dirty="0" smtClean="0"/>
              <a:t>пероксидов;</a:t>
            </a:r>
            <a:endParaRPr lang="ru-RU" dirty="0"/>
          </a:p>
          <a:p>
            <a:pPr marL="0" indent="0" algn="just">
              <a:buNone/>
            </a:pPr>
            <a:r>
              <a:rPr lang="ru-RU" b="1" dirty="0">
                <a:solidFill>
                  <a:srgbClr val="322AD0"/>
                </a:solidFill>
              </a:rPr>
              <a:t>синий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/>
              <a:t>– опасность при </a:t>
            </a:r>
            <a:r>
              <a:rPr lang="ru-RU" dirty="0" smtClean="0"/>
              <a:t>увлажнении;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белый в сочетании с чёрным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ru-RU" dirty="0"/>
              <a:t>опасность причинения вреда здоровью </a:t>
            </a:r>
            <a:r>
              <a:rPr lang="ru-RU" dirty="0" smtClean="0"/>
              <a:t>человека.</a:t>
            </a:r>
            <a:endParaRPr lang="ru-RU" dirty="0"/>
          </a:p>
          <a:p>
            <a:pPr marL="0" indent="0" algn="just"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64776" y="0"/>
            <a:ext cx="937601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525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 txBox="1">
            <a:spLocks/>
          </p:cNvSpPr>
          <p:nvPr/>
        </p:nvSpPr>
        <p:spPr>
          <a:xfrm>
            <a:off x="102694" y="6179409"/>
            <a:ext cx="12033248" cy="62525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2400" b="1" dirty="0"/>
              <a:t>В верхней половине знака размещается </a:t>
            </a:r>
            <a:r>
              <a:rPr lang="ru-RU" sz="2400" b="1" dirty="0">
                <a:solidFill>
                  <a:srgbClr val="C00000"/>
                </a:solidFill>
              </a:rPr>
              <a:t>символ опасности </a:t>
            </a:r>
            <a:r>
              <a:rPr lang="ru-RU" sz="2400" b="1" dirty="0"/>
              <a:t>(кроме знаков для класса 9</a:t>
            </a:r>
            <a:r>
              <a:rPr lang="ru-RU" sz="2400" b="1" dirty="0" smtClean="0"/>
              <a:t>).</a:t>
            </a:r>
            <a:endParaRPr lang="ru-RU" sz="2400" dirty="0"/>
          </a:p>
          <a:p>
            <a:pPr marL="0" indent="0">
              <a:buNone/>
            </a:pP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 </a:t>
            </a:r>
            <a:endParaRPr 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17" y="397809"/>
            <a:ext cx="2099067" cy="194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989" y="416164"/>
            <a:ext cx="2019056" cy="194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637" y="3253927"/>
            <a:ext cx="2078284" cy="203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710" y="394548"/>
            <a:ext cx="2055932" cy="194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919" y="416164"/>
            <a:ext cx="2019056" cy="194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919" y="3178307"/>
            <a:ext cx="2097869" cy="203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4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12" y="3301627"/>
            <a:ext cx="2099067" cy="203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989" y="3275543"/>
            <a:ext cx="2090746" cy="199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262" y="2246895"/>
            <a:ext cx="211974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чёрная взрывающаяся бомба – </a:t>
            </a:r>
            <a:r>
              <a:rPr lang="ru-RU" sz="1400" b="1" dirty="0">
                <a:solidFill>
                  <a:srgbClr val="FF0000"/>
                </a:solidFill>
              </a:rPr>
              <a:t>взрывоопасность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20204" y="2308596"/>
            <a:ext cx="20405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чёрное (белое) пламя – </a:t>
            </a:r>
            <a:r>
              <a:rPr lang="ru-RU" sz="1400" b="1" dirty="0">
                <a:solidFill>
                  <a:srgbClr val="FF0000"/>
                </a:solidFill>
              </a:rPr>
              <a:t>пожароопасность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53460" y="2262786"/>
            <a:ext cx="230175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чёрное пламя над чёрным кругом – </a:t>
            </a:r>
            <a:r>
              <a:rPr lang="ru-RU" sz="1400" b="1" dirty="0">
                <a:solidFill>
                  <a:srgbClr val="FF0000"/>
                </a:solidFill>
              </a:rPr>
              <a:t>указание окисляющих свойств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095639" y="2298085"/>
            <a:ext cx="19638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череп и скрещенные кости – </a:t>
            </a:r>
            <a:r>
              <a:rPr lang="ru-RU" sz="1400" b="1" dirty="0">
                <a:solidFill>
                  <a:srgbClr val="FF0000"/>
                </a:solidFill>
              </a:rPr>
              <a:t>токсичность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53461" y="5215938"/>
            <a:ext cx="20498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трилистник – </a:t>
            </a:r>
            <a:r>
              <a:rPr lang="ru-RU" sz="1400" b="1" dirty="0">
                <a:solidFill>
                  <a:srgbClr val="FF0000"/>
                </a:solidFill>
              </a:rPr>
              <a:t>радиоактивность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8327" y="5277636"/>
            <a:ext cx="20783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чёрный (белый) опрокидывающийся баллон – </a:t>
            </a:r>
            <a:r>
              <a:rPr lang="ru-RU" sz="1400" b="1" dirty="0">
                <a:solidFill>
                  <a:srgbClr val="FF0000"/>
                </a:solidFill>
              </a:rPr>
              <a:t>газ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09927" y="5141726"/>
            <a:ext cx="24304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три чёрных серповидных знака, наложенные на чёрный круг – </a:t>
            </a:r>
            <a:r>
              <a:rPr lang="ru-RU" sz="1400" b="1" dirty="0">
                <a:solidFill>
                  <a:srgbClr val="FF0000"/>
                </a:solidFill>
              </a:rPr>
              <a:t>инфекционное вещество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018314" y="5083627"/>
            <a:ext cx="23250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семь чёрных вертикальных полос – </a:t>
            </a:r>
            <a:r>
              <a:rPr lang="ru-RU" sz="1400" b="1" dirty="0">
                <a:solidFill>
                  <a:srgbClr val="FF0000"/>
                </a:solidFill>
              </a:rPr>
              <a:t>различные малоопасные вещества и изделия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86854" y="-46904"/>
            <a:ext cx="11273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                       Общие </a:t>
            </a:r>
            <a:r>
              <a:rPr lang="ru-RU" sz="2400" b="1" dirty="0">
                <a:solidFill>
                  <a:srgbClr val="C00000"/>
                </a:solidFill>
              </a:rPr>
              <a:t>сведения и классификация опасных </a:t>
            </a:r>
            <a:r>
              <a:rPr lang="ru-RU" sz="2400" b="1" dirty="0" smtClean="0">
                <a:solidFill>
                  <a:srgbClr val="C00000"/>
                </a:solidFill>
              </a:rPr>
              <a:t>грузов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892770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3114</TotalTime>
  <Words>5554</Words>
  <Application>Microsoft Office PowerPoint</Application>
  <PresentationFormat>Широкоэкранный</PresentationFormat>
  <Paragraphs>444</Paragraphs>
  <Slides>75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84" baseType="lpstr">
      <vt:lpstr>Arial</vt:lpstr>
      <vt:lpstr>Calibri</vt:lpstr>
      <vt:lpstr>Calibri Light</vt:lpstr>
      <vt:lpstr>PT Sans</vt:lpstr>
      <vt:lpstr>Tahoma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                       Общие сведения и классификация опасных грузов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Общие сведения и классификация опасных грузов </vt:lpstr>
      <vt:lpstr>                               Общие сведения и классификация опасных грузов </vt:lpstr>
      <vt:lpstr>                            Общие сведения и классификация опасных грузов </vt:lpstr>
      <vt:lpstr>                           Общие сведения и классификация опасных грузов </vt:lpstr>
      <vt:lpstr>                                   Общие сведения и классификация опасных грузов </vt:lpstr>
      <vt:lpstr>                            Общие сведения и классификация опасных грузов </vt:lpstr>
      <vt:lpstr>                        Общие сведения и классификация опасных грузов </vt:lpstr>
      <vt:lpstr>                             Общие сведения и классификация опасных грузов </vt:lpstr>
      <vt:lpstr>                             Общие сведения и классификация опасных грузов </vt:lpstr>
      <vt:lpstr>                              Общие сведения и классификация опасных грузов </vt:lpstr>
      <vt:lpstr>                            Общие сведения и классификация опасных грузов </vt:lpstr>
      <vt:lpstr>                                  Общие сведения и классификация опасных грузов </vt:lpstr>
      <vt:lpstr>                                   Общие сведения и классификация опасных грузов </vt:lpstr>
      <vt:lpstr>                                  Общие сведения и классификация опасных грузов </vt:lpstr>
      <vt:lpstr>                        Общие сведения и классификация опасных грузов  </vt:lpstr>
      <vt:lpstr>                                   Общие сведения и классификация опасных грузов </vt:lpstr>
      <vt:lpstr>                              Общие сведения и классификация опасных грузов </vt:lpstr>
      <vt:lpstr>                                     Общие сведения и классификация опасных грузов </vt:lpstr>
      <vt:lpstr>                                    Общие сведения и классификация опасных грузов </vt:lpstr>
      <vt:lpstr>                                    Общие сведения и классификация опасных грузов </vt:lpstr>
      <vt:lpstr>                                    Общие сведения и классификация опасных грузов </vt:lpstr>
      <vt:lpstr>                                    Общие сведения и классификация опасных грузов </vt:lpstr>
      <vt:lpstr>                                       Общие сведения и классификация опасных грузов </vt:lpstr>
      <vt:lpstr>                   Общие сведения и классификация опасных грузов </vt:lpstr>
      <vt:lpstr>                               Общие сведения и классификация опасных грузов </vt:lpstr>
      <vt:lpstr>                          Общие сведения и классификация опасных грузов </vt:lpstr>
      <vt:lpstr>                          Общие сведения и классификация опасных грузов </vt:lpstr>
      <vt:lpstr>                               Общие сведения и классификация опасных грузов </vt:lpstr>
      <vt:lpstr>                             Общие сведения и классификация опасных грузов </vt:lpstr>
      <vt:lpstr>                       Общие сведения и классификация опасных грузов </vt:lpstr>
      <vt:lpstr>                                    Общие сведения и классификация опасных грузов </vt:lpstr>
      <vt:lpstr>                              Общие сведения и классификация опасных грузов </vt:lpstr>
      <vt:lpstr>                                    Общие сведения и классификация опасных грузов </vt:lpstr>
      <vt:lpstr>                                     Общие сведения и классификация опасных грузов </vt:lpstr>
      <vt:lpstr>                          Общие сведения и классификация опасных грузов </vt:lpstr>
      <vt:lpstr>                        Общие сведения и классификация опасных грузов </vt:lpstr>
      <vt:lpstr>                       Общие сведения и классификация опасных грузов </vt:lpstr>
      <vt:lpstr>                      Общие сведения и классификация опасных грузов </vt:lpstr>
      <vt:lpstr>                      Общие сведения и классификация опасных грузов </vt:lpstr>
      <vt:lpstr>                    Общие сведения и классификация опасных грузов </vt:lpstr>
      <vt:lpstr>                                 Общие сведения и классификация опасных грузов </vt:lpstr>
      <vt:lpstr>                                 Общие сведения и классификация опасных грузов </vt:lpstr>
      <vt:lpstr>                     Общие сведения и классификация опасных грузов </vt:lpstr>
      <vt:lpstr>                      Общие сведения и классификация опасных грузов </vt:lpstr>
      <vt:lpstr>Презентация PowerPoint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Общие сведения и классификация опасных грузов. </vt:lpstr>
      <vt:lpstr>Презентация PowerPoint</vt:lpstr>
      <vt:lpstr>Презентация PowerPoint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  <vt:lpstr>                   Общие сведения и классификация опасных грузов.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226</cp:revision>
  <dcterms:created xsi:type="dcterms:W3CDTF">2020-04-02T09:46:13Z</dcterms:created>
  <dcterms:modified xsi:type="dcterms:W3CDTF">2024-01-14T13:41:51Z</dcterms:modified>
</cp:coreProperties>
</file>