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</p:sldMasterIdLst>
  <p:notesMasterIdLst>
    <p:notesMasterId r:id="rId70"/>
  </p:notesMasterIdLst>
  <p:handoutMasterIdLst>
    <p:handoutMasterId r:id="rId71"/>
  </p:handoutMasterIdLst>
  <p:sldIdLst>
    <p:sldId id="312" r:id="rId2"/>
    <p:sldId id="313" r:id="rId3"/>
    <p:sldId id="314" r:id="rId4"/>
    <p:sldId id="315" r:id="rId5"/>
    <p:sldId id="355" r:id="rId6"/>
    <p:sldId id="356" r:id="rId7"/>
    <p:sldId id="357" r:id="rId8"/>
    <p:sldId id="358" r:id="rId9"/>
    <p:sldId id="316" r:id="rId10"/>
    <p:sldId id="360" r:id="rId11"/>
    <p:sldId id="317" r:id="rId12"/>
    <p:sldId id="318" r:id="rId13"/>
    <p:sldId id="319" r:id="rId14"/>
    <p:sldId id="350" r:id="rId15"/>
    <p:sldId id="320" r:id="rId16"/>
    <p:sldId id="321" r:id="rId17"/>
    <p:sldId id="322" r:id="rId18"/>
    <p:sldId id="323" r:id="rId19"/>
    <p:sldId id="324" r:id="rId20"/>
    <p:sldId id="375" r:id="rId21"/>
    <p:sldId id="376" r:id="rId22"/>
    <p:sldId id="377" r:id="rId23"/>
    <p:sldId id="325" r:id="rId24"/>
    <p:sldId id="373" r:id="rId25"/>
    <p:sldId id="374" r:id="rId26"/>
    <p:sldId id="380" r:id="rId27"/>
    <p:sldId id="381" r:id="rId28"/>
    <p:sldId id="382" r:id="rId29"/>
    <p:sldId id="383" r:id="rId30"/>
    <p:sldId id="326" r:id="rId31"/>
    <p:sldId id="351" r:id="rId32"/>
    <p:sldId id="378" r:id="rId33"/>
    <p:sldId id="379" r:id="rId34"/>
    <p:sldId id="372" r:id="rId35"/>
    <p:sldId id="371" r:id="rId36"/>
    <p:sldId id="327" r:id="rId37"/>
    <p:sldId id="328" r:id="rId38"/>
    <p:sldId id="353" r:id="rId39"/>
    <p:sldId id="384" r:id="rId40"/>
    <p:sldId id="385" r:id="rId41"/>
    <p:sldId id="386" r:id="rId42"/>
    <p:sldId id="387" r:id="rId43"/>
    <p:sldId id="330" r:id="rId44"/>
    <p:sldId id="361" r:id="rId45"/>
    <p:sldId id="331" r:id="rId46"/>
    <p:sldId id="362" r:id="rId47"/>
    <p:sldId id="366" r:id="rId48"/>
    <p:sldId id="367" r:id="rId49"/>
    <p:sldId id="368" r:id="rId50"/>
    <p:sldId id="332" r:id="rId51"/>
    <p:sldId id="369" r:id="rId52"/>
    <p:sldId id="335" r:id="rId53"/>
    <p:sldId id="370" r:id="rId54"/>
    <p:sldId id="364" r:id="rId55"/>
    <p:sldId id="365" r:id="rId56"/>
    <p:sldId id="337" r:id="rId57"/>
    <p:sldId id="338" r:id="rId58"/>
    <p:sldId id="342" r:id="rId59"/>
    <p:sldId id="343" r:id="rId60"/>
    <p:sldId id="344" r:id="rId61"/>
    <p:sldId id="345" r:id="rId62"/>
    <p:sldId id="389" r:id="rId63"/>
    <p:sldId id="390" r:id="rId64"/>
    <p:sldId id="388" r:id="rId65"/>
    <p:sldId id="346" r:id="rId66"/>
    <p:sldId id="348" r:id="rId67"/>
    <p:sldId id="354" r:id="rId68"/>
    <p:sldId id="391" r:id="rId6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30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09" autoAdjust="0"/>
    <p:restoredTop sz="94434" autoAdjust="0"/>
  </p:normalViewPr>
  <p:slideViewPr>
    <p:cSldViewPr>
      <p:cViewPr>
        <p:scale>
          <a:sx n="70" d="100"/>
          <a:sy n="70" d="100"/>
        </p:scale>
        <p:origin x="109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4053BCFA-798A-466F-8ADC-81A4615C2533}" type="datetimeFigureOut">
              <a:rPr lang="ru-RU"/>
              <a:pPr>
                <a:defRPr/>
              </a:pPr>
              <a:t>11.01.2024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1C3F9504-22E3-4D23-B41F-394B9D088D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3759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BA12464A-9F69-4A95-B76E-5B399C2A8E27}" type="datetimeFigureOut">
              <a:rPr lang="ru-RU"/>
              <a:pPr>
                <a:defRPr/>
              </a:pPr>
              <a:t>11.01.2024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FF772651-D657-4B89-BE02-52550D32F1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1731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2487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err="1" smtClean="0"/>
              <a:t>Электротравмы</a:t>
            </a:r>
            <a:r>
              <a:rPr lang="ru-RU" i="1" dirty="0" smtClean="0"/>
              <a:t> </a:t>
            </a:r>
            <a:r>
              <a:rPr lang="ru-RU" dirty="0" smtClean="0"/>
              <a:t>– это местные поражения (ожоги, электрические знаки, металлизация кожи, механические повреждения, </a:t>
            </a:r>
            <a:r>
              <a:rPr lang="ru-RU" dirty="0" err="1" smtClean="0"/>
              <a:t>электроофтальмия</a:t>
            </a:r>
            <a:r>
              <a:rPr lang="ru-RU" dirty="0" smtClean="0"/>
              <a:t>);</a:t>
            </a:r>
          </a:p>
          <a:p>
            <a:pPr algn="just"/>
            <a:r>
              <a:rPr lang="ru-RU" b="1" dirty="0" smtClean="0"/>
              <a:t>Электрический ожог</a:t>
            </a:r>
            <a:r>
              <a:rPr lang="ru-RU" dirty="0" smtClean="0"/>
              <a:t> - это повреждения поверхности тела или внутренних органов под действием электрической дуги или больших токов, проходящих через тело человека. Ожоги бывают двух видов: токовый и дуговой.</a:t>
            </a:r>
          </a:p>
          <a:p>
            <a:pPr algn="just"/>
            <a:r>
              <a:rPr lang="ru-RU" b="1" dirty="0" smtClean="0"/>
              <a:t>Токовый ожог</a:t>
            </a:r>
            <a:r>
              <a:rPr lang="ru-RU" dirty="0" smtClean="0"/>
              <a:t> - обусловлен прохождением тока непосредственно через тело человека в результате прикосновения к токоведущей части (в результате контакта человека с токоведущей частью). </a:t>
            </a:r>
          </a:p>
          <a:p>
            <a:pPr algn="just"/>
            <a:r>
              <a:rPr lang="ru-RU" b="1" dirty="0" smtClean="0"/>
              <a:t>Дуговой ожог </a:t>
            </a:r>
            <a:r>
              <a:rPr lang="ru-RU" dirty="0" smtClean="0"/>
              <a:t>- обусловлен воздействием на тело человека электрической дуги, обладающей высокой температурой (свыше 3500) и большой энергией.</a:t>
            </a:r>
          </a:p>
          <a:p>
            <a:pPr algn="just"/>
            <a:r>
              <a:rPr lang="ru-RU" b="1" dirty="0" smtClean="0"/>
              <a:t>Электрический знак</a:t>
            </a:r>
            <a:r>
              <a:rPr lang="ru-RU" dirty="0" smtClean="0"/>
              <a:t> (</a:t>
            </a:r>
            <a:r>
              <a:rPr lang="ru-RU" dirty="0" err="1" smtClean="0"/>
              <a:t>знак</a:t>
            </a:r>
            <a:r>
              <a:rPr lang="ru-RU" dirty="0" smtClean="0"/>
              <a:t> тока, электрическая метка) - это четкое очерченное пятно, диаметром 1-5 мм серого или бледно-желтого цвета, появляющееся на поверхности кожи человека, подвергнувшейся поражению тока. В большинстве случаев электрический знак безболезнен. С течением времени верхний слой кожи сходит и пораженное место приобретает эластичность, чувствительность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1581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FF0000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При обнаружении обрыва контактного провода или</a:t>
            </a:r>
            <a:r>
              <a:rPr lang="ru-RU" sz="1200" b="1" dirty="0" smtClean="0">
                <a:solidFill>
                  <a:srgbClr val="FF0000"/>
                </a:solidFill>
                <a:latin typeface="Arial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ru-RU" sz="1200" b="1" kern="1200" dirty="0" smtClean="0">
                <a:solidFill>
                  <a:srgbClr val="FF0000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посторонних</a:t>
            </a:r>
            <a:r>
              <a:rPr lang="ru-RU" sz="1200" b="1" dirty="0" smtClean="0">
                <a:solidFill>
                  <a:srgbClr val="FF0000"/>
                </a:solidFill>
                <a:latin typeface="Arial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ru-RU" sz="1200" b="1" kern="1200" dirty="0" smtClean="0">
                <a:solidFill>
                  <a:srgbClr val="FF0000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предметов,</a:t>
            </a:r>
            <a:r>
              <a:rPr lang="ru-RU" sz="1200" b="1" dirty="0" smtClean="0">
                <a:solidFill>
                  <a:srgbClr val="FF0000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 свисающих с него, немедленно сообщить дежурному по станции.  До прибытия работников района контактной сети необходимо оградить опасное место и следить, чтобы никто не приближался к нему ближе, чем на 8 метров. Если оборванные провода представляют</a:t>
            </a:r>
            <a:r>
              <a:rPr lang="ru-RU" sz="1200" b="1" dirty="0" smtClean="0">
                <a:solidFill>
                  <a:srgbClr val="FF0000"/>
                </a:solidFill>
                <a:latin typeface="+mn-lt"/>
                <a:ea typeface="ＭＳ Ｐゴシック" pitchFamily="34" charset="-128"/>
                <a:cs typeface="Calibri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опасность для поезда, проходящего по соседнему пути, то место обрыва ограждают сигналами остановки как место препятствия.</a:t>
            </a:r>
            <a:endParaRPr lang="ru-RU" sz="1200" b="1" dirty="0" smtClean="0">
              <a:solidFill>
                <a:srgbClr val="FF0000"/>
              </a:solidFill>
              <a:latin typeface="+mn-lt"/>
              <a:ea typeface="ＭＳ Ｐゴシック" pitchFamily="34" charset="-128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3031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977F-2504-E741-85B4-8F01994E1F25}" type="datetimeFigureOut">
              <a:rPr lang="en-US" smtClean="0"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308607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780505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7477321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1/11/2024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010019"/>
      </p:ext>
    </p:extLst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1/11/2024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7223316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1/11/2024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054945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757155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091805"/>
      </p:ext>
    </p:extLst>
  </p:cSld>
  <p:clrMapOvr>
    <a:masterClrMapping/>
  </p:clrMapOvr>
  <p:hf sldNum="0"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0428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261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3" y="1806448"/>
            <a:ext cx="8529889" cy="43941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876576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A02F-357D-AF42-B110-A7740AFDCA1B}" type="datetimeFigureOut">
              <a:rPr lang="en-US" smtClean="0"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845727"/>
      </p:ext>
    </p:extLst>
  </p:cSld>
  <p:clrMapOvr>
    <a:masterClrMapping/>
  </p:clrMapOvr>
  <p:hf sldNum="0"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3" y="1806448"/>
            <a:ext cx="8529889" cy="43941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20568"/>
      </p:ext>
    </p:extLst>
  </p:cSld>
  <p:clrMapOvr>
    <a:masterClrMapping/>
  </p:clrMapOvr>
  <p:transition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/>
          <p:cNvSpPr/>
          <p:nvPr/>
        </p:nvSpPr>
        <p:spPr>
          <a:xfrm>
            <a:off x="0" y="0"/>
            <a:ext cx="9144000" cy="6488113"/>
          </a:xfrm>
          <a:prstGeom prst="rect">
            <a:avLst/>
          </a:prstGeom>
          <a:solidFill>
            <a:srgbClr val="BFC5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Rectangle 22"/>
          <p:cNvSpPr/>
          <p:nvPr/>
        </p:nvSpPr>
        <p:spPr>
          <a:xfrm>
            <a:off x="0" y="6499225"/>
            <a:ext cx="9144000" cy="358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17" descr="rzd_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22832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t>1/11/2024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511159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t>1/11/2024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869290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t>1/11/2024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520230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11768-6D99-490E-A7ED-A27B07E0E5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94939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t>1/11/2024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786585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t>1/11/2024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906858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874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  <p:sldLayoutId id="2147483870" r:id="rId14"/>
    <p:sldLayoutId id="2147483871" r:id="rId15"/>
    <p:sldLayoutId id="2147483872" r:id="rId16"/>
    <p:sldLayoutId id="2147483873" r:id="rId17"/>
    <p:sldLayoutId id="2147483874" r:id="rId18"/>
    <p:sldLayoutId id="2147483875" r:id="rId19"/>
    <p:sldLayoutId id="2147483876" r:id="rId20"/>
    <p:sldLayoutId id="2147483815" r:id="rId2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8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pogkomplekt.ru/znak_pic/stend06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7" r="5185"/>
          <a:stretch/>
        </p:blipFill>
        <p:spPr bwMode="auto">
          <a:xfrm>
            <a:off x="1763688" y="19583"/>
            <a:ext cx="6120680" cy="684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Заголовок 2"/>
          <p:cNvSpPr>
            <a:spLocks noGrp="1"/>
          </p:cNvSpPr>
          <p:nvPr>
            <p:ph type="title"/>
          </p:nvPr>
        </p:nvSpPr>
        <p:spPr>
          <a:xfrm>
            <a:off x="600618" y="692696"/>
            <a:ext cx="8543382" cy="1023235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Факторы, влияющие на степень поражения электрическим током</a:t>
            </a: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C:\Users\User\Desktop\петли тока.png"/>
          <p:cNvPicPr>
            <a:picLocks noChangeAspect="1" noChangeArrowheads="1"/>
          </p:cNvPicPr>
          <p:nvPr/>
        </p:nvPicPr>
        <p:blipFill>
          <a:blip r:embed="rId2" cstate="print"/>
          <a:srcRect l="17690" t="11172" r="21600" b="8263"/>
          <a:stretch>
            <a:fillRect/>
          </a:stretch>
        </p:blipFill>
        <p:spPr bwMode="auto">
          <a:xfrm>
            <a:off x="827584" y="1398097"/>
            <a:ext cx="7704856" cy="5315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1403649" y="776483"/>
            <a:ext cx="66247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прикосновения к токоведущим частям </a:t>
            </a:r>
          </a:p>
        </p:txBody>
      </p:sp>
      <p:pic>
        <p:nvPicPr>
          <p:cNvPr id="4" name="Рисунок 3" descr="image0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500174"/>
            <a:ext cx="7800767" cy="4640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2209437" y="583578"/>
            <a:ext cx="54389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шагового</a:t>
            </a:r>
            <a:r>
              <a:rPr lang="en-US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напряжения</a:t>
            </a: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160343" y="1514474"/>
            <a:ext cx="3541707" cy="4629169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Шаговое напряжение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– </a:t>
            </a:r>
            <a:r>
              <a:rPr kumimoji="0" lang="ru-RU" altLang="ru-RU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напряжение, образованное за счет разности потенциалов двух точек на поверхности земли, отстающих друг от друга в радиальном направлении.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91385" y="1400167"/>
            <a:ext cx="5452615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500063" y="428625"/>
            <a:ext cx="35460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Порог не</a:t>
            </a:r>
            <a:r>
              <a:rPr lang="en-US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отпускающего тока</a:t>
            </a:r>
          </a:p>
        </p:txBody>
      </p:sp>
      <p:pic>
        <p:nvPicPr>
          <p:cNvPr id="3" name="Рисунок 2" descr="htmlconvd-rws79o_html_m500be49f.jpg"/>
          <p:cNvPicPr>
            <a:picLocks noChangeAspect="1"/>
          </p:cNvPicPr>
          <p:nvPr/>
        </p:nvPicPr>
        <p:blipFill>
          <a:blip r:embed="rId2" cstate="print"/>
          <a:srcRect r="51785"/>
          <a:stretch>
            <a:fillRect/>
          </a:stretch>
        </p:blipFill>
        <p:spPr bwMode="auto">
          <a:xfrm>
            <a:off x="6429375" y="2000250"/>
            <a:ext cx="1928813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бъект 1"/>
          <p:cNvSpPr txBox="1">
            <a:spLocks/>
          </p:cNvSpPr>
          <p:nvPr/>
        </p:nvSpPr>
        <p:spPr>
          <a:xfrm>
            <a:off x="285750" y="1509713"/>
            <a:ext cx="8715375" cy="847725"/>
          </a:xfrm>
          <a:prstGeom prst="rect">
            <a:avLst/>
          </a:prstGeom>
        </p:spPr>
        <p:txBody>
          <a:bodyPr/>
          <a:lstStyle/>
          <a:p>
            <a:pPr marL="342900" indent="-342900" defTabSz="4572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По степени воздействия на человека различают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три пороговых значения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тока: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 </a:t>
            </a:r>
          </a:p>
          <a:p>
            <a:pPr marL="342900" indent="-342900" defTabSz="457200" eaLnBrk="0" hangingPunct="0">
              <a:spcBef>
                <a:spcPct val="20000"/>
              </a:spcBef>
              <a:buFont typeface="Arial" charset="0"/>
              <a:buChar char="•"/>
              <a:defRPr/>
            </a:pPr>
            <a:endParaRPr lang="ru-RU" sz="2000" dirty="0"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  <a:p>
            <a:pPr marL="342900" indent="-342900" defTabSz="457200" eaLnBrk="0" hangingPunct="0">
              <a:spcBef>
                <a:spcPct val="20000"/>
              </a:spcBef>
              <a:buFont typeface="Arial" charset="0"/>
              <a:buChar char="•"/>
              <a:defRPr/>
            </a:pPr>
            <a:endParaRPr lang="ru-RU" sz="2000" dirty="0"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8037" y="2716469"/>
            <a:ext cx="2287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Ощутимым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27984" y="5738158"/>
            <a:ext cx="43572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Фибрилляционный ток </a:t>
            </a:r>
          </a:p>
        </p:txBody>
      </p:sp>
      <p:pic>
        <p:nvPicPr>
          <p:cNvPr id="8" name="Рисунок 7" descr="htmlconvd-rws79o_html_m500be49f.jpg"/>
          <p:cNvPicPr>
            <a:picLocks noChangeAspect="1"/>
          </p:cNvPicPr>
          <p:nvPr/>
        </p:nvPicPr>
        <p:blipFill>
          <a:blip r:embed="rId2" cstate="print"/>
          <a:srcRect l="48579"/>
          <a:stretch>
            <a:fillRect/>
          </a:stretch>
        </p:blipFill>
        <p:spPr bwMode="auto">
          <a:xfrm>
            <a:off x="366363" y="2202638"/>
            <a:ext cx="2143125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Tok-2-500(2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0378" y="5136806"/>
            <a:ext cx="2060575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15917" y="3947340"/>
            <a:ext cx="35189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 отпускающим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15917" y="4797152"/>
            <a:ext cx="219779" cy="273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7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198145"/>
              </p:ext>
            </p:extLst>
          </p:nvPr>
        </p:nvGraphicFramePr>
        <p:xfrm>
          <a:off x="500063" y="1428750"/>
          <a:ext cx="8429683" cy="4864120"/>
        </p:xfrm>
        <a:graphic>
          <a:graphicData uri="http://schemas.openxmlformats.org/drawingml/2006/table">
            <a:tbl>
              <a:tblPr/>
              <a:tblGrid>
                <a:gridCol w="6423363"/>
                <a:gridCol w="2006320"/>
              </a:tblGrid>
              <a:tr h="972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Условно безопасный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 </a:t>
                      </a:r>
                      <a:b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</a:b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935" marR="6935" marT="6935" marB="693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0,1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А </a:t>
                      </a:r>
                      <a:b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</a:b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935" marR="6935" marT="6935" marB="693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972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Пороговый ощутимый </a:t>
                      </a:r>
                      <a:b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</a:b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935" marR="6935" marT="6935" marB="693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1,1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А </a:t>
                      </a:r>
                      <a:b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</a:b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935" marR="6935" marT="6935" marB="693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972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Пороговый неотпускающий </a:t>
                      </a:r>
                      <a:b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</a:b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935" marR="6935" marT="6935" marB="693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А </a:t>
                      </a:r>
                      <a:b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</a:b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935" marR="6935" marT="6935" marB="693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972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Пороговый фибрилляционный </a:t>
                      </a:r>
                      <a:b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</a:b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935" marR="6935" marT="6935" marB="693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70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А </a:t>
                      </a:r>
                      <a:b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</a:b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935" marR="6935" marT="6935" marB="693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972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Смертельный </a:t>
                      </a:r>
                      <a:b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</a:b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935" marR="6935" marT="6935" marB="693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100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a:t>А </a:t>
                      </a:r>
                      <a:b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</a:b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935" marR="6935" marT="6935" marB="693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301" name="Прямоугольник 2"/>
          <p:cNvSpPr>
            <a:spLocks noChangeArrowheads="1"/>
          </p:cNvSpPr>
          <p:nvPr/>
        </p:nvSpPr>
        <p:spPr bwMode="auto">
          <a:xfrm>
            <a:off x="2503676" y="740771"/>
            <a:ext cx="35460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Порог не</a:t>
            </a:r>
            <a:r>
              <a:rPr lang="en-US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отпускающего тока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1907704" y="761641"/>
            <a:ext cx="56166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выхода из зоны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растекания тока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termicheskme_povreghdeniya_62.jpg"/>
          <p:cNvPicPr>
            <a:picLocks noChangeAspect="1"/>
          </p:cNvPicPr>
          <p:nvPr/>
        </p:nvPicPr>
        <p:blipFill rotWithShape="1">
          <a:blip r:embed="rId2" cstate="print"/>
          <a:srcRect l="4167" t="27778" r="5874" b="13889"/>
          <a:stretch/>
        </p:blipFill>
        <p:spPr>
          <a:xfrm>
            <a:off x="382743" y="2132856"/>
            <a:ext cx="8666546" cy="42148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469440" y="701705"/>
            <a:ext cx="85010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Наведенное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напряжение: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его воздействия на работников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49943" y="1606081"/>
            <a:ext cx="410498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</a:rPr>
              <a:t>Наведенное напряжение </a:t>
            </a:r>
            <a:r>
              <a:rPr lang="ru-RU" sz="2400" b="1" dirty="0" smtClean="0"/>
              <a:t>-</a:t>
            </a:r>
            <a:r>
              <a:rPr lang="ru-RU" sz="2400" i="1" dirty="0" smtClean="0"/>
              <a:t> высокое переменное напряжение возникающее в результате влияния высоковольтной линии передачи переменного тока на проходящие рядом низковольтные линии электропередач, линии связи или на любые протяженные проводники, изолированные от земли.</a:t>
            </a:r>
            <a:endParaRPr lang="ru-RU" sz="2400" dirty="0"/>
          </a:p>
        </p:txBody>
      </p:sp>
      <p:pic>
        <p:nvPicPr>
          <p:cNvPr id="4" name="Рисунок 3" descr="chto-takoe-navedennoe-naprjazhenie-i-chem-ono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606081"/>
            <a:ext cx="4670431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2786050" y="1857364"/>
            <a:ext cx="3500462" cy="457203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1406" y="1357298"/>
            <a:ext cx="2643206" cy="507209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321468" y="458367"/>
            <a:ext cx="85010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помещений и электроустановок по опасности поражения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людей электрическим током</a:t>
            </a:r>
          </a:p>
        </p:txBody>
      </p:sp>
      <p:sp>
        <p:nvSpPr>
          <p:cNvPr id="6" name="Text Box 24"/>
          <p:cNvSpPr txBox="1">
            <a:spLocks noChangeArrowheads="1"/>
          </p:cNvSpPr>
          <p:nvPr/>
        </p:nvSpPr>
        <p:spPr bwMode="auto">
          <a:xfrm>
            <a:off x="6357950" y="1733784"/>
            <a:ext cx="2643206" cy="1123712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С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повышенной 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опасностью </a:t>
            </a:r>
          </a:p>
        </p:txBody>
      </p:sp>
      <p:sp>
        <p:nvSpPr>
          <p:cNvPr id="8" name="Text Box 26"/>
          <p:cNvSpPr txBox="1">
            <a:spLocks noChangeArrowheads="1"/>
          </p:cNvSpPr>
          <p:nvPr/>
        </p:nvSpPr>
        <p:spPr bwMode="auto">
          <a:xfrm>
            <a:off x="3286116" y="2000240"/>
            <a:ext cx="2571768" cy="919401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Особо опасные </a:t>
            </a:r>
          </a:p>
        </p:txBody>
      </p:sp>
      <p:sp>
        <p:nvSpPr>
          <p:cNvPr id="10" name="Text Box 28"/>
          <p:cNvSpPr txBox="1">
            <a:spLocks noChangeArrowheads="1"/>
          </p:cNvSpPr>
          <p:nvPr/>
        </p:nvSpPr>
        <p:spPr bwMode="auto">
          <a:xfrm>
            <a:off x="142844" y="1357298"/>
            <a:ext cx="2486012" cy="1123712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1.Без повышенной опасности</a:t>
            </a: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71406" y="4624647"/>
            <a:ext cx="2643206" cy="1804749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отсутствуют условия, создающие повышенную опасность 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214282" y="2643182"/>
            <a:ext cx="2286016" cy="1804749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отсутствуют условия, создающие особую опасность 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57488" y="3000372"/>
            <a:ext cx="3429024" cy="1464231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dirty="0"/>
              <a:t>одновременно </a:t>
            </a:r>
            <a:r>
              <a:rPr lang="ru-RU" sz="2000" b="1" dirty="0" smtClean="0">
                <a:solidFill>
                  <a:srgbClr val="FF0000"/>
                </a:solidFill>
              </a:rPr>
              <a:t>2 </a:t>
            </a:r>
            <a:r>
              <a:rPr lang="ru-RU" sz="2000" b="1" dirty="0">
                <a:solidFill>
                  <a:srgbClr val="FF0000"/>
                </a:solidFill>
              </a:rPr>
              <a:t>и </a:t>
            </a:r>
            <a:r>
              <a:rPr lang="en-US" sz="2000" b="1" dirty="0">
                <a:solidFill>
                  <a:srgbClr val="FF0000"/>
                </a:solidFill>
              </a:rPr>
              <a:t>&gt;</a:t>
            </a:r>
            <a:r>
              <a:rPr lang="ru-RU" sz="2000" b="1" dirty="0">
                <a:solidFill>
                  <a:srgbClr val="FF0000"/>
                </a:solidFill>
              </a:rPr>
              <a:t> условий </a:t>
            </a:r>
            <a:r>
              <a:rPr lang="ru-RU" sz="2000" b="1" dirty="0"/>
              <a:t>повышенной опасности </a:t>
            </a:r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2857488" y="4572008"/>
            <a:ext cx="3429024" cy="783193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ru-RU" sz="2000" dirty="0"/>
              <a:t>сырость (влажность близка </a:t>
            </a:r>
            <a:r>
              <a:rPr lang="ru-RU" sz="2000" dirty="0">
                <a:solidFill>
                  <a:srgbClr val="FF0000"/>
                </a:solidFill>
              </a:rPr>
              <a:t>к </a:t>
            </a:r>
            <a:r>
              <a:rPr lang="ru-RU" sz="2000" b="1" dirty="0">
                <a:solidFill>
                  <a:srgbClr val="FF0000"/>
                </a:solidFill>
              </a:rPr>
              <a:t>100%)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857488" y="5500702"/>
            <a:ext cx="3429024" cy="919401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химически активная среда </a:t>
            </a:r>
            <a:endParaRPr lang="ru-RU" sz="2400" dirty="0">
              <a:solidFill>
                <a:srgbClr val="002060"/>
              </a:solidFill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6357950" y="2857496"/>
            <a:ext cx="2643206" cy="3493968"/>
            <a:chOff x="6357950" y="1785926"/>
            <a:chExt cx="2643206" cy="3493968"/>
          </a:xfrm>
        </p:grpSpPr>
        <p:sp>
          <p:nvSpPr>
            <p:cNvPr id="23" name="Text Box 18"/>
            <p:cNvSpPr txBox="1">
              <a:spLocks noChangeArrowheads="1"/>
            </p:cNvSpPr>
            <p:nvPr/>
          </p:nvSpPr>
          <p:spPr bwMode="auto">
            <a:xfrm>
              <a:off x="6357950" y="1785926"/>
              <a:ext cx="2643206" cy="70788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000" dirty="0"/>
                <a:t>токопроводящие полы </a:t>
              </a:r>
            </a:p>
          </p:txBody>
        </p:sp>
        <p:sp>
          <p:nvSpPr>
            <p:cNvPr id="24" name="Text Box 19"/>
            <p:cNvSpPr txBox="1">
              <a:spLocks noChangeArrowheads="1"/>
            </p:cNvSpPr>
            <p:nvPr/>
          </p:nvSpPr>
          <p:spPr bwMode="auto">
            <a:xfrm>
              <a:off x="6357950" y="2500306"/>
              <a:ext cx="2643206" cy="1477328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342900" indent="-342900" algn="ctr">
                <a:spcBef>
                  <a:spcPct val="50000"/>
                </a:spcBef>
              </a:pPr>
              <a:r>
                <a:rPr lang="ru-RU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высокая температура (постоянно или периодически </a:t>
              </a:r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&gt;</a:t>
              </a:r>
              <a:r>
                <a:rPr lang="ru-RU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+35</a:t>
              </a:r>
              <a:r>
                <a:rPr lang="ru-RU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Symbol" pitchFamily="18" charset="2"/>
                </a:rPr>
                <a:t></a:t>
              </a:r>
              <a:r>
                <a:rPr lang="ru-RU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С)</a:t>
              </a:r>
            </a:p>
          </p:txBody>
        </p:sp>
        <p:sp>
          <p:nvSpPr>
            <p:cNvPr id="25" name="Text Box 16"/>
            <p:cNvSpPr txBox="1">
              <a:spLocks noChangeArrowheads="1"/>
            </p:cNvSpPr>
            <p:nvPr/>
          </p:nvSpPr>
          <p:spPr bwMode="auto">
            <a:xfrm>
              <a:off x="6357950" y="3929066"/>
              <a:ext cx="2643206" cy="64633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342900" indent="-342900" algn="ctr">
                <a:spcBef>
                  <a:spcPct val="50000"/>
                </a:spcBef>
              </a:pPr>
              <a:r>
                <a:rPr lang="ru-RU" dirty="0"/>
                <a:t>сырость (влажность воздуха </a:t>
              </a:r>
              <a:r>
                <a:rPr lang="en-US" b="1" dirty="0">
                  <a:solidFill>
                    <a:srgbClr val="C00000"/>
                  </a:solidFill>
                </a:rPr>
                <a:t>&gt;</a:t>
              </a:r>
              <a:r>
                <a:rPr lang="ru-RU" b="1" dirty="0">
                  <a:solidFill>
                    <a:srgbClr val="C00000"/>
                  </a:solidFill>
                </a:rPr>
                <a:t> 75%)</a:t>
              </a:r>
            </a:p>
          </p:txBody>
        </p:sp>
        <p:sp>
          <p:nvSpPr>
            <p:cNvPr id="26" name="Text Box 17"/>
            <p:cNvSpPr txBox="1">
              <a:spLocks noChangeArrowheads="1"/>
            </p:cNvSpPr>
            <p:nvPr/>
          </p:nvSpPr>
          <p:spPr bwMode="auto">
            <a:xfrm>
              <a:off x="6357950" y="4572008"/>
              <a:ext cx="2643206" cy="70788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токопроводящая пыль </a:t>
              </a:r>
            </a:p>
          </p:txBody>
        </p:sp>
      </p:grpSp>
      <p:sp>
        <p:nvSpPr>
          <p:cNvPr id="28" name="Стрелка вниз 27"/>
          <p:cNvSpPr/>
          <p:nvPr/>
        </p:nvSpPr>
        <p:spPr>
          <a:xfrm rot="16966426">
            <a:off x="5640047" y="1044795"/>
            <a:ext cx="886677" cy="115632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3793900">
            <a:off x="2455907" y="1200254"/>
            <a:ext cx="1000132" cy="115632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4031974" y="1500174"/>
            <a:ext cx="1000132" cy="69362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 Box 23"/>
          <p:cNvSpPr txBox="1">
            <a:spLocks noChangeArrowheads="1"/>
          </p:cNvSpPr>
          <p:nvPr/>
        </p:nvSpPr>
        <p:spPr bwMode="auto">
          <a:xfrm>
            <a:off x="3000364" y="1214422"/>
            <a:ext cx="2714644" cy="54483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помещения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1115617" y="579960"/>
            <a:ext cx="71287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от статического 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атмосферного электричества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img9.jpg"/>
          <p:cNvPicPr>
            <a:picLocks noChangeAspect="1"/>
          </p:cNvPicPr>
          <p:nvPr/>
        </p:nvPicPr>
        <p:blipFill>
          <a:blip r:embed="rId2" cstate="print"/>
          <a:srcRect l="2187" t="15000" r="3125" b="2500"/>
          <a:stretch>
            <a:fillRect/>
          </a:stretch>
        </p:blipFill>
        <p:spPr>
          <a:xfrm>
            <a:off x="755576" y="1139658"/>
            <a:ext cx="8143932" cy="5321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1"/>
          <p:cNvSpPr>
            <a:spLocks noChangeArrowheads="1"/>
          </p:cNvSpPr>
          <p:nvPr/>
        </p:nvSpPr>
        <p:spPr bwMode="auto">
          <a:xfrm>
            <a:off x="353238" y="586876"/>
            <a:ext cx="8572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по обеспечению электробезопасности в производственных и бытовых помещениях</a:t>
            </a:r>
          </a:p>
        </p:txBody>
      </p:sp>
      <p:pic>
        <p:nvPicPr>
          <p:cNvPr id="3" name="Рисунок 2" descr="ST14410001000Pi.jpg"/>
          <p:cNvPicPr>
            <a:picLocks noChangeAspect="1"/>
          </p:cNvPicPr>
          <p:nvPr/>
        </p:nvPicPr>
        <p:blipFill>
          <a:blip r:embed="rId2" cstate="print"/>
          <a:srcRect l="2083" t="40090" r="40625" b="41667"/>
          <a:stretch>
            <a:fillRect/>
          </a:stretch>
        </p:blipFill>
        <p:spPr>
          <a:xfrm>
            <a:off x="353238" y="1428736"/>
            <a:ext cx="8076414" cy="2571768"/>
          </a:xfrm>
          <a:prstGeom prst="rect">
            <a:avLst/>
          </a:prstGeom>
        </p:spPr>
      </p:pic>
      <p:pic>
        <p:nvPicPr>
          <p:cNvPr id="4" name="Рисунок 3" descr="ST14410001000P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375" t="39583" r="2083" b="41667"/>
          <a:stretch>
            <a:fillRect/>
          </a:stretch>
        </p:blipFill>
        <p:spPr>
          <a:xfrm>
            <a:off x="1996282" y="4000504"/>
            <a:ext cx="5286412" cy="25717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2950369" y="771512"/>
            <a:ext cx="26527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RussianRail G Pro" pitchFamily="50" charset="-52"/>
              </a:rPr>
              <a:t>Электрический ток </a:t>
            </a:r>
          </a:p>
        </p:txBody>
      </p:sp>
      <p:pic>
        <p:nvPicPr>
          <p:cNvPr id="3" name="Рисунок 2" descr="Рисунок2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7997" y="1587696"/>
            <a:ext cx="3857625" cy="3286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00125" y="5023543"/>
            <a:ext cx="85725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существования электрического тока необходимы следующие условия: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Tx/>
              <a:buAutoNum type="arabicPeriod"/>
              <a:defRPr/>
            </a:pP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свободных электрических зарядов в проводнике;</a:t>
            </a:r>
          </a:p>
          <a:p>
            <a:pPr marL="800100" lvl="1" indent="-342900">
              <a:buFontTx/>
              <a:buAutoNum type="arabicPeriod"/>
              <a:defRPr/>
            </a:pP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внешнего электрического поля для проводника.</a:t>
            </a:r>
          </a:p>
        </p:txBody>
      </p:sp>
      <p:pic>
        <p:nvPicPr>
          <p:cNvPr id="5" name="Рисунок 4" descr="09g-i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1928813"/>
            <a:ext cx="1428750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580112" y="1500174"/>
            <a:ext cx="3357586" cy="300039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Электрический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ток -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упорядоченное движение заряженных частиц.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ru-RU" sz="2000" b="1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ru-RU" sz="2000" b="1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1"/>
          <p:cNvSpPr>
            <a:spLocks noChangeArrowheads="1"/>
          </p:cNvSpPr>
          <p:nvPr/>
        </p:nvSpPr>
        <p:spPr bwMode="auto">
          <a:xfrm>
            <a:off x="285750" y="560738"/>
            <a:ext cx="8572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по обеспечению электробезопасности в производственных и бытовых помещениях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36666" t="28450" r="19696" b="15521"/>
          <a:stretch>
            <a:fillRect/>
          </a:stretch>
        </p:blipFill>
        <p:spPr bwMode="auto">
          <a:xfrm>
            <a:off x="0" y="1340768"/>
            <a:ext cx="91440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1"/>
          <p:cNvSpPr>
            <a:spLocks noChangeArrowheads="1"/>
          </p:cNvSpPr>
          <p:nvPr/>
        </p:nvSpPr>
        <p:spPr bwMode="auto">
          <a:xfrm>
            <a:off x="395536" y="686908"/>
            <a:ext cx="8572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по обеспечению электробезопасности в производственных и бытовых помещениях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54942" t="40103" r="15784" b="27925"/>
          <a:stretch/>
        </p:blipFill>
        <p:spPr bwMode="auto">
          <a:xfrm>
            <a:off x="4143184" y="1988840"/>
            <a:ext cx="496753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2" cstate="print"/>
          <a:srcRect l="30330" t="36188" r="45538" b="23356"/>
          <a:stretch/>
        </p:blipFill>
        <p:spPr bwMode="auto">
          <a:xfrm>
            <a:off x="367205" y="1844824"/>
            <a:ext cx="3744416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1"/>
          <p:cNvSpPr>
            <a:spLocks noChangeArrowheads="1"/>
          </p:cNvSpPr>
          <p:nvPr/>
        </p:nvSpPr>
        <p:spPr bwMode="auto">
          <a:xfrm>
            <a:off x="395536" y="435003"/>
            <a:ext cx="8572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по обеспечению электробезопасности в производственных и бытовых помещениях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2" cstate="print"/>
          <a:srcRect l="60228" t="40199" r="20203" b="26642"/>
          <a:stretch/>
        </p:blipFill>
        <p:spPr bwMode="auto">
          <a:xfrm>
            <a:off x="4860032" y="1525100"/>
            <a:ext cx="4099679" cy="4352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2" cstate="print"/>
          <a:srcRect l="34006" t="40199" r="45643" b="26642"/>
          <a:stretch/>
        </p:blipFill>
        <p:spPr bwMode="auto">
          <a:xfrm>
            <a:off x="539552" y="1525100"/>
            <a:ext cx="4104456" cy="4439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333173" y="620688"/>
            <a:ext cx="84296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по предупреждению поражения электрическим током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03200" y="1496360"/>
            <a:ext cx="622618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defTabSz="914400"/>
            <a:endParaRPr lang="ru-RU" dirty="0">
              <a:cs typeface="Arial" pitchFamily="34" charset="0"/>
            </a:endParaRPr>
          </a:p>
          <a:p>
            <a:pPr marL="342900" indent="-342900" algn="just" defTabSz="914400" eaLnBrk="0" hangingPunct="0">
              <a:buFontTx/>
              <a:buAutoNum type="arabicPeriod"/>
            </a:pPr>
            <a:r>
              <a:rPr lang="ru-RU" sz="2000" b="1" dirty="0">
                <a:ea typeface="Times New Roman" pitchFamily="18" charset="0"/>
                <a:cs typeface="Arial" pitchFamily="34" charset="0"/>
              </a:rPr>
              <a:t>уменьшению рабочего напряжения электроустановок; </a:t>
            </a:r>
          </a:p>
          <a:p>
            <a:pPr marL="342900" indent="-342900" algn="just" defTabSz="914400" eaLnBrk="0" hangingPunct="0">
              <a:buFontTx/>
              <a:buAutoNum type="arabicPeriod"/>
            </a:pPr>
            <a:r>
              <a:rPr lang="ru-RU" sz="2000" b="1" dirty="0">
                <a:ea typeface="Times New Roman" pitchFamily="18" charset="0"/>
                <a:cs typeface="Arial" pitchFamily="34" charset="0"/>
              </a:rPr>
              <a:t>электрическому разделению цепей высоких и низких напряжений;</a:t>
            </a:r>
          </a:p>
          <a:p>
            <a:pPr marL="342900" indent="-342900" algn="just" defTabSz="914400" eaLnBrk="0" hangingPunct="0">
              <a:buFontTx/>
              <a:buAutoNum type="arabicPeriod"/>
            </a:pPr>
            <a:r>
              <a:rPr lang="ru-RU" sz="2000" b="1" dirty="0">
                <a:ea typeface="Times New Roman" pitchFamily="18" charset="0"/>
                <a:cs typeface="Arial" pitchFamily="34" charset="0"/>
              </a:rPr>
              <a:t>увеличению сопротивления изоляции токоведущих частей (рабочей, усиленной, дополнительной, двойной и т. п.); </a:t>
            </a:r>
          </a:p>
          <a:p>
            <a:pPr marL="342900" indent="-342900" algn="just" defTabSz="914400" eaLnBrk="0" hangingPunct="0">
              <a:buFontTx/>
              <a:buAutoNum type="arabicPeriod"/>
            </a:pPr>
            <a:r>
              <a:rPr lang="ru-RU" sz="2000" b="1" dirty="0">
                <a:ea typeface="Times New Roman" pitchFamily="18" charset="0"/>
                <a:cs typeface="Arial" pitchFamily="34" charset="0"/>
              </a:rPr>
              <a:t>применению устройств защитного отключения и средств коллективной защиты (оградительных, блокировочных, сигнализирующих устройств, знаков безопасности и т. п.), а также изолирующих средств защиты;</a:t>
            </a:r>
          </a:p>
          <a:p>
            <a:pPr marL="342900" indent="-342900" algn="just" defTabSz="914400" eaLnBrk="0" hangingPunct="0">
              <a:buFontTx/>
              <a:buAutoNum type="arabicPeriod"/>
            </a:pPr>
            <a:r>
              <a:rPr lang="ru-RU" sz="2000" b="1" dirty="0">
                <a:cs typeface="Times New Roman" pitchFamily="18" charset="0"/>
              </a:rPr>
              <a:t>выравниванию потенциалов (заземление, зануление).</a:t>
            </a:r>
          </a:p>
          <a:p>
            <a:pPr marL="342900" indent="-342900" defTabSz="914400" eaLnBrk="0" hangingPunct="0"/>
            <a:endParaRPr lang="ru-RU" dirty="0">
              <a:cs typeface="Arial" pitchFamily="34" charset="0"/>
            </a:endParaRPr>
          </a:p>
        </p:txBody>
      </p:sp>
      <p:pic>
        <p:nvPicPr>
          <p:cNvPr id="7" name="Рисунок 6" descr="20160419_1413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388" y="1785926"/>
            <a:ext cx="2357454" cy="4191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71746" y="620688"/>
            <a:ext cx="84296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по предупреждению поражения электрическим током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 l="30605" t="34915" r="16059" b="17676"/>
          <a:stretch>
            <a:fillRect/>
          </a:stretch>
        </p:blipFill>
        <p:spPr bwMode="auto">
          <a:xfrm>
            <a:off x="14559" y="1844824"/>
            <a:ext cx="91440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57187" y="704890"/>
            <a:ext cx="84296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по предупреждению поражения электрическим током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30605" t="32760" r="16059" b="19831"/>
          <a:stretch>
            <a:fillRect/>
          </a:stretch>
        </p:blipFill>
        <p:spPr bwMode="auto">
          <a:xfrm>
            <a:off x="0" y="1412776"/>
            <a:ext cx="91440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95536" y="590633"/>
            <a:ext cx="84296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по предупреждению поражения электрическим током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30302" t="27544" r="16059" b="9056"/>
          <a:stretch>
            <a:fillRect/>
          </a:stretch>
        </p:blipFill>
        <p:spPr bwMode="auto">
          <a:xfrm>
            <a:off x="395536" y="1412776"/>
            <a:ext cx="849694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57187" y="595572"/>
            <a:ext cx="84296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по предупреждению поражения электрическим током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33604" t="28315" r="18611" b="10066"/>
          <a:stretch>
            <a:fillRect/>
          </a:stretch>
        </p:blipFill>
        <p:spPr bwMode="auto">
          <a:xfrm>
            <a:off x="0" y="1484784"/>
            <a:ext cx="914400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57187" y="527333"/>
            <a:ext cx="84296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по предупреждению поражения электрическим током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31818" t="27557" r="16059" b="9056"/>
          <a:stretch>
            <a:fillRect/>
          </a:stretch>
        </p:blipFill>
        <p:spPr bwMode="auto">
          <a:xfrm>
            <a:off x="0" y="1340768"/>
            <a:ext cx="91440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57187" y="578896"/>
            <a:ext cx="84296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по предупреждению поражения электрическим током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30909" t="28160" r="15480" b="10278"/>
          <a:stretch>
            <a:fillRect/>
          </a:stretch>
        </p:blipFill>
        <p:spPr bwMode="auto">
          <a:xfrm>
            <a:off x="0" y="1412776"/>
            <a:ext cx="91440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395536" y="759354"/>
            <a:ext cx="85010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электрического тока на организм человека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последствия поражения электрическим током</a:t>
            </a:r>
          </a:p>
        </p:txBody>
      </p:sp>
      <p:sp>
        <p:nvSpPr>
          <p:cNvPr id="3" name="Стрелка влево 2"/>
          <p:cNvSpPr/>
          <p:nvPr/>
        </p:nvSpPr>
        <p:spPr>
          <a:xfrm>
            <a:off x="4489402" y="5390040"/>
            <a:ext cx="3571900" cy="1039356"/>
          </a:xfrm>
          <a:prstGeom prst="lef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Термическое</a:t>
            </a:r>
            <a:endParaRPr lang="ru-RU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o_vrede_lep_3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825" y="1500188"/>
            <a:ext cx="3349625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трелка влево 4"/>
          <p:cNvSpPr/>
          <p:nvPr/>
        </p:nvSpPr>
        <p:spPr>
          <a:xfrm>
            <a:off x="4060774" y="3318338"/>
            <a:ext cx="4511754" cy="1039356"/>
          </a:xfrm>
          <a:prstGeom prst="lef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70C0"/>
                </a:solidFill>
              </a:rPr>
              <a:t>Электролитическое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4489402" y="4214818"/>
            <a:ext cx="3143272" cy="1039356"/>
          </a:xfrm>
          <a:prstGeom prst="lef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химическое</a:t>
            </a:r>
            <a:endParaRPr lang="ru-RU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Стрелка влево 6"/>
          <p:cNvSpPr/>
          <p:nvPr/>
        </p:nvSpPr>
        <p:spPr>
          <a:xfrm>
            <a:off x="4060774" y="1428736"/>
            <a:ext cx="3929090" cy="1039356"/>
          </a:xfrm>
          <a:prstGeom prst="lef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</a:rPr>
              <a:t>Биологическое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Стрелка влево 7"/>
          <p:cNvSpPr/>
          <p:nvPr/>
        </p:nvSpPr>
        <p:spPr>
          <a:xfrm>
            <a:off x="4417964" y="2285992"/>
            <a:ext cx="3857652" cy="1039356"/>
          </a:xfrm>
          <a:prstGeom prst="lef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Механическое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321468" y="452902"/>
            <a:ext cx="85010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повышения электробезопасности в электроустановках: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защитное заземление, зануление, защитное отключение, другие средства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защиты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l="30605" t="35711" r="18431" b="26215"/>
          <a:stretch>
            <a:fillRect/>
          </a:stretch>
        </p:blipFill>
        <p:spPr bwMode="auto">
          <a:xfrm>
            <a:off x="0" y="1412776"/>
            <a:ext cx="91440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0780" t="31924" r="18370" b="19445"/>
          <a:stretch>
            <a:fillRect/>
          </a:stretch>
        </p:blipFill>
        <p:spPr bwMode="auto">
          <a:xfrm>
            <a:off x="35496" y="1340768"/>
            <a:ext cx="910850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321468" y="452902"/>
            <a:ext cx="85010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повышения электробезопасности в электроустановках: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защитное заземление, зануление, защитное отключение, другие средства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 l="39091" t="28450" r="23332" b="13366"/>
          <a:stretch>
            <a:fillRect/>
          </a:stretch>
        </p:blipFill>
        <p:spPr bwMode="auto">
          <a:xfrm>
            <a:off x="1547664" y="1484784"/>
            <a:ext cx="568863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321468" y="452902"/>
            <a:ext cx="85010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повышения электробезопасности в электроустановках: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защитное заземление, зануление, защитное отключение, другие средства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40302" t="28450" r="25757" b="13366"/>
          <a:stretch>
            <a:fillRect/>
          </a:stretch>
        </p:blipFill>
        <p:spPr bwMode="auto">
          <a:xfrm>
            <a:off x="1475656" y="1412776"/>
            <a:ext cx="626469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321468" y="452902"/>
            <a:ext cx="85010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повышения электробезопасности в электроустановках: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защитное заземление, зануление, защитное отключение, другие средства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 l="30605" t="35736" r="17438" b="17231"/>
          <a:stretch>
            <a:fillRect/>
          </a:stretch>
        </p:blipFill>
        <p:spPr bwMode="auto">
          <a:xfrm>
            <a:off x="0" y="1412776"/>
            <a:ext cx="889248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321468" y="452902"/>
            <a:ext cx="85010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повышения электробезопасности в электроустановках: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защитное заземление, зануление, защитное отключение, другие средства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 l="30893" t="32760" r="17559" b="24140"/>
          <a:stretch>
            <a:fillRect/>
          </a:stretch>
        </p:blipFill>
        <p:spPr bwMode="auto">
          <a:xfrm>
            <a:off x="0" y="1412776"/>
            <a:ext cx="914400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321468" y="452902"/>
            <a:ext cx="85010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повышения электробезопасности в электроустановках: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защитное заземление, зануление, защитное отключение, другие средства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251520" y="622595"/>
            <a:ext cx="86439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Оградительные и предупредительные средства, блокировочные и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сигнализирующие устройства, системы дистанционного управления</a:t>
            </a:r>
          </a:p>
        </p:txBody>
      </p:sp>
      <p:pic>
        <p:nvPicPr>
          <p:cNvPr id="4" name="Рисунок 3" descr="58866c7d3394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3602" y="1500174"/>
            <a:ext cx="7621736" cy="4827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368734" y="764704"/>
            <a:ext cx="84296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рельсовой линии в качестве защитного заземления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железнодорожном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транспорте</a:t>
            </a:r>
          </a:p>
        </p:txBody>
      </p:sp>
      <p:pic>
        <p:nvPicPr>
          <p:cNvPr id="4" name="Рисунок 3" descr="x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732814"/>
            <a:ext cx="8286575" cy="44108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755576" y="452902"/>
            <a:ext cx="77153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Электрозащитные средства: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дополнительные</a:t>
            </a:r>
          </a:p>
        </p:txBody>
      </p:sp>
      <p:pic>
        <p:nvPicPr>
          <p:cNvPr id="4" name="Рисунок 3" descr="15305-3-ndfl-obrazec-zapolneniya-prodazha-avtomobilya-2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056158"/>
            <a:ext cx="7000924" cy="5782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467544" y="763358"/>
            <a:ext cx="79621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Электрозащитные средства: основные и дополнительные до 1000 в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30605" t="28450" r="16059" b="11211"/>
          <a:stretch>
            <a:fillRect/>
          </a:stretch>
        </p:blipFill>
        <p:spPr bwMode="auto">
          <a:xfrm>
            <a:off x="251520" y="1442912"/>
            <a:ext cx="8640960" cy="5298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1928810" y="520509"/>
            <a:ext cx="500063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электрической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382037" y="1636495"/>
            <a:ext cx="4143404" cy="390516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65402" y="1704065"/>
            <a:ext cx="2468563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dirty="0">
                <a:ln w="10541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система </a:t>
            </a:r>
            <a:endParaRPr lang="ru-RU" sz="36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78433" y="2300595"/>
            <a:ext cx="340201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n w="10541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организационных</a:t>
            </a:r>
            <a:endParaRPr lang="ru-RU" sz="24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96208" y="2715205"/>
            <a:ext cx="2435225" cy="83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ln w="10541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И</a:t>
            </a:r>
            <a:endParaRPr lang="ru-RU" sz="2400" b="1" dirty="0">
              <a:ln w="10541" cmpd="sng">
                <a:noFill/>
                <a:prstDash val="solid"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  <a:p>
            <a:pPr>
              <a:defRPr/>
            </a:pPr>
            <a:r>
              <a:rPr lang="ru-RU" sz="2400" b="1" dirty="0">
                <a:ln w="10541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технических</a:t>
            </a:r>
            <a:endParaRPr lang="ru-RU" sz="24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" name="Прямоугольник с одним скругленным углом 6"/>
          <p:cNvSpPr/>
          <p:nvPr/>
        </p:nvSpPr>
        <p:spPr>
          <a:xfrm>
            <a:off x="5121458" y="4321378"/>
            <a:ext cx="2727466" cy="461665"/>
          </a:xfrm>
          <a:prstGeom prst="round1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и средств</a:t>
            </a:r>
            <a:endParaRPr lang="ru-RU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8" y="5614209"/>
            <a:ext cx="8786813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ln w="10541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обеспечивающих </a:t>
            </a:r>
            <a:r>
              <a:rPr lang="ru-RU" sz="2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защиту людей </a:t>
            </a:r>
            <a:r>
              <a:rPr lang="ru-RU" sz="2000" b="1" dirty="0">
                <a:ln w="10541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вредного и опасного воздействия </a:t>
            </a:r>
            <a:r>
              <a:rPr lang="ru-RU" sz="2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электрического тока</a:t>
            </a:r>
            <a:r>
              <a:rPr lang="ru-RU" sz="2000" b="1" dirty="0">
                <a:ln w="10541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электрической дуги, электромагнитного поля и статического электричества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256774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885" y="2603741"/>
            <a:ext cx="4071966" cy="3041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трелка вправо 9"/>
          <p:cNvSpPr/>
          <p:nvPr/>
        </p:nvSpPr>
        <p:spPr>
          <a:xfrm>
            <a:off x="449277" y="1241583"/>
            <a:ext cx="4429156" cy="1650742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ЭЛЕКТРИЧЕСКАЯ БЕЗОПАСНОСТЬ</a:t>
            </a:r>
            <a:endParaRPr lang="ru-RU" sz="2400" b="1" dirty="0">
              <a:ln w="10541" cmpd="sng">
                <a:noFill/>
                <a:prstDash val="solid"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5121458" y="3650312"/>
            <a:ext cx="2727466" cy="461665"/>
          </a:xfrm>
          <a:prstGeom prst="round1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м</a:t>
            </a:r>
            <a:r>
              <a:rPr lang="ru-RU" sz="24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ероприятий </a:t>
            </a:r>
            <a:endParaRPr lang="ru-RU" sz="2400" b="1" dirty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28820" y="878815"/>
            <a:ext cx="33764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ГОСТ Р 12.1.019-2009, п. 3.42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0605" t="28450" r="16059" b="11211"/>
          <a:stretch>
            <a:fillRect/>
          </a:stretch>
        </p:blipFill>
        <p:spPr bwMode="auto">
          <a:xfrm>
            <a:off x="323528" y="1412776"/>
            <a:ext cx="849694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467544" y="595572"/>
            <a:ext cx="79621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Электрозащитные средства: основные и дополнительные до 1000 в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359024" y="692696"/>
            <a:ext cx="87849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Электрозащитные средства: основные и дополнительные свыше 1000 в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30605" t="28450" r="17271" b="11211"/>
          <a:stretch>
            <a:fillRect/>
          </a:stretch>
        </p:blipFill>
        <p:spPr bwMode="auto">
          <a:xfrm>
            <a:off x="251520" y="1268760"/>
            <a:ext cx="91440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0605" t="28450" r="16059" b="11211"/>
          <a:stretch>
            <a:fillRect/>
          </a:stretch>
        </p:blipFill>
        <p:spPr bwMode="auto">
          <a:xfrm>
            <a:off x="0" y="1412776"/>
            <a:ext cx="914400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359024" y="692696"/>
            <a:ext cx="87849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Электрозащитные средства: основные и дополнительные свыше 1000 в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рямоугольник 1"/>
          <p:cNvSpPr>
            <a:spLocks noChangeArrowheads="1"/>
          </p:cNvSpPr>
          <p:nvPr/>
        </p:nvSpPr>
        <p:spPr bwMode="auto">
          <a:xfrm>
            <a:off x="398378" y="957188"/>
            <a:ext cx="85010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Испытание защитных средств, инструментов и приспособлений</a:t>
            </a:r>
          </a:p>
        </p:txBody>
      </p:sp>
      <p:pic>
        <p:nvPicPr>
          <p:cNvPr id="3" name="Рисунок 2" descr="55090-po-ispytaniyu-i-primeneniyu-sredstv-zaschity-pdf.jpg"/>
          <p:cNvPicPr>
            <a:picLocks noChangeAspect="1"/>
          </p:cNvPicPr>
          <p:nvPr/>
        </p:nvPicPr>
        <p:blipFill>
          <a:blip r:embed="rId2" cstate="print"/>
          <a:srcRect l="805" t="67517" r="50781" b="1805"/>
          <a:stretch>
            <a:fillRect/>
          </a:stretch>
        </p:blipFill>
        <p:spPr>
          <a:xfrm>
            <a:off x="154095" y="1428736"/>
            <a:ext cx="8847061" cy="2500330"/>
          </a:xfrm>
          <a:prstGeom prst="rect">
            <a:avLst/>
          </a:prstGeom>
        </p:spPr>
      </p:pic>
      <p:pic>
        <p:nvPicPr>
          <p:cNvPr id="4" name="Рисунок 3" descr="55090-po-ispytaniyu-i-primeneniyu-sredstv-zaschity-pdf.jpg"/>
          <p:cNvPicPr>
            <a:picLocks noChangeAspect="1"/>
          </p:cNvPicPr>
          <p:nvPr/>
        </p:nvPicPr>
        <p:blipFill>
          <a:blip r:embed="rId2" cstate="print"/>
          <a:srcRect l="48437" t="69269" r="825" b="2985"/>
          <a:stretch>
            <a:fillRect/>
          </a:stretch>
        </p:blipFill>
        <p:spPr>
          <a:xfrm>
            <a:off x="142844" y="4000504"/>
            <a:ext cx="8786874" cy="21431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991261" y="732784"/>
            <a:ext cx="51845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защиты от поражения током</a:t>
            </a:r>
          </a:p>
        </p:txBody>
      </p:sp>
      <p:pic>
        <p:nvPicPr>
          <p:cNvPr id="3" name="Рисунок 2" descr="sredata_zahiti_2.jpg"/>
          <p:cNvPicPr>
            <a:picLocks noChangeAspect="1"/>
          </p:cNvPicPr>
          <p:nvPr/>
        </p:nvPicPr>
        <p:blipFill>
          <a:blip r:embed="rId2" cstate="print"/>
          <a:srcRect t="20093"/>
          <a:stretch>
            <a:fillRect/>
          </a:stretch>
        </p:blipFill>
        <p:spPr>
          <a:xfrm>
            <a:off x="251520" y="1412776"/>
            <a:ext cx="8664058" cy="49685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1403649" y="804792"/>
            <a:ext cx="69127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индивидуальной защиты от поражения током</a:t>
            </a:r>
          </a:p>
        </p:txBody>
      </p:sp>
      <p:pic>
        <p:nvPicPr>
          <p:cNvPr id="3" name="Рисунок 2" descr="slide-9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61" t="28439" r="3436" b="11498"/>
          <a:stretch>
            <a:fillRect/>
          </a:stretch>
        </p:blipFill>
        <p:spPr>
          <a:xfrm>
            <a:off x="0" y="1556792"/>
            <a:ext cx="9159914" cy="4464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7.jpg"/>
          <p:cNvPicPr>
            <a:picLocks noChangeAspect="1"/>
          </p:cNvPicPr>
          <p:nvPr/>
        </p:nvPicPr>
        <p:blipFill rotWithShape="1">
          <a:blip r:embed="rId2" cstate="print"/>
          <a:srcRect l="1975" t="20700" r="2195" b="8364"/>
          <a:stretch/>
        </p:blipFill>
        <p:spPr>
          <a:xfrm>
            <a:off x="323528" y="1556792"/>
            <a:ext cx="8712968" cy="4824536"/>
          </a:xfrm>
          <a:prstGeom prst="rect">
            <a:avLst/>
          </a:prstGeom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1547664" y="827837"/>
            <a:ext cx="66247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групп по электробезопасности</a:t>
            </a:r>
          </a:p>
        </p:txBody>
      </p:sp>
      <p:pic>
        <p:nvPicPr>
          <p:cNvPr id="4" name="Рисунок 3" descr="03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3549" y="3645024"/>
            <a:ext cx="4212467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 l="30605" t="29234" r="15764" b="11995"/>
          <a:stretch>
            <a:fillRect/>
          </a:stretch>
        </p:blipFill>
        <p:spPr bwMode="auto">
          <a:xfrm>
            <a:off x="0" y="1484784"/>
            <a:ext cx="91440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1547664" y="827837"/>
            <a:ext cx="66247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групп по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0605" t="28225" r="16059" b="9056"/>
          <a:stretch>
            <a:fillRect/>
          </a:stretch>
        </p:blipFill>
        <p:spPr bwMode="auto">
          <a:xfrm>
            <a:off x="0" y="1484784"/>
            <a:ext cx="914400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1547664" y="827837"/>
            <a:ext cx="66247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групп по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 l="30302" t="28450" r="16059" b="21985"/>
          <a:stretch>
            <a:fillRect/>
          </a:stretch>
        </p:blipFill>
        <p:spPr bwMode="auto">
          <a:xfrm>
            <a:off x="395536" y="1628800"/>
            <a:ext cx="849694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1547664" y="827837"/>
            <a:ext cx="66247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групп по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1459513099_herbok_org_kizarmis_elektrikci_01.jpg"/>
          <p:cNvPicPr>
            <a:picLocks noChangeAspect="1"/>
          </p:cNvPicPr>
          <p:nvPr/>
        </p:nvPicPr>
        <p:blipFill>
          <a:blip r:embed="rId3" cstate="print"/>
          <a:srcRect b="13433"/>
          <a:stretch>
            <a:fillRect/>
          </a:stretch>
        </p:blipFill>
        <p:spPr>
          <a:xfrm>
            <a:off x="6348325" y="4214820"/>
            <a:ext cx="2782378" cy="1859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63" name="Заголовок 2"/>
          <p:cNvSpPr>
            <a:spLocks noGrp="1"/>
          </p:cNvSpPr>
          <p:nvPr>
            <p:ph type="title"/>
          </p:nvPr>
        </p:nvSpPr>
        <p:spPr>
          <a:xfrm>
            <a:off x="3203848" y="493276"/>
            <a:ext cx="4197253" cy="46490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поражений током</a:t>
            </a: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349499"/>
            <a:ext cx="4000528" cy="64294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местные электрические травмы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57752" y="1357298"/>
            <a:ext cx="4000528" cy="64294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электрические травмы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>
            <a:endCxn id="5" idx="0"/>
          </p:cNvCxnSpPr>
          <p:nvPr/>
        </p:nvCxnSpPr>
        <p:spPr>
          <a:xfrm flipH="1">
            <a:off x="2714612" y="841800"/>
            <a:ext cx="849276" cy="50769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156176" y="810091"/>
            <a:ext cx="773278" cy="55857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1000100" y="2357430"/>
            <a:ext cx="3214710" cy="7143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электрические ожоги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000100" y="3143248"/>
            <a:ext cx="3214710" cy="7143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электрические знаки (метки)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000100" y="3929066"/>
            <a:ext cx="3214710" cy="7143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электрометаллизация кожи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00100" y="4714884"/>
            <a:ext cx="3214710" cy="7143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механические повреждения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00100" y="5500702"/>
            <a:ext cx="3214710" cy="7143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электроофтольмия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22" name="Соединительная линия уступом 21"/>
          <p:cNvCxnSpPr/>
          <p:nvPr/>
        </p:nvCxnSpPr>
        <p:spPr>
          <a:xfrm rot="5400000">
            <a:off x="-1499436" y="4000504"/>
            <a:ext cx="3713982" cy="79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20" idx="1"/>
          </p:cNvCxnSpPr>
          <p:nvPr/>
        </p:nvCxnSpPr>
        <p:spPr>
          <a:xfrm>
            <a:off x="357158" y="5857892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357158" y="5072074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57158" y="4357694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57158" y="357187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357158" y="2714620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Рисунок 30" descr="groza-i-molniya-2.jpg"/>
          <p:cNvPicPr>
            <a:picLocks noChangeAspect="1"/>
          </p:cNvPicPr>
          <p:nvPr/>
        </p:nvPicPr>
        <p:blipFill>
          <a:blip r:embed="rId4" cstate="print"/>
          <a:srcRect l="41250" r="9999" b="30232"/>
          <a:stretch>
            <a:fillRect/>
          </a:stretch>
        </p:blipFill>
        <p:spPr>
          <a:xfrm>
            <a:off x="4276623" y="2264278"/>
            <a:ext cx="2071702" cy="1912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Рисунок 31" descr="kupyna-bur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48325" y="2365230"/>
            <a:ext cx="2552740" cy="1748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Рисунок 32" descr="original.jpg"/>
          <p:cNvPicPr>
            <a:picLocks noChangeAspect="1"/>
          </p:cNvPicPr>
          <p:nvPr/>
        </p:nvPicPr>
        <p:blipFill>
          <a:blip r:embed="rId6" cstate="print"/>
          <a:srcRect l="6050" r="12279"/>
          <a:stretch>
            <a:fillRect/>
          </a:stretch>
        </p:blipFill>
        <p:spPr>
          <a:xfrm>
            <a:off x="4222527" y="4148749"/>
            <a:ext cx="2210891" cy="1938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2747470" y="80649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000"/>
                            </p:stCondLst>
                            <p:childTnLst>
                              <p:par>
                                <p:cTn id="8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0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0"/>
                            </p:stCondLst>
                            <p:childTnLst>
                              <p:par>
                                <p:cTn id="9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000"/>
                            </p:stCondLst>
                            <p:childTnLst>
                              <p:par>
                                <p:cTn id="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500"/>
                            </p:stCondLst>
                            <p:childTnLst>
                              <p:par>
                                <p:cTn id="10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" decel="100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" decel="10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" decel="10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" decel="10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" decel="10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" decel="10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" decel="10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" decel="10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00"/>
                            </p:stCondLst>
                            <p:childTnLst>
                              <p:par>
                                <p:cTn id="184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000"/>
                            </p:stCondLst>
                            <p:childTnLst>
                              <p:par>
                                <p:cTn id="191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06358E-6 L -0.0059 -0.16439 " pathEditMode="relative" rAng="0" ptsTypes="AA">
                                      <p:cBhvr>
                                        <p:cTn id="19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-8200"/>
                                    </p:animMotion>
                                  </p:childTnLst>
                                </p:cTn>
                              </p:par>
                              <p:par>
                                <p:cTn id="193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" decel="100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" decel="10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" decel="10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" decel="10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5" grpId="0" animBg="1"/>
      <p:bldP spid="5" grpId="1" animBg="1"/>
      <p:bldP spid="8" grpId="0" animBg="1"/>
      <p:bldP spid="8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227454"/>
              </p:ext>
            </p:extLst>
          </p:nvPr>
        </p:nvGraphicFramePr>
        <p:xfrm>
          <a:off x="295275" y="1677988"/>
          <a:ext cx="8669213" cy="4991372"/>
        </p:xfrm>
        <a:graphic>
          <a:graphicData uri="http://schemas.openxmlformats.org/drawingml/2006/table">
            <a:tbl>
              <a:tblPr/>
              <a:tblGrid>
                <a:gridCol w="1234104"/>
                <a:gridCol w="7435109"/>
              </a:tblGrid>
              <a:tr h="193957">
                <a:tc>
                  <a:txBody>
                    <a:bodyPr/>
                    <a:lstStyle/>
                    <a:p>
                      <a:pPr marL="28575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Группа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Требования к персоналу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325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I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 Присваивается неэлектротехническому персоналу, использующему в своей работе электроинструмент, не требующие специального обучения (ПК, принтер, сканер и т. д.). Удостоверение не выдается.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6167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II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Присваивается квалификационной комиссией электротехническому персоналу, обслуживающему электроустановки и электрооборудование, работающему с ручным электрическим инструментом и т. д.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Выдается удостоверение.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9787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III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 Присваивается только электротехническому персоналу. Эта группа дает право единоличного обслуживания, осмотра, подключения и отключения электроустановок от сети напряжением до 1000 В. 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Выдается удостоверение.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770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IV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42888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 Присваивается только электротехническому персоналу, а также оперативному персоналу для обучения молодого поколения на рабочем месте. Лица с квалификационной группой не ниже IV имеют право на обслуживание электроустановок напряжением выше 1000 В. </a:t>
                      </a:r>
                    </a:p>
                    <a:p>
                      <a:pPr marL="242888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Выдается удостоверение.</a:t>
                      </a:r>
                    </a:p>
                    <a:p>
                      <a:pPr marL="242888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 </a:t>
                      </a:r>
                    </a:p>
                    <a:p>
                      <a:pPr marL="242888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 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05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V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 Присваивается лицам, ответственным за электрохозяйство, и другому инженерно-техническому персоналу для работы в установках напряжением выше 1000 В. 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Выдается удостоверение.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 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626" name="Прямоугольник 3"/>
          <p:cNvSpPr>
            <a:spLocks noChangeArrowheads="1"/>
          </p:cNvSpPr>
          <p:nvPr/>
        </p:nvSpPr>
        <p:spPr bwMode="auto">
          <a:xfrm>
            <a:off x="1475656" y="1277878"/>
            <a:ext cx="71287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группам по электробезопасности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1475656" y="652957"/>
            <a:ext cx="66247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групп по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 l="30605" t="30605" r="16059" b="19831"/>
          <a:stretch>
            <a:fillRect/>
          </a:stretch>
        </p:blipFill>
        <p:spPr bwMode="auto">
          <a:xfrm>
            <a:off x="0" y="1484784"/>
            <a:ext cx="914400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  <p:sp>
        <p:nvSpPr>
          <p:cNvPr id="7" name="Прямоугольник 1"/>
          <p:cNvSpPr>
            <a:spLocks noChangeArrowheads="1"/>
          </p:cNvSpPr>
          <p:nvPr/>
        </p:nvSpPr>
        <p:spPr bwMode="auto">
          <a:xfrm>
            <a:off x="1475656" y="559774"/>
            <a:ext cx="66247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групп по электробезопасности</a:t>
            </a: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1475656" y="1177857"/>
            <a:ext cx="71287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группам по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1"/>
          <p:cNvSpPr>
            <a:spLocks noChangeArrowheads="1"/>
          </p:cNvSpPr>
          <p:nvPr/>
        </p:nvSpPr>
        <p:spPr bwMode="auto">
          <a:xfrm>
            <a:off x="571500" y="570492"/>
            <a:ext cx="8572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Электротехнический,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электротехнологический и неэлектротехнический персонал</a:t>
            </a:r>
          </a:p>
        </p:txBody>
      </p:sp>
      <p:pic>
        <p:nvPicPr>
          <p:cNvPr id="27651" name="Схема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875" y="1371600"/>
            <a:ext cx="8382000" cy="5029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091" t="28113" r="16059" b="15521"/>
          <a:stretch>
            <a:fillRect/>
          </a:stretch>
        </p:blipFill>
        <p:spPr bwMode="auto">
          <a:xfrm>
            <a:off x="0" y="1412776"/>
            <a:ext cx="91440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571500" y="570492"/>
            <a:ext cx="8572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Электротехнический,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электротехнологический и неэлектротехнический персонал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Прямоугольник 1"/>
          <p:cNvSpPr>
            <a:spLocks noChangeArrowheads="1"/>
          </p:cNvSpPr>
          <p:nvPr/>
        </p:nvSpPr>
        <p:spPr bwMode="auto">
          <a:xfrm>
            <a:off x="1477963" y="1958975"/>
            <a:ext cx="4572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</a:t>
            </a: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35055" y="572250"/>
            <a:ext cx="76294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Основные меры электробезопасности на электрифицированных участках железнодорожного пути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ＭＳ Ｐゴシック" pitchFamily="34" charset="-128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94511" y="3195445"/>
            <a:ext cx="866997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457200" indent="-457200" algn="just" eaLnBrk="0" hangingPunct="0">
              <a:buFont typeface="+mj-lt"/>
              <a:buAutoNum type="arabicPeriod"/>
              <a:defRPr/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itchFamily="34" charset="-128"/>
                <a:cs typeface="Times New Roman" pitchFamily="18" charset="0"/>
              </a:rPr>
              <a:t>Запрещается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itchFamily="34" charset="-128"/>
                <a:cs typeface="Times New Roman" pitchFamily="18" charset="0"/>
              </a:rPr>
              <a:t>приближаться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itchFamily="34" charset="-128"/>
                <a:cs typeface="Times New Roman" pitchFamily="18" charset="0"/>
              </a:rPr>
              <a:t>к контактному проводу или частям контактной сети на расстояние менее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itchFamily="34" charset="-128"/>
                <a:cs typeface="Times New Roman" pitchFamily="18" charset="0"/>
              </a:rPr>
              <a:t>2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itchFamily="34" charset="-128"/>
                <a:cs typeface="Times New Roman" pitchFamily="18" charset="0"/>
              </a:rPr>
              <a:t>метров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ＭＳ Ｐゴシック" pitchFamily="34" charset="-128"/>
              <a:cs typeface="Times New Roman" pitchFamily="18" charset="0"/>
            </a:endParaRPr>
          </a:p>
          <a:p>
            <a:pPr marL="457200" indent="-457200" algn="just" eaLnBrk="0" hangingPunct="0">
              <a:buFont typeface="+mj-lt"/>
              <a:buAutoNum type="arabicPeriod"/>
              <a:defRPr/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ＭＳ Ｐゴシック" pitchFamily="34" charset="-128"/>
            </a:endParaRPr>
          </a:p>
          <a:p>
            <a:pPr marL="457200" indent="-457200" algn="just" eaLnBrk="0" hangingPunct="0">
              <a:buFont typeface="+mj-lt"/>
              <a:buAutoNum type="arabicPeriod"/>
              <a:defRPr/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itchFamily="34" charset="-128"/>
                <a:cs typeface="Times New Roman" pitchFamily="18" charset="0"/>
              </a:rPr>
              <a:t>Запрещается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itchFamily="34" charset="-128"/>
                <a:cs typeface="Times New Roman" pitchFamily="18" charset="0"/>
              </a:rPr>
              <a:t>прикасаться к электрооборудованию подвижного состава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itchFamily="34" charset="-128"/>
                <a:cs typeface="Times New Roman" pitchFamily="18" charset="0"/>
              </a:rPr>
              <a:t>, как непосредственно, так и через какие-либо предметы;</a:t>
            </a:r>
          </a:p>
          <a:p>
            <a:pPr marL="457200" indent="-457200" algn="just" eaLnBrk="0" hangingPunct="0">
              <a:buFont typeface="+mj-lt"/>
              <a:buAutoNum type="arabicPeriod"/>
              <a:defRPr/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ＭＳ Ｐゴシック" pitchFamily="34" charset="-128"/>
            </a:endParaRPr>
          </a:p>
          <a:p>
            <a:pPr marL="457200" indent="-457200" algn="just" eaLnBrk="0" hangingPunct="0">
              <a:buFont typeface="+mj-lt"/>
              <a:buAutoNum type="arabicPeriod"/>
              <a:defRPr/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itchFamily="34" charset="-128"/>
                <a:cs typeface="Times New Roman" pitchFamily="18" charset="0"/>
              </a:rPr>
              <a:t>Запрещается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itchFamily="34" charset="-128"/>
                <a:cs typeface="Times New Roman" pitchFamily="18" charset="0"/>
              </a:rPr>
              <a:t>притрагиваться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itchFamily="34" charset="-128"/>
                <a:cs typeface="Times New Roman" pitchFamily="18" charset="0"/>
              </a:rPr>
              <a:t>к оборванному контактному проводу,  к находящимся на нем посторонним предметам независимо от того касаются они земли или нет;</a:t>
            </a:r>
          </a:p>
          <a:p>
            <a:pPr algn="just" eaLnBrk="0" hangingPunct="0">
              <a:defRPr/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ＭＳ Ｐゴシック" pitchFamily="34" charset="-128"/>
            </a:endParaRPr>
          </a:p>
          <a:p>
            <a:pPr algn="just" eaLnBrk="0" hangingPunct="0">
              <a:defRPr/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134639" y="1529991"/>
            <a:ext cx="1857388" cy="17144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3-П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1335055" y="1884770"/>
            <a:ext cx="4714908" cy="114300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  <a:cs typeface="Times New Roman" pitchFamily="18" charset="0"/>
              </a:rPr>
              <a:t>запрещается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872" y="796642"/>
            <a:ext cx="770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Порядок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действий  при обрыве контактного провода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82675" y="5353050"/>
            <a:ext cx="7816850" cy="8318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ru-RU" sz="1600" b="1" dirty="0">
                <a:latin typeface="+mn-lt"/>
                <a:ea typeface="ＭＳ Ｐゴシック" pitchFamily="34" charset="-128"/>
                <a:cs typeface="Times New Roman" pitchFamily="18" charset="0"/>
              </a:rPr>
              <a:t>Если оборванные провода представляют</a:t>
            </a:r>
            <a:r>
              <a:rPr lang="ru-RU" sz="1600" b="1" dirty="0">
                <a:latin typeface="+mn-lt"/>
                <a:ea typeface="ＭＳ Ｐゴシック" pitchFamily="34" charset="-128"/>
                <a:cs typeface="Calibri" pitchFamily="34" charset="0"/>
              </a:rPr>
              <a:t> </a:t>
            </a:r>
            <a:r>
              <a:rPr lang="ru-RU" sz="1600" b="1" dirty="0">
                <a:latin typeface="+mn-lt"/>
                <a:ea typeface="ＭＳ Ｐゴシック" pitchFamily="34" charset="-128"/>
                <a:cs typeface="Times New Roman" pitchFamily="18" charset="0"/>
              </a:rPr>
              <a:t>опасность для поезда, проходящего по соседнему пути, то место обрыва ограждают сигналами остановки как место препятствия</a:t>
            </a:r>
            <a:endParaRPr lang="ru-RU" sz="1600" b="1" dirty="0">
              <a:latin typeface="+mn-lt"/>
              <a:ea typeface="ＭＳ Ｐゴシック" pitchFamily="34" charset="-12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82675" y="1955800"/>
            <a:ext cx="7816850" cy="8318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+mn-lt"/>
                <a:ea typeface="ＭＳ Ｐゴシック" pitchFamily="34" charset="-128"/>
                <a:cs typeface="Times New Roman" pitchFamily="18" charset="0"/>
              </a:rPr>
              <a:t>При обнаружении обрыва контактного провода или посторонних предметов, свисающих с него немедленно сообщить дежурному по станции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82675" y="3208338"/>
            <a:ext cx="7816850" cy="5842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Verdana"/>
                <a:ea typeface="ＭＳ Ｐゴシック" pitchFamily="34" charset="-128"/>
                <a:cs typeface="Times New Roman" pitchFamily="18" charset="0"/>
              </a:rPr>
              <a:t>До прибытия работников района контактной сети необходимо оградить опасное место </a:t>
            </a:r>
            <a:endParaRPr lang="ru-RU" dirty="0"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2675" y="4298950"/>
            <a:ext cx="7816850" cy="5857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Verdana"/>
                <a:ea typeface="ＭＳ Ｐゴシック" pitchFamily="34" charset="-128"/>
                <a:cs typeface="Times New Roman" pitchFamily="18" charset="0"/>
              </a:rPr>
              <a:t>Следить, чтобы никто не приближался к нему ближе, чем на 8 метров</a:t>
            </a:r>
            <a:endParaRPr lang="ru-RU" dirty="0"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0375" y="2079625"/>
            <a:ext cx="428625" cy="5222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latin typeface="+mn-lt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1800" y="3238500"/>
            <a:ext cx="422275" cy="5238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latin typeface="+mn-lt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875" y="4298950"/>
            <a:ext cx="423863" cy="5238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latin typeface="+mn-lt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1800" y="5475288"/>
            <a:ext cx="422275" cy="5222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latin typeface="+mn-lt"/>
              </a:rPr>
              <a:t>4</a:t>
            </a:r>
          </a:p>
        </p:txBody>
      </p:sp>
      <p:cxnSp>
        <p:nvCxnSpPr>
          <p:cNvPr id="30" name="Прямая со стрелкой 29"/>
          <p:cNvCxnSpPr>
            <a:stCxn id="2" idx="2"/>
            <a:endCxn id="5" idx="0"/>
          </p:cNvCxnSpPr>
          <p:nvPr/>
        </p:nvCxnSpPr>
        <p:spPr>
          <a:xfrm>
            <a:off x="4991100" y="2787650"/>
            <a:ext cx="0" cy="4206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4999038" y="3824288"/>
            <a:ext cx="0" cy="4206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4991100" y="4914900"/>
            <a:ext cx="0" cy="4206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267744" y="162376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1"/>
          <p:cNvSpPr>
            <a:spLocks noChangeArrowheads="1"/>
          </p:cNvSpPr>
          <p:nvPr/>
        </p:nvSpPr>
        <p:spPr bwMode="auto">
          <a:xfrm>
            <a:off x="899592" y="801268"/>
            <a:ext cx="777892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охраны труда при эксплуатации электрооборудования</a:t>
            </a:r>
          </a:p>
        </p:txBody>
      </p:sp>
      <p:pic>
        <p:nvPicPr>
          <p:cNvPr id="3" name="Рисунок 2" descr="118179.9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440160"/>
            <a:ext cx="3619903" cy="4941168"/>
          </a:xfrm>
          <a:prstGeom prst="rect">
            <a:avLst/>
          </a:prstGeom>
        </p:spPr>
      </p:pic>
      <p:pic>
        <p:nvPicPr>
          <p:cNvPr id="4" name="Рисунок 3" descr="10213406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7" y="1628800"/>
            <a:ext cx="2865060" cy="45365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67744" y="162376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755576" y="688630"/>
            <a:ext cx="8072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меры электробезопасности вблизи контактной сети</a:t>
            </a:r>
          </a:p>
        </p:txBody>
      </p:sp>
      <p:pic>
        <p:nvPicPr>
          <p:cNvPr id="4" name="Рисунок 3" descr="nod2_o_151105212336.jpg"/>
          <p:cNvPicPr>
            <a:picLocks noChangeAspect="1"/>
          </p:cNvPicPr>
          <p:nvPr/>
        </p:nvPicPr>
        <p:blipFill>
          <a:blip r:embed="rId2" cstate="print"/>
          <a:srcRect l="2686" t="44750" r="51343" b="17450"/>
          <a:stretch>
            <a:fillRect/>
          </a:stretch>
        </p:blipFill>
        <p:spPr>
          <a:xfrm>
            <a:off x="5148064" y="2060848"/>
            <a:ext cx="3834471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48_220310.jpg"/>
          <p:cNvPicPr>
            <a:picLocks noChangeAspect="1"/>
          </p:cNvPicPr>
          <p:nvPr/>
        </p:nvPicPr>
        <p:blipFill>
          <a:blip r:embed="rId3" cstate="print"/>
          <a:srcRect t="12288" b="19442"/>
          <a:stretch>
            <a:fillRect/>
          </a:stretch>
        </p:blipFill>
        <p:spPr>
          <a:xfrm>
            <a:off x="251520" y="1412776"/>
            <a:ext cx="5092406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267744" y="162376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рямоугольник 1"/>
          <p:cNvSpPr>
            <a:spLocks noChangeArrowheads="1"/>
          </p:cNvSpPr>
          <p:nvPr/>
        </p:nvSpPr>
        <p:spPr bwMode="auto">
          <a:xfrm>
            <a:off x="71437" y="836712"/>
            <a:ext cx="89296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электробезопасности при выполнении работ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подвижном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составе, в том числе при подъеме на крышу</a:t>
            </a:r>
          </a:p>
        </p:txBody>
      </p:sp>
      <p:pic>
        <p:nvPicPr>
          <p:cNvPr id="4" name="Рисунок 3" descr="d86f669fae773f31214a02a8c87e19c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879" y="1700808"/>
            <a:ext cx="8359347" cy="49685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67744" y="162376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1"/>
          <p:cNvSpPr>
            <a:spLocks noChangeArrowheads="1"/>
          </p:cNvSpPr>
          <p:nvPr/>
        </p:nvSpPr>
        <p:spPr bwMode="auto">
          <a:xfrm>
            <a:off x="251520" y="633688"/>
            <a:ext cx="92170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организации и выполнения работ по наряду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допуску, распоряжению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порядке текущей эксплуатации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 l="30605" t="28450" r="17271" b="19831"/>
          <a:stretch>
            <a:fillRect/>
          </a:stretch>
        </p:blipFill>
        <p:spPr bwMode="auto">
          <a:xfrm>
            <a:off x="0" y="1412776"/>
            <a:ext cx="91440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67744" y="162376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30731" y="345190"/>
            <a:ext cx="5627153" cy="1023235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Виды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поражений током</a:t>
            </a: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14942" y="214290"/>
            <a:ext cx="3429024" cy="64294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общие электрические травмы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071670" y="1428736"/>
            <a:ext cx="2500330" cy="57150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Электрический шок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429388" y="1428736"/>
            <a:ext cx="2500330" cy="57150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Электрический удар</a:t>
            </a:r>
            <a:endParaRPr lang="ru-RU" dirty="0"/>
          </a:p>
        </p:txBody>
      </p:sp>
      <p:cxnSp>
        <p:nvCxnSpPr>
          <p:cNvPr id="23" name="Прямая со стрелкой 22"/>
          <p:cNvCxnSpPr>
            <a:stCxn id="6" idx="1"/>
            <a:endCxn id="4" idx="2"/>
          </p:cNvCxnSpPr>
          <p:nvPr/>
        </p:nvCxnSpPr>
        <p:spPr>
          <a:xfrm flipH="1">
            <a:off x="3044308" y="535761"/>
            <a:ext cx="2170634" cy="83266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6" idx="2"/>
            <a:endCxn id="21" idx="0"/>
          </p:cNvCxnSpPr>
          <p:nvPr/>
        </p:nvCxnSpPr>
        <p:spPr>
          <a:xfrm rot="16200000" flipH="1">
            <a:off x="7018751" y="767934"/>
            <a:ext cx="571504" cy="75009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20" idx="1"/>
            <a:endCxn id="27" idx="0"/>
          </p:cNvCxnSpPr>
          <p:nvPr/>
        </p:nvCxnSpPr>
        <p:spPr>
          <a:xfrm rot="10800000" flipV="1">
            <a:off x="1500166" y="1714488"/>
            <a:ext cx="571504" cy="4286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20" idx="3"/>
            <a:endCxn id="29" idx="0"/>
          </p:cNvCxnSpPr>
          <p:nvPr/>
        </p:nvCxnSpPr>
        <p:spPr>
          <a:xfrm>
            <a:off x="4572000" y="1714488"/>
            <a:ext cx="214314" cy="4286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60"/>
          <p:cNvGrpSpPr/>
          <p:nvPr/>
        </p:nvGrpSpPr>
        <p:grpSpPr>
          <a:xfrm>
            <a:off x="428596" y="2143116"/>
            <a:ext cx="2500330" cy="4286280"/>
            <a:chOff x="428596" y="2143116"/>
            <a:chExt cx="2500330" cy="4286280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428596" y="2143116"/>
              <a:ext cx="2143140" cy="642942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FFFF00"/>
                  </a:solidFill>
                </a:rPr>
                <a:t>Фаза возбуждения</a:t>
              </a:r>
              <a:endParaRPr lang="ru-RU" b="1" dirty="0">
                <a:solidFill>
                  <a:srgbClr val="FFFF00"/>
                </a:solidFill>
              </a:endParaRPr>
            </a:p>
          </p:txBody>
        </p:sp>
        <p:sp>
          <p:nvSpPr>
            <p:cNvPr id="30" name="Прямоугольник с одним скругленным углом 29"/>
            <p:cNvSpPr/>
            <p:nvPr/>
          </p:nvSpPr>
          <p:spPr>
            <a:xfrm>
              <a:off x="1000100" y="2928934"/>
              <a:ext cx="1357322" cy="928694"/>
            </a:xfrm>
            <a:prstGeom prst="round1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accent6">
                      <a:lumMod val="75000"/>
                    </a:schemeClr>
                  </a:solidFill>
                </a:rPr>
                <a:t>нет реакции на боль</a:t>
              </a:r>
              <a:endParaRPr lang="ru-RU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Прямоугольник с одним скругленным углом 30"/>
            <p:cNvSpPr/>
            <p:nvPr/>
          </p:nvSpPr>
          <p:spPr>
            <a:xfrm>
              <a:off x="1000100" y="3929066"/>
              <a:ext cx="1785950" cy="928694"/>
            </a:xfrm>
            <a:prstGeom prst="round1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accent6">
                      <a:lumMod val="75000"/>
                    </a:schemeClr>
                  </a:solidFill>
                </a:rPr>
                <a:t>повышение кровяного давления</a:t>
              </a:r>
              <a:endParaRPr lang="ru-RU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1000100" y="4929198"/>
              <a:ext cx="1928826" cy="1500198"/>
            </a:xfrm>
            <a:prstGeom prst="round1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accent6">
                      <a:lumMod val="75000"/>
                    </a:schemeClr>
                  </a:solidFill>
                </a:rPr>
                <a:t>сохраняется сознание, способность выполнять работу</a:t>
              </a:r>
              <a:endParaRPr lang="ru-RU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 rot="5400000">
              <a:off x="-928710" y="4286240"/>
              <a:ext cx="3000396" cy="3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/>
            <p:nvPr/>
          </p:nvCxnSpPr>
          <p:spPr>
            <a:xfrm>
              <a:off x="571472" y="5715016"/>
              <a:ext cx="428628" cy="158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/>
            <p:nvPr/>
          </p:nvCxnSpPr>
          <p:spPr>
            <a:xfrm>
              <a:off x="571472" y="4429132"/>
              <a:ext cx="428628" cy="158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>
              <a:off x="571472" y="3429000"/>
              <a:ext cx="428628" cy="158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61"/>
          <p:cNvGrpSpPr/>
          <p:nvPr/>
        </p:nvGrpSpPr>
        <p:grpSpPr>
          <a:xfrm>
            <a:off x="3000364" y="2143116"/>
            <a:ext cx="2857520" cy="4286280"/>
            <a:chOff x="3000364" y="2143116"/>
            <a:chExt cx="2857520" cy="4286280"/>
          </a:xfrm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3714744" y="2143116"/>
              <a:ext cx="2143140" cy="642942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FFFF00"/>
                  </a:solidFill>
                </a:rPr>
                <a:t>Фаза торможения</a:t>
              </a:r>
              <a:endParaRPr lang="ru-RU" b="1" dirty="0">
                <a:solidFill>
                  <a:srgbClr val="FFFF00"/>
                </a:solidFill>
              </a:endParaRPr>
            </a:p>
          </p:txBody>
        </p:sp>
        <p:sp>
          <p:nvSpPr>
            <p:cNvPr id="48" name="Прямоугольник с двумя скругленными противолежащими углами 47"/>
            <p:cNvSpPr/>
            <p:nvPr/>
          </p:nvSpPr>
          <p:spPr>
            <a:xfrm>
              <a:off x="3071802" y="3000372"/>
              <a:ext cx="1714512" cy="928694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ru-RU" b="1" dirty="0" smtClean="0">
                  <a:solidFill>
                    <a:schemeClr val="accent4">
                      <a:lumMod val="50000"/>
                    </a:schemeClr>
                  </a:solidFill>
                </a:rPr>
                <a:t>снижение кровяного давления</a:t>
              </a:r>
              <a:endParaRPr lang="ru-RU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50" name="Прямоугольник с двумя скругленными противолежащими углами 49"/>
            <p:cNvSpPr/>
            <p:nvPr/>
          </p:nvSpPr>
          <p:spPr>
            <a:xfrm>
              <a:off x="3000364" y="4071942"/>
              <a:ext cx="1857388" cy="928694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ru-RU" b="1" dirty="0" smtClean="0">
                  <a:solidFill>
                    <a:schemeClr val="accent4">
                      <a:lumMod val="50000"/>
                    </a:schemeClr>
                  </a:solidFill>
                </a:rPr>
                <a:t>падает или учащается пульс</a:t>
              </a:r>
              <a:endParaRPr lang="ru-RU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51" name="Прямоугольник с двумя скругленными противолежащими углами 50"/>
            <p:cNvSpPr/>
            <p:nvPr/>
          </p:nvSpPr>
          <p:spPr>
            <a:xfrm>
              <a:off x="3000364" y="5143512"/>
              <a:ext cx="1785950" cy="428628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ru-RU" b="1" dirty="0" smtClean="0">
                  <a:solidFill>
                    <a:schemeClr val="accent4">
                      <a:lumMod val="50000"/>
                    </a:schemeClr>
                  </a:solidFill>
                </a:rPr>
                <a:t>депрессия</a:t>
              </a:r>
              <a:endParaRPr lang="ru-RU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52" name="Прямоугольник с двумя скругленными противолежащими углами 51"/>
            <p:cNvSpPr/>
            <p:nvPr/>
          </p:nvSpPr>
          <p:spPr>
            <a:xfrm>
              <a:off x="3000364" y="5715016"/>
              <a:ext cx="2286016" cy="714380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ru-RU" b="1" dirty="0" smtClean="0">
                  <a:solidFill>
                    <a:schemeClr val="accent4">
                      <a:lumMod val="50000"/>
                    </a:schemeClr>
                  </a:solidFill>
                </a:rPr>
                <a:t>клиническая смерть</a:t>
              </a:r>
              <a:endParaRPr lang="ru-RU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cxnSp>
          <p:nvCxnSpPr>
            <p:cNvPr id="53" name="Прямая со стрелкой 52"/>
            <p:cNvCxnSpPr/>
            <p:nvPr/>
          </p:nvCxnSpPr>
          <p:spPr>
            <a:xfrm rot="5400000">
              <a:off x="3786198" y="4214802"/>
              <a:ext cx="2857520" cy="3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 rot="10800000">
              <a:off x="4643438" y="3429000"/>
              <a:ext cx="571504" cy="158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 стрелкой 56"/>
            <p:cNvCxnSpPr/>
            <p:nvPr/>
          </p:nvCxnSpPr>
          <p:spPr>
            <a:xfrm rot="10800000">
              <a:off x="4714876" y="4572008"/>
              <a:ext cx="500066" cy="158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 стрелкой 58"/>
            <p:cNvCxnSpPr/>
            <p:nvPr/>
          </p:nvCxnSpPr>
          <p:spPr>
            <a:xfrm rot="5400000">
              <a:off x="4786314" y="4929198"/>
              <a:ext cx="428628" cy="42862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1165385" y="-27937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decel="10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decel="10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decel="10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decel="10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decel="10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9.82659E-7 L -0.41059 -0.00208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Прямоугольник 1"/>
          <p:cNvSpPr>
            <a:spLocks noChangeArrowheads="1"/>
          </p:cNvSpPr>
          <p:nvPr/>
        </p:nvSpPr>
        <p:spPr bwMode="auto">
          <a:xfrm>
            <a:off x="254482" y="562486"/>
            <a:ext cx="842197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мероприятия, обеспечивающие безопасность работ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обслуживании и ремонте электроустановок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 l="30605" t="33560" r="17271" b="17676"/>
          <a:stretch>
            <a:fillRect/>
          </a:stretch>
        </p:blipFill>
        <p:spPr bwMode="auto">
          <a:xfrm>
            <a:off x="0" y="1412776"/>
            <a:ext cx="91440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67744" y="162376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рямоугольник 1"/>
          <p:cNvSpPr>
            <a:spLocks noChangeArrowheads="1"/>
          </p:cNvSpPr>
          <p:nvPr/>
        </p:nvSpPr>
        <p:spPr bwMode="auto">
          <a:xfrm>
            <a:off x="251520" y="787576"/>
            <a:ext cx="83912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Таблички, плакаты и знаки безопасности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 l="30605" t="28450" r="15764" b="11211"/>
          <a:stretch>
            <a:fillRect/>
          </a:stretch>
        </p:blipFill>
        <p:spPr bwMode="auto">
          <a:xfrm>
            <a:off x="251520" y="1412776"/>
            <a:ext cx="8496944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67744" y="162376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0605" t="30605" r="15302" b="15521"/>
          <a:stretch>
            <a:fillRect/>
          </a:stretch>
        </p:blipFill>
        <p:spPr bwMode="auto">
          <a:xfrm>
            <a:off x="251520" y="1412776"/>
            <a:ext cx="864096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67744" y="162376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251520" y="787576"/>
            <a:ext cx="83912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Таблички, плакаты и знаки безопасности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 l="30605" t="30605" r="16347" b="15521"/>
          <a:stretch>
            <a:fillRect/>
          </a:stretch>
        </p:blipFill>
        <p:spPr bwMode="auto">
          <a:xfrm>
            <a:off x="323528" y="1340768"/>
            <a:ext cx="856895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67744" y="162376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251520" y="787576"/>
            <a:ext cx="83912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Таблички, плакаты и знаки безопасности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рямоугольник 1"/>
          <p:cNvSpPr>
            <a:spLocks noChangeArrowheads="1"/>
          </p:cNvSpPr>
          <p:nvPr/>
        </p:nvSpPr>
        <p:spPr bwMode="auto">
          <a:xfrm>
            <a:off x="1691680" y="1052736"/>
            <a:ext cx="67350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Пожарная безопасность электроустановок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9763" y="1628800"/>
            <a:ext cx="86409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ПОЖАРНАЯ БЕЗОПАСНОСТЬ ЭЛЕКТРОУСТАНОВОК ДОСТИГАЕТСЯ: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i="1" dirty="0" smtClean="0"/>
              <a:t>организацией и своевременным проведением профилактических осмотров и планово-предупредительных ремонтов электрооборудования, аппаратуры и электросетей, а также своевременным устранением их неисправностей, в результате которых возможно возникновение пожара;</a:t>
            </a:r>
            <a:endParaRPr lang="ru-RU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ru-RU" i="1" dirty="0" smtClean="0"/>
              <a:t>правильностью выбора и применения кабелей, электропроводов, двигателей, светильников и другого электрооборудования в зависимости от классификации зон по ПУЭ и характеристик окружающей среды;</a:t>
            </a:r>
            <a:endParaRPr lang="ru-RU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ru-RU" i="1" dirty="0" smtClean="0"/>
              <a:t>контролем за состоянием аппаратов защиты от коротких замыканий, перегрузок, а также других аварийных режимов работы;</a:t>
            </a:r>
            <a:endParaRPr lang="ru-RU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ru-RU" i="1" dirty="0" smtClean="0"/>
              <a:t>исправностью автоматических установок и средств, предназначенных для ликвидации пожаров в электроустановках и кабельных помещениях;</a:t>
            </a:r>
            <a:endParaRPr lang="ru-RU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ru-RU" i="1" dirty="0" smtClean="0"/>
              <a:t>обучение и инструктаж дежурного персонала по вопросам пожарной безопасности при эксплуатации электроустановок;</a:t>
            </a:r>
            <a:endParaRPr lang="ru-RU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ru-RU" i="1" dirty="0" smtClean="0"/>
              <a:t>разработка мер по предупреждению пожаров и загораний от электроустановок.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267744" y="162376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Прямоугольник 1"/>
          <p:cNvSpPr>
            <a:spLocks noChangeArrowheads="1"/>
          </p:cNvSpPr>
          <p:nvPr/>
        </p:nvSpPr>
        <p:spPr bwMode="auto">
          <a:xfrm>
            <a:off x="1331640" y="940658"/>
            <a:ext cx="6480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возгорания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электроустановках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340768"/>
            <a:ext cx="874846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Основными источниками возгорания являются: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кабели и провода с поврежденной изоляцией и изоляцией, потерявшей в процессе эксплуатации защитные электроизоляционные свойства;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применение для отопления помещений нестандартные (самодельные) нагревательные электропечи и электрические лампы накаливания, а также приборы с открытыми нагревательными элементами;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оставшиеся без присмотра включенные в сеть электронагревательные приборы;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сушка горючих материалов на электронагревательных приборах;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использование электронагревательных приборов технологического назначения без подставок из огнестойких материалов;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применение неисправных электроустановок;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оставление под напряжением электрические провода и кабели с неизолированными концами;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использование электродвигателей и другого электрооборудования, поверхностный нагрев которых при работе превышает температуру окружающей среды более чем на 45°C, если к этим установкам не предъявляется иных требований.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267744" y="162376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Прямоугольник 1"/>
          <p:cNvSpPr>
            <a:spLocks noChangeArrowheads="1"/>
          </p:cNvSpPr>
          <p:nvPr/>
        </p:nvSpPr>
        <p:spPr bwMode="auto">
          <a:xfrm>
            <a:off x="214313" y="706070"/>
            <a:ext cx="867816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Огнетушители, позволяющие тушить огонь на электрооборудовании без снятия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448873"/>
              </p:ext>
            </p:extLst>
          </p:nvPr>
        </p:nvGraphicFramePr>
        <p:xfrm>
          <a:off x="323527" y="1557541"/>
          <a:ext cx="8568951" cy="288032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856317">
                  <a:extLst>
                    <a:ext uri="{9D8B030D-6E8A-4147-A177-3AD203B41FA5}">
                      <a16:colId xmlns="" xmlns:a16="http://schemas.microsoft.com/office/drawing/2014/main" val="1262365646"/>
                    </a:ext>
                  </a:extLst>
                </a:gridCol>
                <a:gridCol w="2856317">
                  <a:extLst>
                    <a:ext uri="{9D8B030D-6E8A-4147-A177-3AD203B41FA5}">
                      <a16:colId xmlns="" xmlns:a16="http://schemas.microsoft.com/office/drawing/2014/main" val="1737628866"/>
                    </a:ext>
                  </a:extLst>
                </a:gridCol>
                <a:gridCol w="2856317">
                  <a:extLst>
                    <a:ext uri="{9D8B030D-6E8A-4147-A177-3AD203B41FA5}">
                      <a16:colId xmlns="" xmlns:a16="http://schemas.microsoft.com/office/drawing/2014/main" val="2739209665"/>
                    </a:ext>
                  </a:extLst>
                </a:gridCol>
              </a:tblGrid>
              <a:tr h="1357903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effectLst/>
                        </a:rPr>
                        <a:t>Напряжение, </a:t>
                      </a:r>
                      <a:r>
                        <a:rPr lang="ru-RU" sz="1800" kern="1200" dirty="0" err="1">
                          <a:effectLst/>
                        </a:rPr>
                        <a:t>кВ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Безопасное расстояние до электроустановки, 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 огнетушителей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06562366"/>
                  </a:ext>
                </a:extLst>
              </a:tr>
              <a:tr h="423620">
                <a:tc>
                  <a:txBody>
                    <a:bodyPr/>
                    <a:lstStyle/>
                    <a:p>
                      <a:r>
                        <a:rPr lang="ru-RU" dirty="0"/>
                        <a:t>до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менее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углекислотные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82667461"/>
                  </a:ext>
                </a:extLst>
              </a:tr>
              <a:tr h="523002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–«»–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порошковые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1353241"/>
                  </a:ext>
                </a:extLst>
              </a:tr>
              <a:tr h="575796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 0,4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–«»–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хладоновые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93621670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="" xmlns:lc="http://schemas.openxmlformats.org/drawingml/2006/lockedCanvas" xmlns:a16="http://schemas.microsoft.com/office/drawing/2014/main" id="{554E1EA8-80C9-4A40-B64A-3F0A057C9E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415" y="4457459"/>
            <a:ext cx="530117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267744" y="162376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21270" y="799121"/>
            <a:ext cx="3022730" cy="2376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22250" y="799121"/>
            <a:ext cx="5890108" cy="554461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181759" y="3789040"/>
            <a:ext cx="2952130" cy="2194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267744" y="162376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35696" y="908720"/>
            <a:ext cx="67687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Vijaya" panose="020B0604020202020204" pitchFamily="34" charset="0"/>
              </a:rPr>
              <a:t>СПАСИБО ЗА ВНИМАНИЕ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Vijaya" panose="020B0604020202020204" pitchFamily="34" charset="0"/>
            </a:endParaRPr>
          </a:p>
        </p:txBody>
      </p:sp>
      <p:pic>
        <p:nvPicPr>
          <p:cNvPr id="1026" name="Picture 2" descr="Электробезопасность на железной дороге презентац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79"/>
          <a:stretch/>
        </p:blipFill>
        <p:spPr bwMode="auto">
          <a:xfrm>
            <a:off x="323528" y="1988840"/>
            <a:ext cx="866510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108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020539" y="727549"/>
            <a:ext cx="3837213" cy="476323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поражений током</a:t>
            </a: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14942" y="214290"/>
            <a:ext cx="3429024" cy="64294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общие электрические травмы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14612" y="1428736"/>
            <a:ext cx="2500330" cy="57150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Электрический удар</a:t>
            </a:r>
            <a:endParaRPr lang="ru-RU" dirty="0"/>
          </a:p>
        </p:txBody>
      </p:sp>
      <p:cxnSp>
        <p:nvCxnSpPr>
          <p:cNvPr id="9" name="Прямая со стрелкой 8"/>
          <p:cNvCxnSpPr>
            <a:stCxn id="5" idx="2"/>
            <a:endCxn id="7" idx="0"/>
          </p:cNvCxnSpPr>
          <p:nvPr/>
        </p:nvCxnSpPr>
        <p:spPr>
          <a:xfrm rot="5400000">
            <a:off x="5161364" y="-339354"/>
            <a:ext cx="571504" cy="296467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1"/>
          <p:cNvGrpSpPr/>
          <p:nvPr/>
        </p:nvGrpSpPr>
        <p:grpSpPr>
          <a:xfrm>
            <a:off x="357158" y="2714620"/>
            <a:ext cx="3286148" cy="1214446"/>
            <a:chOff x="357158" y="2357430"/>
            <a:chExt cx="3286148" cy="1214446"/>
          </a:xfrm>
        </p:grpSpPr>
        <p:sp>
          <p:nvSpPr>
            <p:cNvPr id="34" name="Блок-схема: задержка 33"/>
            <p:cNvSpPr/>
            <p:nvPr/>
          </p:nvSpPr>
          <p:spPr>
            <a:xfrm rot="10800000">
              <a:off x="357158" y="2500306"/>
              <a:ext cx="785818" cy="928694"/>
            </a:xfrm>
            <a:prstGeom prst="flowChartDelay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</a:t>
              </a:r>
              <a:endPara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3" name="Скругленный прямоугольник 32"/>
            <p:cNvSpPr/>
            <p:nvPr/>
          </p:nvSpPr>
          <p:spPr>
            <a:xfrm>
              <a:off x="1071538" y="2357430"/>
              <a:ext cx="2571768" cy="121444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судорожное, едва ощутимое, сокращение мышц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3" name="Группа 52"/>
          <p:cNvGrpSpPr/>
          <p:nvPr/>
        </p:nvGrpSpPr>
        <p:grpSpPr>
          <a:xfrm>
            <a:off x="357158" y="4286256"/>
            <a:ext cx="3286148" cy="1214446"/>
            <a:chOff x="357158" y="4286256"/>
            <a:chExt cx="3286148" cy="1214446"/>
          </a:xfrm>
        </p:grpSpPr>
        <p:sp>
          <p:nvSpPr>
            <p:cNvPr id="36" name="Блок-схема: задержка 35"/>
            <p:cNvSpPr/>
            <p:nvPr/>
          </p:nvSpPr>
          <p:spPr>
            <a:xfrm rot="10800000">
              <a:off x="357158" y="4429132"/>
              <a:ext cx="785818" cy="928694"/>
            </a:xfrm>
            <a:prstGeom prst="flowChartDelay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II</a:t>
              </a:r>
              <a:endPara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7" name="Скругленный прямоугольник 36"/>
            <p:cNvSpPr/>
            <p:nvPr/>
          </p:nvSpPr>
          <p:spPr>
            <a:xfrm>
              <a:off x="1071538" y="4286256"/>
              <a:ext cx="2571768" cy="121444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accent1">
                      <a:lumMod val="50000"/>
                    </a:schemeClr>
                  </a:solidFill>
                </a:rPr>
                <a:t>c</a:t>
              </a:r>
              <a:r>
                <a:rPr lang="ru-RU" b="1" dirty="0" err="1" smtClean="0">
                  <a:solidFill>
                    <a:schemeClr val="accent1">
                      <a:lumMod val="50000"/>
                    </a:schemeClr>
                  </a:solidFill>
                </a:rPr>
                <a:t>удорожное</a:t>
              </a:r>
              <a:r>
                <a:rPr lang="en-US" b="1" dirty="0" smtClean="0">
                  <a:solidFill>
                    <a:schemeClr val="accent1">
                      <a:lumMod val="50000"/>
                    </a:schemeClr>
                  </a:solidFill>
                </a:rPr>
                <a:t> </a:t>
              </a:r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сокращение мышц</a:t>
              </a:r>
              <a:r>
                <a:rPr lang="en-US" b="1" dirty="0" smtClean="0">
                  <a:solidFill>
                    <a:schemeClr val="accent1">
                      <a:lumMod val="50000"/>
                    </a:schemeClr>
                  </a:solidFill>
                </a:rPr>
                <a:t> </a:t>
              </a:r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без потери сознания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6" name="Группа 46"/>
          <p:cNvGrpSpPr/>
          <p:nvPr/>
        </p:nvGrpSpPr>
        <p:grpSpPr>
          <a:xfrm>
            <a:off x="4786314" y="2143116"/>
            <a:ext cx="3857652" cy="1714512"/>
            <a:chOff x="4786314" y="2143116"/>
            <a:chExt cx="3857652" cy="1714512"/>
          </a:xfrm>
        </p:grpSpPr>
        <p:sp>
          <p:nvSpPr>
            <p:cNvPr id="42" name="Блок-схема: задержка 41"/>
            <p:cNvSpPr/>
            <p:nvPr/>
          </p:nvSpPr>
          <p:spPr>
            <a:xfrm>
              <a:off x="7753372" y="2500306"/>
              <a:ext cx="890594" cy="928694"/>
            </a:xfrm>
            <a:prstGeom prst="flowChartDelay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III</a:t>
              </a:r>
              <a:endPara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3" name="Скругленный прямоугольник 42"/>
            <p:cNvSpPr/>
            <p:nvPr/>
          </p:nvSpPr>
          <p:spPr>
            <a:xfrm>
              <a:off x="4786314" y="2143116"/>
              <a:ext cx="3128984" cy="171451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судорожное</a:t>
              </a:r>
              <a:r>
                <a:rPr lang="en-US" b="1" dirty="0" smtClean="0">
                  <a:solidFill>
                    <a:schemeClr val="accent1">
                      <a:lumMod val="50000"/>
                    </a:schemeClr>
                  </a:solidFill>
                </a:rPr>
                <a:t> </a:t>
              </a:r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сокращение мышц</a:t>
              </a:r>
              <a:r>
                <a:rPr lang="en-US" b="1" dirty="0" smtClean="0">
                  <a:solidFill>
                    <a:schemeClr val="accent1">
                      <a:lumMod val="50000"/>
                    </a:schemeClr>
                  </a:solidFill>
                </a:rPr>
                <a:t> c </a:t>
              </a:r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потерей сознания, с сохранением дыхания и работы сердца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8" name="Группа 45"/>
          <p:cNvGrpSpPr/>
          <p:nvPr/>
        </p:nvGrpSpPr>
        <p:grpSpPr>
          <a:xfrm>
            <a:off x="4857752" y="4000504"/>
            <a:ext cx="3857652" cy="1428760"/>
            <a:chOff x="4857752" y="4000504"/>
            <a:chExt cx="3857652" cy="1428760"/>
          </a:xfrm>
        </p:grpSpPr>
        <p:sp>
          <p:nvSpPr>
            <p:cNvPr id="44" name="Блок-схема: задержка 43"/>
            <p:cNvSpPr/>
            <p:nvPr/>
          </p:nvSpPr>
          <p:spPr>
            <a:xfrm>
              <a:off x="7824810" y="4214818"/>
              <a:ext cx="890594" cy="928694"/>
            </a:xfrm>
            <a:prstGeom prst="flowChartDelay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IV</a:t>
              </a:r>
              <a:endPara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" name="Скругленный прямоугольник 44"/>
            <p:cNvSpPr/>
            <p:nvPr/>
          </p:nvSpPr>
          <p:spPr>
            <a:xfrm>
              <a:off x="4857752" y="4000504"/>
              <a:ext cx="3128984" cy="142876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потеря сознания, нарушение сердечной деятельности или дыхания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10" name="Группа 50"/>
          <p:cNvGrpSpPr/>
          <p:nvPr/>
        </p:nvGrpSpPr>
        <p:grpSpPr>
          <a:xfrm>
            <a:off x="4857752" y="5715016"/>
            <a:ext cx="3786214" cy="571504"/>
            <a:chOff x="2071670" y="5715016"/>
            <a:chExt cx="3786214" cy="571504"/>
          </a:xfrm>
        </p:grpSpPr>
        <p:sp>
          <p:nvSpPr>
            <p:cNvPr id="49" name="Блок-схема: задержка 48"/>
            <p:cNvSpPr/>
            <p:nvPr/>
          </p:nvSpPr>
          <p:spPr>
            <a:xfrm>
              <a:off x="5181604" y="5715016"/>
              <a:ext cx="676280" cy="571504"/>
            </a:xfrm>
            <a:prstGeom prst="flowChartDelay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</a:t>
              </a:r>
              <a:endPara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0" name="Скругленный прямоугольник 49"/>
            <p:cNvSpPr/>
            <p:nvPr/>
          </p:nvSpPr>
          <p:spPr>
            <a:xfrm>
              <a:off x="2071670" y="5715016"/>
              <a:ext cx="3128984" cy="571504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Клиническая смерть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cxnSp>
        <p:nvCxnSpPr>
          <p:cNvPr id="55" name="Прямая со стрелкой 54"/>
          <p:cNvCxnSpPr>
            <a:stCxn id="7" idx="2"/>
            <a:endCxn id="33" idx="0"/>
          </p:cNvCxnSpPr>
          <p:nvPr/>
        </p:nvCxnSpPr>
        <p:spPr>
          <a:xfrm rot="5400000">
            <a:off x="2803910" y="1553753"/>
            <a:ext cx="714380" cy="160735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7" idx="2"/>
            <a:endCxn id="37" idx="3"/>
          </p:cNvCxnSpPr>
          <p:nvPr/>
        </p:nvCxnSpPr>
        <p:spPr>
          <a:xfrm rot="5400000">
            <a:off x="2357423" y="3286124"/>
            <a:ext cx="2893239" cy="32147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stCxn id="7" idx="2"/>
            <a:endCxn id="50" idx="1"/>
          </p:cNvCxnSpPr>
          <p:nvPr/>
        </p:nvCxnSpPr>
        <p:spPr>
          <a:xfrm rot="16200000" flipH="1">
            <a:off x="2411000" y="3554016"/>
            <a:ext cx="4000528" cy="89297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stCxn id="7" idx="2"/>
            <a:endCxn id="45" idx="1"/>
          </p:cNvCxnSpPr>
          <p:nvPr/>
        </p:nvCxnSpPr>
        <p:spPr>
          <a:xfrm rot="16200000" flipH="1">
            <a:off x="3053942" y="2911074"/>
            <a:ext cx="2714644" cy="89297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>
            <a:stCxn id="7" idx="2"/>
          </p:cNvCxnSpPr>
          <p:nvPr/>
        </p:nvCxnSpPr>
        <p:spPr>
          <a:xfrm rot="16200000" flipH="1">
            <a:off x="3839759" y="2125257"/>
            <a:ext cx="1143010" cy="89297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112433" y="11837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600075" y="620688"/>
            <a:ext cx="8543925" cy="55041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Факторы, влияющие на степень поражения электрическим током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факторы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1285860"/>
            <a:ext cx="7643866" cy="5414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3"/>
          <p:cNvSpPr>
            <a:spLocks noChangeArrowheads="1"/>
          </p:cNvSpPr>
          <p:nvPr/>
        </p:nvSpPr>
        <p:spPr bwMode="auto">
          <a:xfrm>
            <a:off x="392905" y="754202"/>
            <a:ext cx="85010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поражения и факторы, влияющие на степень</a:t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поражения электрическим током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142875" y="1462088"/>
            <a:ext cx="9001125" cy="4394200"/>
          </a:xfrm>
          <a:prstGeom prst="rect">
            <a:avLst/>
          </a:prstGeom>
        </p:spPr>
        <p:txBody>
          <a:bodyPr/>
          <a:lstStyle/>
          <a:p>
            <a:pPr marL="342900" indent="-342900" algn="just" defTabSz="457200"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ea typeface="ＭＳ Ｐゴシック" pitchFamily="34" charset="-128"/>
              <a:cs typeface="Times New Roman" panose="02020603050405020304" pitchFamily="18" charset="0"/>
            </a:endParaRPr>
          </a:p>
          <a:p>
            <a:pPr marL="342900" indent="-342900" algn="just" defTabSz="457200" eaLnBrk="0" hangingPunct="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общее электрическое сопротивление (или проводимость), которые зависят от индивидуальных особенностей тела человека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;</a:t>
            </a:r>
          </a:p>
          <a:p>
            <a:pPr marL="342900" indent="-342900" algn="just" defTabSz="457200" eaLnBrk="0" hangingPunct="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параметры электрической цепи (напряжение, сила и род тока, частота колебаний);</a:t>
            </a:r>
          </a:p>
          <a:p>
            <a:pPr marL="342900" indent="-342900" algn="just" defTabSz="457200" eaLnBrk="0" hangingPunct="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ru-R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путь прохождения тока через тело человека;</a:t>
            </a:r>
          </a:p>
          <a:p>
            <a:pPr marL="342900" indent="-342900" algn="just" defTabSz="457200" eaLnBrk="0" hangingPunct="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продолжительность воздействия;</a:t>
            </a:r>
          </a:p>
          <a:p>
            <a:pPr marL="342900" indent="-342900" algn="just" defTabSz="457200" eaLnBrk="0" hangingPunct="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условия внешней среды (температура, влажность, наличие токопроводящей пыли, токопроводящих полов).</a:t>
            </a:r>
          </a:p>
          <a:p>
            <a:pPr marL="342900" indent="-342900" algn="just" defTabSz="457200"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ea typeface="ＭＳ Ｐゴシック" pitchFamily="34" charset="-128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53768" y="52792"/>
            <a:ext cx="40459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ianRail G Pro" pitchFamily="50" charset="-52"/>
              </a:rPr>
              <a:t>Основы электробезопасности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2500</TotalTime>
  <Words>1734</Words>
  <Application>Microsoft Office PowerPoint</Application>
  <PresentationFormat>Экран (4:3)</PresentationFormat>
  <Paragraphs>296</Paragraphs>
  <Slides>68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68</vt:i4>
      </vt:variant>
    </vt:vector>
  </HeadingPairs>
  <TitlesOfParts>
    <vt:vector size="81" baseType="lpstr">
      <vt:lpstr>MS PGothic</vt:lpstr>
      <vt:lpstr>MS PGothic</vt:lpstr>
      <vt:lpstr>Arial</vt:lpstr>
      <vt:lpstr>Calibri</vt:lpstr>
      <vt:lpstr>Century Gothic</vt:lpstr>
      <vt:lpstr>Monotype Corsiva</vt:lpstr>
      <vt:lpstr>RussianRail G Pro</vt:lpstr>
      <vt:lpstr>Symbol</vt:lpstr>
      <vt:lpstr>Times New Roman</vt:lpstr>
      <vt:lpstr>Verdana</vt:lpstr>
      <vt:lpstr>Vijaya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поражений током</vt:lpstr>
      <vt:lpstr>              Виды поражений током</vt:lpstr>
      <vt:lpstr>Виды поражений током</vt:lpstr>
      <vt:lpstr>Презентация PowerPoint</vt:lpstr>
      <vt:lpstr>Презентация PowerPoint</vt:lpstr>
      <vt:lpstr>Факторы, влияющие на степень поражения электрическим током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Настройка ручных каналов</dc:title>
  <dc:creator>Жуковский Игорь Владимирович</dc:creator>
  <cp:lastModifiedBy>Ли Н.Г.</cp:lastModifiedBy>
  <cp:revision>274</cp:revision>
  <dcterms:created xsi:type="dcterms:W3CDTF">2015-06-08T09:15:20Z</dcterms:created>
  <dcterms:modified xsi:type="dcterms:W3CDTF">2024-01-11T16:27:11Z</dcterms:modified>
</cp:coreProperties>
</file>