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3">
  <p:sldMasterIdLst>
    <p:sldMasterId id="2147483648" r:id="rId1"/>
  </p:sldMasterIdLst>
  <p:notesMasterIdLst>
    <p:notesMasterId r:id="rId58"/>
  </p:notesMasterIdLst>
  <p:sldIdLst>
    <p:sldId id="256" r:id="rId2"/>
    <p:sldId id="341" r:id="rId3"/>
    <p:sldId id="352" r:id="rId4"/>
    <p:sldId id="353" r:id="rId5"/>
    <p:sldId id="357" r:id="rId6"/>
    <p:sldId id="358" r:id="rId7"/>
    <p:sldId id="303" r:id="rId8"/>
    <p:sldId id="302" r:id="rId9"/>
    <p:sldId id="354" r:id="rId10"/>
    <p:sldId id="360" r:id="rId11"/>
    <p:sldId id="355" r:id="rId12"/>
    <p:sldId id="305" r:id="rId13"/>
    <p:sldId id="361" r:id="rId14"/>
    <p:sldId id="301" r:id="rId15"/>
    <p:sldId id="304" r:id="rId16"/>
    <p:sldId id="362" r:id="rId17"/>
    <p:sldId id="363" r:id="rId18"/>
    <p:sldId id="367" r:id="rId19"/>
    <p:sldId id="326" r:id="rId20"/>
    <p:sldId id="366" r:id="rId21"/>
    <p:sldId id="364" r:id="rId22"/>
    <p:sldId id="306" r:id="rId23"/>
    <p:sldId id="307" r:id="rId24"/>
    <p:sldId id="308" r:id="rId25"/>
    <p:sldId id="309" r:id="rId26"/>
    <p:sldId id="324" r:id="rId27"/>
    <p:sldId id="310" r:id="rId28"/>
    <p:sldId id="356" r:id="rId29"/>
    <p:sldId id="311" r:id="rId30"/>
    <p:sldId id="342" r:id="rId31"/>
    <p:sldId id="343" r:id="rId32"/>
    <p:sldId id="344" r:id="rId33"/>
    <p:sldId id="368" r:id="rId34"/>
    <p:sldId id="369" r:id="rId35"/>
    <p:sldId id="370" r:id="rId36"/>
    <p:sldId id="373" r:id="rId37"/>
    <p:sldId id="374" r:id="rId38"/>
    <p:sldId id="379" r:id="rId39"/>
    <p:sldId id="380" r:id="rId40"/>
    <p:sldId id="381" r:id="rId41"/>
    <p:sldId id="382" r:id="rId42"/>
    <p:sldId id="383" r:id="rId43"/>
    <p:sldId id="320" r:id="rId44"/>
    <p:sldId id="345" r:id="rId45"/>
    <p:sldId id="346" r:id="rId46"/>
    <p:sldId id="347" r:id="rId47"/>
    <p:sldId id="348" r:id="rId48"/>
    <p:sldId id="349" r:id="rId49"/>
    <p:sldId id="359" r:id="rId50"/>
    <p:sldId id="350" r:id="rId51"/>
    <p:sldId id="351" r:id="rId52"/>
    <p:sldId id="375" r:id="rId53"/>
    <p:sldId id="376" r:id="rId54"/>
    <p:sldId id="377" r:id="rId55"/>
    <p:sldId id="378" r:id="rId56"/>
    <p:sldId id="372" r:id="rId57"/>
  </p:sldIdLst>
  <p:sldSz cx="9144000" cy="6858000" type="screen4x3"/>
  <p:notesSz cx="6805613" cy="9939338"/>
  <p:defaultTextStyle>
    <a:defPPr>
      <a:defRPr lang="en-US"/>
    </a:defPPr>
    <a:lvl1pPr algn="ctr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man Old Style" pitchFamily="18" charset="0"/>
        <a:ea typeface="ＭＳ Ｐゴシック"/>
        <a:cs typeface="ＭＳ Ｐゴシック"/>
      </a:defRPr>
    </a:lvl1pPr>
    <a:lvl2pPr marL="457200" algn="ctr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man Old Style" pitchFamily="18" charset="0"/>
        <a:ea typeface="ＭＳ Ｐゴシック"/>
        <a:cs typeface="ＭＳ Ｐゴシック"/>
      </a:defRPr>
    </a:lvl2pPr>
    <a:lvl3pPr marL="914400" algn="ctr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man Old Style" pitchFamily="18" charset="0"/>
        <a:ea typeface="ＭＳ Ｐゴシック"/>
        <a:cs typeface="ＭＳ Ｐゴシック"/>
      </a:defRPr>
    </a:lvl3pPr>
    <a:lvl4pPr marL="1371600" algn="ctr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man Old Style" pitchFamily="18" charset="0"/>
        <a:ea typeface="ＭＳ Ｐゴシック"/>
        <a:cs typeface="ＭＳ Ｐゴシック"/>
      </a:defRPr>
    </a:lvl4pPr>
    <a:lvl5pPr marL="1828800" algn="ctr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man Old Style" pitchFamily="18" charset="0"/>
        <a:ea typeface="ＭＳ Ｐゴシック"/>
        <a:cs typeface="ＭＳ Ｐゴシック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Bookman Old Style" pitchFamily="18" charset="0"/>
        <a:ea typeface="ＭＳ Ｐゴシック"/>
        <a:cs typeface="ＭＳ Ｐゴシック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Bookman Old Style" pitchFamily="18" charset="0"/>
        <a:ea typeface="ＭＳ Ｐゴシック"/>
        <a:cs typeface="ＭＳ Ｐゴシック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Bookman Old Style" pitchFamily="18" charset="0"/>
        <a:ea typeface="ＭＳ Ｐゴシック"/>
        <a:cs typeface="ＭＳ Ｐゴシック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Bookman Old Style" pitchFamily="18" charset="0"/>
        <a:ea typeface="ＭＳ Ｐゴシック"/>
        <a:cs typeface="ＭＳ Ｐゴシック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D7E5"/>
    <a:srgbClr val="FF9900"/>
    <a:srgbClr val="EEB500"/>
    <a:srgbClr val="C7C7DB"/>
    <a:srgbClr val="B3B3CD"/>
    <a:srgbClr val="FFF0D1"/>
    <a:srgbClr val="FFE9BD"/>
    <a:srgbClr val="00CCFF"/>
    <a:srgbClr val="9AE8E6"/>
    <a:srgbClr val="E3E3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26" autoAdjust="0"/>
    <p:restoredTop sz="94660"/>
  </p:normalViewPr>
  <p:slideViewPr>
    <p:cSldViewPr snapToGrid="0" snapToObjects="1">
      <p:cViewPr varScale="1">
        <p:scale>
          <a:sx n="71" d="100"/>
          <a:sy n="71" d="100"/>
        </p:scale>
        <p:origin x="1200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E26E08-007B-48D5-89A9-99834DC214DE}" type="datetimeFigureOut">
              <a:rPr lang="ru-RU" smtClean="0"/>
              <a:t>09.01.2024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3013"/>
            <a:ext cx="4471987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3537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320DE5-F007-4257-805F-6C194FFFA0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021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Основным нормативным документом, определяющим меры безопасности при производстве работ и нахождении на железнодорожных путях, являются Правила по безопасному нахождению работников ОАО "РЖД" на железнодорожных путях, утвержденные распоряжением ОАО "РЖД" от 24 декабря 2012 г. N 2665р, с изменениями, внесёнными распоряжением от 4 февраля 2015 г. N 235р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91794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 течении 12-ти часов с момента занесения в журнал и Книгу замечаний формы ТУ-137 информация о выявленных нарушениях вносится в систему информации «Человек на пути». Не позднее чем через 3 рабочих дня руководитель структурного подразделения вносит информацию о принятых мерах и проведенных мероприятиях по исключению повторения допущенных нарушений в систему АСУТ НБД ЗМ.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1646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12566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22453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5758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45281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Перед подъемом и при спуске с площадки необходимо предварительно убедиться в исправности поручней, подножек и пола площадки. Прежде чем начать подъем на переходную площадку вагона, следует убедиться в отсутствии разрешающего показания светофора и звуковых сигналов, подаваемых подвижным составом перед отправлением. При подъеме на переходную площадку и сходе с нее необходимо держаться за поручни и располагаться лицом к вагону. При этом руки должны быть свободны от каких-либо предметов. Перед спуском с переходной площадки вагона на междупутье следует осмотреть место схода на предмет отсутствия факторов, препятствующих безопасному спуску с вагона (наличие посторонних предметов, повреждение междупутья, наличие напольных устройств и т.д.), при наличии которых можно получить травму, а также убедиться в отсутствии движущегося по смежному пути подвижного состава.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 темное время суток и при неблагоприятных погодных условиях, ухудшающих видимость (туман, снегопад, гроза, ураган, сильный дождь и порывистый ветер), место схода следует осветить фонарем.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07946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43093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36140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59979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19090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79465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99125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0888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8320" y="3463020"/>
            <a:ext cx="5514509" cy="752539"/>
          </a:xfrm>
        </p:spPr>
        <p:txBody>
          <a:bodyPr/>
          <a:lstStyle>
            <a:lvl1pPr marL="0" marR="0" indent="0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noProof="0" smtClean="0"/>
              <a:t>Click to edit Master title style</a:t>
            </a:r>
            <a:endParaRPr lang="en-US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8320" y="4583175"/>
            <a:ext cx="5514509" cy="1131641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Click to edit Master subtitle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902400" y="6028267"/>
            <a:ext cx="4193157" cy="508528"/>
          </a:xfrm>
        </p:spPr>
        <p:txBody>
          <a:bodyPr anchor="b">
            <a:normAutofit/>
          </a:bodyPr>
          <a:lstStyle>
            <a:lvl1pPr>
              <a:buNone/>
              <a:defRPr sz="1000" baseline="0"/>
            </a:lvl1pPr>
          </a:lstStyle>
          <a:p>
            <a:pPr lvl="0"/>
            <a:r>
              <a:rPr lang="ru-RU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230731" y="345190"/>
            <a:ext cx="8543382" cy="102323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1"/>
          <p:cNvSpPr/>
          <p:nvPr/>
        </p:nvSpPr>
        <p:spPr>
          <a:xfrm>
            <a:off x="0" y="0"/>
            <a:ext cx="9144000" cy="6488113"/>
          </a:xfrm>
          <a:prstGeom prst="rect">
            <a:avLst/>
          </a:prstGeom>
          <a:solidFill>
            <a:srgbClr val="BFC5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22"/>
          <p:cNvSpPr/>
          <p:nvPr/>
        </p:nvSpPr>
        <p:spPr>
          <a:xfrm>
            <a:off x="0" y="6499225"/>
            <a:ext cx="9144000" cy="3587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" name="Picture 17" descr="rzd_logo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573" y="2412849"/>
            <a:ext cx="7772400" cy="1500187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24" name="Rectangle 12"/>
          <p:cNvSpPr>
            <a:spLocks noChangeArrowheads="1"/>
          </p:cNvSpPr>
          <p:nvPr userDrawn="1"/>
        </p:nvSpPr>
        <p:spPr bwMode="auto">
          <a:xfrm>
            <a:off x="-374650" y="2913063"/>
            <a:ext cx="366712" cy="366712"/>
          </a:xfrm>
          <a:prstGeom prst="rect">
            <a:avLst/>
          </a:prstGeom>
          <a:solidFill>
            <a:srgbClr val="59A0D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25" name="Rectangle 12"/>
          <p:cNvSpPr>
            <a:spLocks noChangeArrowheads="1"/>
          </p:cNvSpPr>
          <p:nvPr userDrawn="1"/>
        </p:nvSpPr>
        <p:spPr bwMode="auto">
          <a:xfrm>
            <a:off x="-374650" y="3279775"/>
            <a:ext cx="366712" cy="366713"/>
          </a:xfrm>
          <a:prstGeom prst="rect">
            <a:avLst/>
          </a:prstGeom>
          <a:solidFill>
            <a:srgbClr val="8EBF64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18669F"/>
              </a:solidFill>
              <a:latin typeface="+mn-lt"/>
              <a:ea typeface="+mn-ea"/>
            </a:endParaRPr>
          </a:p>
        </p:txBody>
      </p:sp>
      <p:sp>
        <p:nvSpPr>
          <p:cNvPr id="26" name="Rectangle 12"/>
          <p:cNvSpPr>
            <a:spLocks noChangeArrowheads="1"/>
          </p:cNvSpPr>
          <p:nvPr userDrawn="1"/>
        </p:nvSpPr>
        <p:spPr bwMode="auto">
          <a:xfrm>
            <a:off x="-374650" y="3646488"/>
            <a:ext cx="366712" cy="366712"/>
          </a:xfrm>
          <a:prstGeom prst="rect">
            <a:avLst/>
          </a:prstGeom>
          <a:solidFill>
            <a:srgbClr val="D87335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18669F"/>
              </a:solidFill>
              <a:latin typeface="+mn-lt"/>
              <a:ea typeface="+mn-ea"/>
            </a:endParaRPr>
          </a:p>
        </p:txBody>
      </p: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11228" y="787783"/>
            <a:ext cx="58497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7B4395-8DEE-433D-A27D-75D2536C28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8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  <p:extLst>
      <p:ext uri="{BB962C8B-B14F-4D97-AF65-F5344CB8AC3E}">
        <p14:creationId xmlns:p14="http://schemas.microsoft.com/office/powerpoint/2010/main" val="31022315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C9ADFD-3AE8-486A-A690-91270AA41A3B}" type="datetimeFigureOut">
              <a:rPr lang="ru-RU"/>
              <a:pPr>
                <a:defRPr/>
              </a:pPr>
              <a:t>09.01.2024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29566B-06CB-4644-B734-D31650A4815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0160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000">
        <p14:prism isInverted="1"/>
      </p:transition>
    </mc:Choice>
    <mc:Fallback xmlns="">
      <p:transition advClick="0" advTm="5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57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7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6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32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7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2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4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6" y="1930405"/>
            <a:ext cx="4140199" cy="3543303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5"/>
            <a:ext cx="4140200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392036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7" y="1930403"/>
            <a:ext cx="4140199" cy="3543303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75"/>
            <a:ext cx="4140200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547688" y="6496052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| Тема презентации | xx/xx/xx</a:t>
            </a:r>
          </a:p>
        </p:txBody>
      </p:sp>
      <p:sp>
        <p:nvSpPr>
          <p:cNvPr id="26" name="Text Box 10"/>
          <p:cNvSpPr txBox="1">
            <a:spLocks noChangeArrowheads="1"/>
          </p:cNvSpPr>
          <p:nvPr userDrawn="1"/>
        </p:nvSpPr>
        <p:spPr bwMode="auto">
          <a:xfrm>
            <a:off x="201614" y="6597965"/>
            <a:ext cx="230187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 defTabSz="914400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fld id="{C3F480A0-1D1B-4186-8DF8-C48DC8B80BB8}" type="slidenum">
              <a:rPr lang="en-US" sz="1000" smtClean="0">
                <a:solidFill>
                  <a:prstClr val="black"/>
                </a:solidFill>
                <a:latin typeface="Verdana" charset="0"/>
                <a:cs typeface="Arial" charset="0"/>
              </a:rPr>
              <a:pPr algn="r" defTabSz="914400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 smtClean="0">
              <a:solidFill>
                <a:prstClr val="black"/>
              </a:solidFill>
              <a:latin typeface="Verdan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2772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57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7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6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32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7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2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4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6" y="1930405"/>
            <a:ext cx="4140199" cy="3543303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5"/>
            <a:ext cx="4140200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392036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7" y="1930403"/>
            <a:ext cx="4140199" cy="3543303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75"/>
            <a:ext cx="4140200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547688" y="6496052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| Тема презентации | xx/xx/xx</a:t>
            </a:r>
          </a:p>
        </p:txBody>
      </p:sp>
      <p:sp>
        <p:nvSpPr>
          <p:cNvPr id="26" name="Text Box 10"/>
          <p:cNvSpPr txBox="1">
            <a:spLocks noChangeArrowheads="1"/>
          </p:cNvSpPr>
          <p:nvPr userDrawn="1"/>
        </p:nvSpPr>
        <p:spPr bwMode="auto">
          <a:xfrm>
            <a:off x="201614" y="6597965"/>
            <a:ext cx="230187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 defTabSz="914400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fld id="{C3F480A0-1D1B-4186-8DF8-C48DC8B80BB8}" type="slidenum">
              <a:rPr lang="en-US" sz="1000" smtClean="0">
                <a:solidFill>
                  <a:prstClr val="black"/>
                </a:solidFill>
                <a:latin typeface="Verdana" charset="0"/>
                <a:cs typeface="Arial" charset="0"/>
              </a:rPr>
              <a:pPr algn="r" defTabSz="914400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 smtClean="0">
              <a:solidFill>
                <a:prstClr val="black"/>
              </a:solidFill>
              <a:latin typeface="Verdan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8592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57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7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6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32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7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2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4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6" y="1930405"/>
            <a:ext cx="4140199" cy="3543303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5"/>
            <a:ext cx="4140200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392036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7" y="1930403"/>
            <a:ext cx="4140199" cy="3543303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75"/>
            <a:ext cx="4140200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547688" y="6496052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| Тема презентации | xx/xx/xx</a:t>
            </a:r>
          </a:p>
        </p:txBody>
      </p:sp>
      <p:sp>
        <p:nvSpPr>
          <p:cNvPr id="26" name="Text Box 10"/>
          <p:cNvSpPr txBox="1">
            <a:spLocks noChangeArrowheads="1"/>
          </p:cNvSpPr>
          <p:nvPr userDrawn="1"/>
        </p:nvSpPr>
        <p:spPr bwMode="auto">
          <a:xfrm>
            <a:off x="201614" y="6597965"/>
            <a:ext cx="230187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 defTabSz="914400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fld id="{C3F480A0-1D1B-4186-8DF8-C48DC8B80BB8}" type="slidenum">
              <a:rPr lang="en-US" sz="1000" smtClean="0">
                <a:solidFill>
                  <a:prstClr val="black"/>
                </a:solidFill>
                <a:latin typeface="Verdana" charset="0"/>
                <a:cs typeface="Arial" charset="0"/>
              </a:rPr>
              <a:pPr algn="r" defTabSz="914400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 smtClean="0">
              <a:solidFill>
                <a:prstClr val="black"/>
              </a:solidFill>
              <a:latin typeface="Verdan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086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57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7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6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32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7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2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4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6" y="1930405"/>
            <a:ext cx="4140199" cy="3543303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5"/>
            <a:ext cx="4140200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392036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7" y="1930403"/>
            <a:ext cx="4140199" cy="3543303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75"/>
            <a:ext cx="4140200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547688" y="6496052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| Тема презентации | xx/xx/xx</a:t>
            </a:r>
          </a:p>
        </p:txBody>
      </p:sp>
      <p:sp>
        <p:nvSpPr>
          <p:cNvPr id="26" name="Text Box 10"/>
          <p:cNvSpPr txBox="1">
            <a:spLocks noChangeArrowheads="1"/>
          </p:cNvSpPr>
          <p:nvPr userDrawn="1"/>
        </p:nvSpPr>
        <p:spPr bwMode="auto">
          <a:xfrm>
            <a:off x="201614" y="6597965"/>
            <a:ext cx="230187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 defTabSz="914400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fld id="{C3F480A0-1D1B-4186-8DF8-C48DC8B80BB8}" type="slidenum">
              <a:rPr lang="en-US" sz="1000" smtClean="0">
                <a:solidFill>
                  <a:prstClr val="black"/>
                </a:solidFill>
                <a:latin typeface="Verdana" charset="0"/>
                <a:cs typeface="Arial" charset="0"/>
              </a:rPr>
              <a:pPr algn="r" defTabSz="914400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 smtClean="0">
              <a:solidFill>
                <a:prstClr val="black"/>
              </a:solidFill>
              <a:latin typeface="Verdan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3333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57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7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6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32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7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2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4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6" y="1930405"/>
            <a:ext cx="4140199" cy="3543303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5"/>
            <a:ext cx="4140200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392036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7" y="1930403"/>
            <a:ext cx="4140199" cy="3543303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75"/>
            <a:ext cx="4140200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547688" y="6496052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| Тема презентации | xx/xx/xx</a:t>
            </a:r>
          </a:p>
        </p:txBody>
      </p:sp>
      <p:sp>
        <p:nvSpPr>
          <p:cNvPr id="26" name="Text Box 10"/>
          <p:cNvSpPr txBox="1">
            <a:spLocks noChangeArrowheads="1"/>
          </p:cNvSpPr>
          <p:nvPr userDrawn="1"/>
        </p:nvSpPr>
        <p:spPr bwMode="auto">
          <a:xfrm>
            <a:off x="201614" y="6597965"/>
            <a:ext cx="230187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 defTabSz="914400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fld id="{C3F480A0-1D1B-4186-8DF8-C48DC8B80BB8}" type="slidenum">
              <a:rPr lang="en-US" sz="1000" smtClean="0">
                <a:solidFill>
                  <a:prstClr val="black"/>
                </a:solidFill>
                <a:latin typeface="Verdana" charset="0"/>
                <a:cs typeface="Arial" charset="0"/>
              </a:rPr>
              <a:pPr algn="r" defTabSz="914400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 smtClean="0">
              <a:solidFill>
                <a:prstClr val="black"/>
              </a:solidFill>
              <a:latin typeface="Verdan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208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223" y="1806448"/>
            <a:ext cx="8529889" cy="4394179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230731" y="345190"/>
            <a:ext cx="8543382" cy="102323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223" y="1806448"/>
            <a:ext cx="8529889" cy="439417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 dirty="0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230731" y="345190"/>
            <a:ext cx="8543382" cy="102323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224" y="1806448"/>
            <a:ext cx="7094790" cy="4394179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230731" y="345190"/>
            <a:ext cx="8543382" cy="102323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Click to edit Master title style</a:t>
            </a:r>
            <a:endParaRPr lang="en-US" dirty="0"/>
          </a:p>
        </p:txBody>
      </p:sp>
      <p:sp>
        <p:nvSpPr>
          <p:cNvPr id="130" name="Text Placeholder 3"/>
          <p:cNvSpPr>
            <a:spLocks noGrp="1"/>
          </p:cNvSpPr>
          <p:nvPr>
            <p:ph type="body" sz="half" idx="2"/>
          </p:nvPr>
        </p:nvSpPr>
        <p:spPr>
          <a:xfrm>
            <a:off x="7457654" y="1878479"/>
            <a:ext cx="1316459" cy="4322148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accent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224" y="1806448"/>
            <a:ext cx="7094790" cy="439417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 dirty="0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230731" y="345190"/>
            <a:ext cx="8543382" cy="102323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Click to edit Master title style</a:t>
            </a:r>
            <a:endParaRPr lang="en-US" dirty="0"/>
          </a:p>
        </p:txBody>
      </p:sp>
      <p:sp>
        <p:nvSpPr>
          <p:cNvPr id="130" name="Text Placeholder 3"/>
          <p:cNvSpPr>
            <a:spLocks noGrp="1"/>
          </p:cNvSpPr>
          <p:nvPr>
            <p:ph type="body" sz="half" idx="2"/>
          </p:nvPr>
        </p:nvSpPr>
        <p:spPr>
          <a:xfrm>
            <a:off x="7457654" y="1878479"/>
            <a:ext cx="1316459" cy="4322148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accent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6699" y="1794218"/>
            <a:ext cx="4206713" cy="4381157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0" indent="0">
              <a:buNone/>
              <a:defRPr sz="1600"/>
            </a:lvl2pPr>
            <a:lvl3pPr marL="0" indent="0">
              <a:buNone/>
              <a:defRPr sz="1600"/>
            </a:lvl3pPr>
            <a:lvl4pPr marL="0" indent="0">
              <a:buNone/>
              <a:defRPr sz="1600"/>
            </a:lvl4pPr>
            <a:lvl5pPr marL="0" indent="0">
              <a:buNone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7639" y="1794218"/>
            <a:ext cx="4196473" cy="4381157"/>
          </a:xfrm>
        </p:spPr>
        <p:txBody>
          <a:bodyPr>
            <a:normAutofit/>
          </a:bodyPr>
          <a:lstStyle>
            <a:lvl1pPr marL="0" indent="0">
              <a:buFont typeface="Arial"/>
              <a:buNone/>
              <a:defRPr sz="1600"/>
            </a:lvl1pPr>
            <a:lvl2pPr marL="0" indent="0">
              <a:buFont typeface="Arial"/>
              <a:buNone/>
              <a:defRPr sz="1600"/>
            </a:lvl2pPr>
            <a:lvl3pPr marL="0" indent="0">
              <a:buFont typeface="Arial"/>
              <a:buNone/>
              <a:defRPr sz="1600"/>
            </a:lvl3pPr>
            <a:lvl4pPr marL="0" indent="0">
              <a:buFont typeface="Arial"/>
              <a:buNone/>
              <a:defRPr sz="1600"/>
            </a:lvl4pPr>
            <a:lvl5pPr marL="0" indent="0">
              <a:buFont typeface="Arial"/>
              <a:buNone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230731" y="345190"/>
            <a:ext cx="8543382" cy="102323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6699" y="1803038"/>
            <a:ext cx="4206713" cy="437233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7639" y="1803038"/>
            <a:ext cx="4196473" cy="437233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 dirty="0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230731" y="345190"/>
            <a:ext cx="8543382" cy="102323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7025" y="1712913"/>
            <a:ext cx="7013575" cy="4464049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57654" y="1719737"/>
            <a:ext cx="1316459" cy="4457226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rgbClr val="0066A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30731" y="345190"/>
            <a:ext cx="8543382" cy="102323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7025" y="1712914"/>
            <a:ext cx="4125913" cy="377825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9300" y="5657136"/>
            <a:ext cx="4214113" cy="687388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rgbClr val="0066A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30731" y="345190"/>
            <a:ext cx="8543382" cy="102323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Click to edit Master title style</a:t>
            </a:r>
            <a:endParaRPr lang="en-US" dirty="0"/>
          </a:p>
        </p:txBody>
      </p:sp>
      <p:sp>
        <p:nvSpPr>
          <p:cNvPr id="131" name="Picture Placeholder 2"/>
          <p:cNvSpPr>
            <a:spLocks noGrp="1"/>
          </p:cNvSpPr>
          <p:nvPr>
            <p:ph type="pic" idx="10"/>
          </p:nvPr>
        </p:nvSpPr>
        <p:spPr>
          <a:xfrm>
            <a:off x="4667249" y="1714500"/>
            <a:ext cx="4125913" cy="377825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132" name="Text Placeholder 3"/>
          <p:cNvSpPr>
            <a:spLocks noGrp="1"/>
          </p:cNvSpPr>
          <p:nvPr>
            <p:ph type="body" sz="half" idx="11"/>
          </p:nvPr>
        </p:nvSpPr>
        <p:spPr>
          <a:xfrm>
            <a:off x="4569524" y="5649903"/>
            <a:ext cx="4214113" cy="687388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rgbClr val="0066A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1374775"/>
          </a:xfrm>
          <a:prstGeom prst="rect">
            <a:avLst/>
          </a:prstGeom>
          <a:solidFill>
            <a:srgbClr val="BFC5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230188" y="274638"/>
            <a:ext cx="8543925" cy="109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30188" y="1790700"/>
            <a:ext cx="8543925" cy="438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Нажмите для редактирования</a:t>
            </a:r>
          </a:p>
          <a:p>
            <a:pPr lvl="0"/>
            <a:r>
              <a:rPr lang="ru-RU" smtClean="0"/>
              <a:t>Нажмите для ввода текста</a:t>
            </a:r>
            <a:endParaRPr lang="en-US" smtClean="0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3350" y="133350"/>
            <a:ext cx="185738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01613" y="6597650"/>
            <a:ext cx="230187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r">
              <a:spcBef>
                <a:spcPct val="50000"/>
              </a:spcBef>
              <a:defRPr/>
            </a:pPr>
            <a:fld id="{E7BAB8B5-8D33-409F-80A9-6425A12B3064}" type="slidenum">
              <a:rPr lang="en-US" sz="1000">
                <a:latin typeface="Verdana" charset="0"/>
                <a:ea typeface="ＭＳ Ｐゴシック" charset="-128"/>
                <a:cs typeface="+mn-cs"/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>
              <a:latin typeface="Verdana" charset="0"/>
              <a:ea typeface="ＭＳ Ｐゴシック" charset="-128"/>
              <a:cs typeface="+mn-cs"/>
            </a:endParaRPr>
          </a:p>
        </p:txBody>
      </p:sp>
      <p:pic>
        <p:nvPicPr>
          <p:cNvPr id="1032" name="Picture 17" descr="rzd_logo.png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33" name="Group 12"/>
          <p:cNvGrpSpPr>
            <a:grpSpLocks/>
          </p:cNvGrpSpPr>
          <p:nvPr/>
        </p:nvGrpSpPr>
        <p:grpSpPr bwMode="auto">
          <a:xfrm>
            <a:off x="-374650" y="-17463"/>
            <a:ext cx="366712" cy="2930526"/>
            <a:chOff x="-374650" y="-17463"/>
            <a:chExt cx="366712" cy="2930526"/>
          </a:xfrm>
        </p:grpSpPr>
        <p:sp>
          <p:nvSpPr>
            <p:cNvPr id="14" name="Rectangle 13"/>
            <p:cNvSpPr>
              <a:spLocks noChangeArrowheads="1"/>
            </p:cNvSpPr>
            <p:nvPr userDrawn="1"/>
          </p:nvSpPr>
          <p:spPr bwMode="auto">
            <a:xfrm>
              <a:off x="-374650" y="-17463"/>
              <a:ext cx="366712" cy="366713"/>
            </a:xfrm>
            <a:prstGeom prst="rect">
              <a:avLst/>
            </a:prstGeom>
            <a:solidFill>
              <a:srgbClr val="CD202C"/>
            </a:solidFill>
            <a:ln w="9525">
              <a:noFill/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Rectangle 14"/>
            <p:cNvSpPr>
              <a:spLocks noChangeArrowheads="1"/>
            </p:cNvSpPr>
            <p:nvPr userDrawn="1"/>
          </p:nvSpPr>
          <p:spPr bwMode="auto">
            <a:xfrm>
              <a:off x="-374650" y="349250"/>
              <a:ext cx="366712" cy="366713"/>
            </a:xfrm>
            <a:prstGeom prst="rect">
              <a:avLst/>
            </a:prstGeom>
            <a:solidFill>
              <a:srgbClr val="455D70"/>
            </a:solidFill>
            <a:ln w="9525">
              <a:noFill/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Rectangle 15"/>
            <p:cNvSpPr>
              <a:spLocks noChangeArrowheads="1"/>
            </p:cNvSpPr>
            <p:nvPr userDrawn="1"/>
          </p:nvSpPr>
          <p:spPr bwMode="auto">
            <a:xfrm>
              <a:off x="-374650" y="715963"/>
              <a:ext cx="366712" cy="366712"/>
            </a:xfrm>
            <a:prstGeom prst="rect">
              <a:avLst/>
            </a:prstGeom>
            <a:solidFill>
              <a:srgbClr val="68798B"/>
            </a:solidFill>
            <a:ln w="9525">
              <a:noFill/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Rectangle 16"/>
            <p:cNvSpPr>
              <a:spLocks noChangeArrowheads="1"/>
            </p:cNvSpPr>
            <p:nvPr userDrawn="1"/>
          </p:nvSpPr>
          <p:spPr bwMode="auto">
            <a:xfrm>
              <a:off x="-374650" y="1081088"/>
              <a:ext cx="366712" cy="366712"/>
            </a:xfrm>
            <a:prstGeom prst="rect">
              <a:avLst/>
            </a:prstGeom>
            <a:solidFill>
              <a:srgbClr val="909CAA"/>
            </a:solidFill>
            <a:ln w="9525">
              <a:noFill/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Rectangle 17"/>
            <p:cNvSpPr>
              <a:spLocks noChangeArrowheads="1"/>
            </p:cNvSpPr>
            <p:nvPr userDrawn="1"/>
          </p:nvSpPr>
          <p:spPr bwMode="auto">
            <a:xfrm>
              <a:off x="-374650" y="1447800"/>
              <a:ext cx="366712" cy="366713"/>
            </a:xfrm>
            <a:prstGeom prst="rect">
              <a:avLst/>
            </a:prstGeom>
            <a:solidFill>
              <a:srgbClr val="BFC5CE"/>
            </a:solidFill>
            <a:ln w="9525">
              <a:noFill/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Rectangle 18"/>
            <p:cNvSpPr>
              <a:spLocks noChangeArrowheads="1"/>
            </p:cNvSpPr>
            <p:nvPr userDrawn="1"/>
          </p:nvSpPr>
          <p:spPr bwMode="auto">
            <a:xfrm>
              <a:off x="-374650" y="1814513"/>
              <a:ext cx="366712" cy="366712"/>
            </a:xfrm>
            <a:prstGeom prst="rect">
              <a:avLst/>
            </a:prstGeom>
            <a:solidFill>
              <a:srgbClr val="A3A86B"/>
            </a:solidFill>
            <a:ln w="9525">
              <a:noFill/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>
              <a:spLocks noChangeArrowheads="1"/>
            </p:cNvSpPr>
            <p:nvPr userDrawn="1"/>
          </p:nvSpPr>
          <p:spPr bwMode="auto">
            <a:xfrm>
              <a:off x="-374650" y="2181225"/>
              <a:ext cx="366712" cy="366713"/>
            </a:xfrm>
            <a:prstGeom prst="rect">
              <a:avLst/>
            </a:prstGeom>
            <a:solidFill>
              <a:srgbClr val="D3D7BD"/>
            </a:solidFill>
            <a:ln w="9525">
              <a:noFill/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Rectangle 20"/>
            <p:cNvSpPr>
              <a:spLocks noChangeArrowheads="1"/>
            </p:cNvSpPr>
            <p:nvPr userDrawn="1"/>
          </p:nvSpPr>
          <p:spPr bwMode="auto">
            <a:xfrm>
              <a:off x="-374650" y="2546350"/>
              <a:ext cx="366712" cy="366713"/>
            </a:xfrm>
            <a:prstGeom prst="rect">
              <a:avLst/>
            </a:prstGeom>
            <a:solidFill>
              <a:srgbClr val="0066A1"/>
            </a:solidFill>
            <a:ln w="9525">
              <a:noFill/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2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ＭＳ Ｐゴシック" charset="-128"/>
          <a:cs typeface="ＭＳ Ｐゴシック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ＭＳ Ｐゴシック" charset="-128"/>
          <a:cs typeface="ＭＳ Ｐゴシック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ＭＳ Ｐゴシック" charset="-128"/>
          <a:cs typeface="ＭＳ Ｐゴシック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ＭＳ Ｐゴシック" charset="-128"/>
          <a:cs typeface="ＭＳ Ｐゴシック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ＭＳ Ｐゴシック" charset="-128"/>
          <a:cs typeface="ＭＳ Ｐゴシック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ＭＳ Ｐゴシック" charset="-128"/>
          <a:cs typeface="ＭＳ Ｐゴシック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ＭＳ Ｐゴシック" charset="-128"/>
          <a:cs typeface="ＭＳ Ｐゴシック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sostavitel.ucoz.ru/_pu/0/8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7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2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itle 5"/>
          <p:cNvSpPr>
            <a:spLocks noGrp="1"/>
          </p:cNvSpPr>
          <p:nvPr>
            <p:ph type="ctrTitle"/>
          </p:nvPr>
        </p:nvSpPr>
        <p:spPr>
          <a:xfrm>
            <a:off x="142875" y="5370304"/>
            <a:ext cx="9001125" cy="1138073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C00000"/>
                </a:solidFill>
                <a:ea typeface="ＭＳ Ｐゴシック"/>
                <a:cs typeface="ＭＳ Ｐゴシック"/>
              </a:rPr>
              <a:t>Обеспечение безопасности при нахождении на железнодорожных путях</a:t>
            </a:r>
            <a:endParaRPr lang="en-US" sz="2800" b="1" dirty="0" smtClean="0">
              <a:solidFill>
                <a:srgbClr val="C00000"/>
              </a:solidFill>
              <a:ea typeface="ＭＳ Ｐゴシック"/>
              <a:cs typeface="ＭＳ Ｐゴシック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0498" r="4706" b="8735"/>
          <a:stretch/>
        </p:blipFill>
        <p:spPr>
          <a:xfrm>
            <a:off x="286590" y="330316"/>
            <a:ext cx="8713694" cy="49216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E3CAD9D8-B596-4328-BC2E-45390C012692}"/>
              </a:ext>
            </a:extLst>
          </p:cNvPr>
          <p:cNvSpPr/>
          <p:nvPr/>
        </p:nvSpPr>
        <p:spPr>
          <a:xfrm>
            <a:off x="388937" y="1448638"/>
            <a:ext cx="82264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нахождении на железнодорожных путях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 обязаны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соблюдать следующие требования безопасности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891C3938-56F6-45D7-A1F2-66B1A1ADF14B}"/>
              </a:ext>
            </a:extLst>
          </p:cNvPr>
          <p:cNvSpPr/>
          <p:nvPr/>
        </p:nvSpPr>
        <p:spPr>
          <a:xfrm>
            <a:off x="129241" y="2425787"/>
            <a:ext cx="4572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производства работ железнодорожные пути следует переходить под прямым углом, перешагивая через рельсы, не наступая на рельсы, концы железобетонных шпал и масляные пятна на шпалах, предварительно убедившись в отсутствии приближающегося подвижного состава.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2"/>
          <p:cNvSpPr>
            <a:spLocks/>
          </p:cNvSpPr>
          <p:nvPr/>
        </p:nvSpPr>
        <p:spPr bwMode="auto">
          <a:xfrm>
            <a:off x="230188" y="145256"/>
            <a:ext cx="8543925" cy="569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безопасности при нахождении на железнодорожных путях</a:t>
            </a:r>
            <a:endParaRPr lang="en-US" alt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1241" y="2425787"/>
            <a:ext cx="4461200" cy="3349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7027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891C3938-56F6-45D7-A1F2-66B1A1ADF14B}"/>
              </a:ext>
            </a:extLst>
          </p:cNvPr>
          <p:cNvSpPr/>
          <p:nvPr/>
        </p:nvSpPr>
        <p:spPr>
          <a:xfrm>
            <a:off x="202724" y="2459406"/>
            <a:ext cx="404172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переходе железнодорожного пути, занятого стоящим подвижным составом, пользоваться переходной площадкой вагона (при ее наличии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2"/>
          <p:cNvSpPr>
            <a:spLocks/>
          </p:cNvSpPr>
          <p:nvPr/>
        </p:nvSpPr>
        <p:spPr bwMode="auto">
          <a:xfrm>
            <a:off x="230188" y="145256"/>
            <a:ext cx="8543925" cy="569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безопасности при нахождении на железнодорожных путях</a:t>
            </a:r>
            <a:endParaRPr lang="en-US" alt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4182" y="1541935"/>
            <a:ext cx="3576850" cy="4787665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E3CAD9D8-B596-4328-BC2E-45390C012692}"/>
              </a:ext>
            </a:extLst>
          </p:cNvPr>
          <p:cNvSpPr/>
          <p:nvPr/>
        </p:nvSpPr>
        <p:spPr>
          <a:xfrm>
            <a:off x="388937" y="576398"/>
            <a:ext cx="82264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нахождении на железнодорожных путях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 обязаны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соблюдать следующие требования безопасности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1547050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45660" y="1473957"/>
            <a:ext cx="4715639" cy="4981434"/>
          </a:xfrm>
        </p:spPr>
        <p:txBody>
          <a:bodyPr/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При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переходе пути, занятого стоящим подвижным составом, разрешается, при наличии, пользоваться переходными площадками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вагонов.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Перед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спуском с переходной площадки вагона на междупутье следует осмотреть место схода на предмет нахождения на междупутье посторонних предметов, о которые можно споткнуться при сходе, а также убедиться в отсутствии движущегося по смежному пути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подвижного состава.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Подниматься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подвижной состав, локомотив, вагон и сходить с них до полной остановки запрещается.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785" y="680343"/>
            <a:ext cx="8748215" cy="47767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 при проходе по территории железнодорожной станции</a:t>
            </a:r>
          </a:p>
        </p:txBody>
      </p:sp>
      <p:pic>
        <p:nvPicPr>
          <p:cNvPr id="6146" name="Picture 2" descr="%25D0%25BE%25D0%25BD%25D0%25B8%25D0%25BC%25D0%25BE%25D0%25B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5627" y="1473957"/>
            <a:ext cx="3181269" cy="2376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626" y="3955499"/>
            <a:ext cx="3181269" cy="2195945"/>
          </a:xfrm>
          <a:prstGeom prst="rect">
            <a:avLst/>
          </a:prstGeom>
        </p:spPr>
      </p:pic>
      <p:sp>
        <p:nvSpPr>
          <p:cNvPr id="7" name="Title 2"/>
          <p:cNvSpPr>
            <a:spLocks/>
          </p:cNvSpPr>
          <p:nvPr/>
        </p:nvSpPr>
        <p:spPr bwMode="auto">
          <a:xfrm>
            <a:off x="245660" y="111224"/>
            <a:ext cx="8543925" cy="569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безопасности при нахождении на железнодорожных путях</a:t>
            </a:r>
            <a:endParaRPr lang="en-US" alt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491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0188" y="548679"/>
            <a:ext cx="8734300" cy="864096"/>
          </a:xfrm>
        </p:spPr>
        <p:txBody>
          <a:bodyPr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Устройство выходов из служебно-технических помещений, расположенных вблизи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путей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707" y="1372434"/>
            <a:ext cx="7051130" cy="2918963"/>
          </a:xfrm>
          <a:prstGeom prst="rect">
            <a:avLst/>
          </a:prstGeom>
        </p:spPr>
      </p:pic>
      <p:sp>
        <p:nvSpPr>
          <p:cNvPr id="6" name="Title 2"/>
          <p:cNvSpPr>
            <a:spLocks/>
          </p:cNvSpPr>
          <p:nvPr/>
        </p:nvSpPr>
        <p:spPr bwMode="auto">
          <a:xfrm>
            <a:off x="230188" y="145256"/>
            <a:ext cx="8543925" cy="569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безопасности при нахождении на железнодорожных путях</a:t>
            </a:r>
            <a:endParaRPr lang="en-US" alt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7504" y="4004797"/>
            <a:ext cx="8856984" cy="2555358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	Служебно-технические </a:t>
            </a:r>
            <a:r>
              <a:rPr lang="ru-RU" sz="1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здания размещают вблизи путей с соблю­дением габарита приближения строений. Для обеспечения безопас­ности работающих к устройству выходов из таких зданий предъяв­ляют особые требования. Если здание расположено на расстоянии более 8 м от оси ближайшего пути, выход из него может быть устро­ен в сторону пути. При расстоянии от зданий до оси пути 3—8 м вы­ход в сторону пути допускается только при условии установки ог­раждения высотой 1 м и длиной 3—5 м. В случаях, когда здание рас­положено на расстоянии менее 3 м от оси пути, выход разрешается устраивать только вдоль пути. При этом со стороны пути устанав­ливают ограждение высотой 1 м и длиной 1,5—2,5 м.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953091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000">
        <p14:prism isInverted="1"/>
      </p:transition>
    </mc:Choice>
    <mc:Fallback xmlns="">
      <p:transition advClick="0" advTm="5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37204" y="1567640"/>
            <a:ext cx="5321623" cy="4713021"/>
          </a:xfrm>
        </p:spPr>
        <p:txBody>
          <a:bodyPr/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Здания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расположенные на расстоянии менее 3м от оси пути, должны иметь двери с выходом, направленным вдоль пути. Для предотвращения выхода работников на пути около двери, параллельно пути, устанавливается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барьер.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При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выполнении работ, при проходе по территории железнодорожных станций и железнодорожным путям перегонов всем работникам, включая руководящий состав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пользоваться личными портативными мультимедийными устройствами (мобильные телефоны, аудио и видеоплееры).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%25D0%25BE%25D0%25BD%25D0%25B8%25D0%25BC%25D0%25BE%25D0%25B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113" y="3924151"/>
            <a:ext cx="3048000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%25D0%25A1%25D0%25BD%25D0%25B8%25D0%25BC%25D0%25BE%25D0%25BA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113" y="1465188"/>
            <a:ext cx="30480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2"/>
          <p:cNvSpPr>
            <a:spLocks/>
          </p:cNvSpPr>
          <p:nvPr/>
        </p:nvSpPr>
        <p:spPr bwMode="auto">
          <a:xfrm>
            <a:off x="237204" y="202405"/>
            <a:ext cx="8543925" cy="569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безопасности при нахождении на железнодорожных путях</a:t>
            </a:r>
            <a:endParaRPr lang="en-US" alt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5171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30731" y="1473957"/>
            <a:ext cx="4630980" cy="4694830"/>
          </a:xfrm>
        </p:spPr>
        <p:txBody>
          <a:bodyPr/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Выходя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путь из помещений, стрелочных постов, платформ, зданий, путевых и других сооружений, затрудняющих видимость, следует предварительно убедиться в отсутствии движущегося по нему подвижного состава с обеих сторон к месту перехода.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После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выхода из помещения в ночное время необходимо остановиться и выждать некоторое время, пока глаза привыкнут к темноте, а окружающие предметы будут различимы, в местах с ограниченной освещенностью пользоваться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фонарем.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 descr="http://sostavitel.ucoz.ru/_pu/0/s86976.jpg">
            <a:hlinkClick r:id="rId2" tooltip="&quot;Нажмите, для просмотра в полном размере...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2497" y="4040924"/>
            <a:ext cx="3334920" cy="2127863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5123" name="Picture 3" descr="%25D0%25BE%25D0%25BD%25D0%25B8%25D0%25BC%25D0%25BE%25D0%25B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497" y="1571200"/>
            <a:ext cx="3334921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2"/>
          <p:cNvSpPr>
            <a:spLocks/>
          </p:cNvSpPr>
          <p:nvPr/>
        </p:nvSpPr>
        <p:spPr bwMode="auto">
          <a:xfrm>
            <a:off x="237204" y="202405"/>
            <a:ext cx="8543925" cy="569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безопасности при нахождении на железнодорожных путях</a:t>
            </a:r>
            <a:endParaRPr lang="en-US" alt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21821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45668" y="810104"/>
            <a:ext cx="6997379" cy="585109"/>
          </a:xfrm>
        </p:spPr>
        <p:txBody>
          <a:bodyPr/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Меры безопасности при пропуске подвижного состава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92295" y="1464345"/>
            <a:ext cx="8909074" cy="258322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Работники </a:t>
            </a:r>
            <a:r>
              <a:rPr lang="ru-RU" sz="2000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должны находиться на безопасном расстоянии от ближайшего рельса</a:t>
            </a:r>
            <a:r>
              <a:rPr lang="ru-RU" sz="20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: </a:t>
            </a:r>
            <a:r>
              <a:rPr lang="ru-RU" sz="2000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не менее 2 м</a:t>
            </a:r>
            <a:r>
              <a:rPr lang="ru-RU" sz="20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при пропуске маневровых составов и поездов, следующих со скоростью </a:t>
            </a:r>
            <a:r>
              <a:rPr lang="ru-RU" sz="2000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до 120 км/ч</a:t>
            </a:r>
            <a:r>
              <a:rPr lang="ru-RU" sz="20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; </a:t>
            </a:r>
            <a:r>
              <a:rPr lang="ru-RU" sz="2000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2,5 </a:t>
            </a:r>
            <a:r>
              <a:rPr lang="ru-RU" sz="2000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м </a:t>
            </a:r>
            <a:r>
              <a:rPr lang="ru-RU" sz="20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— при </a:t>
            </a:r>
            <a:r>
              <a:rPr lang="ru-RU" sz="20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пропуске поездов с грузами </a:t>
            </a:r>
            <a:r>
              <a:rPr lang="ru-RU" sz="20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третьей </a:t>
            </a:r>
            <a:r>
              <a:rPr lang="ru-RU" sz="20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и </a:t>
            </a:r>
            <a:r>
              <a:rPr lang="ru-RU" sz="20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четвертой </a:t>
            </a:r>
            <a:r>
              <a:rPr lang="ru-RU" sz="20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степеней боковой </a:t>
            </a:r>
            <a:r>
              <a:rPr lang="ru-RU" sz="2000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негабаритности</a:t>
            </a:r>
            <a:r>
              <a:rPr lang="ru-RU" sz="20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; </a:t>
            </a:r>
            <a:r>
              <a:rPr lang="ru-RU" sz="2000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5 м</a:t>
            </a:r>
            <a:r>
              <a:rPr lang="ru-RU" sz="20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— при пропуске поездов, следующих </a:t>
            </a:r>
            <a:r>
              <a:rPr lang="ru-RU" sz="2000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со скоростью более 120 км/ч</a:t>
            </a:r>
            <a:r>
              <a:rPr lang="ru-RU" sz="20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. Регулировщик скорости движения поездов, после укладки ручного тормозного башмака на рельс перед надвигающимся отцепом, должен отойти в сторону от пути на расстояние </a:t>
            </a:r>
            <a:r>
              <a:rPr lang="ru-RU" sz="2000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не менее 1,5 м.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35"/>
          <a:stretch/>
        </p:blipFill>
        <p:spPr>
          <a:xfrm>
            <a:off x="264033" y="3943747"/>
            <a:ext cx="3747368" cy="24972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413" y="3943747"/>
            <a:ext cx="3794842" cy="2497251"/>
          </a:xfrm>
          <a:prstGeom prst="rect">
            <a:avLst/>
          </a:prstGeom>
        </p:spPr>
      </p:pic>
      <p:sp>
        <p:nvSpPr>
          <p:cNvPr id="6" name="Title 2"/>
          <p:cNvSpPr>
            <a:spLocks/>
          </p:cNvSpPr>
          <p:nvPr/>
        </p:nvSpPr>
        <p:spPr bwMode="auto">
          <a:xfrm>
            <a:off x="264033" y="0"/>
            <a:ext cx="8543925" cy="569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безопасности при нахождении на железнодорожных путях</a:t>
            </a:r>
            <a:endParaRPr lang="en-US" alt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43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000">
        <p14:prism isInverted="1"/>
      </p:transition>
    </mc:Choice>
    <mc:Fallback xmlns="">
      <p:transition advClick="0" advTm="5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4"/>
          <p:cNvSpPr txBox="1">
            <a:spLocks/>
          </p:cNvSpPr>
          <p:nvPr/>
        </p:nvSpPr>
        <p:spPr bwMode="auto">
          <a:xfrm>
            <a:off x="24321" y="1860920"/>
            <a:ext cx="4562599" cy="2993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	На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участках движения поездов со скоростью более 120 км/ч не позднее чем за 5 мин до прохода поезда рабочие отводятся от пути в полевую сторону на расстояние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не менее 4 м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от ближайшего рельса. При пропуске поезда на станции рабочие и руководитель работ должны находиться в месте, заранее указанном руководителем.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2"/>
          <p:cNvSpPr>
            <a:spLocks noGrp="1"/>
          </p:cNvSpPr>
          <p:nvPr>
            <p:ph type="title"/>
          </p:nvPr>
        </p:nvSpPr>
        <p:spPr>
          <a:xfrm>
            <a:off x="1245668" y="810104"/>
            <a:ext cx="6997379" cy="585109"/>
          </a:xfrm>
        </p:spPr>
        <p:txBody>
          <a:bodyPr/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Меры безопасности при пропуске подвижного состава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itle 2"/>
          <p:cNvSpPr>
            <a:spLocks/>
          </p:cNvSpPr>
          <p:nvPr/>
        </p:nvSpPr>
        <p:spPr bwMode="auto">
          <a:xfrm>
            <a:off x="237204" y="202405"/>
            <a:ext cx="8543925" cy="569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безопасности при нахождении на железнодорожных путях</a:t>
            </a:r>
            <a:endParaRPr lang="en-US" alt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37631" r="45588" b="5039"/>
          <a:stretch/>
        </p:blipFill>
        <p:spPr>
          <a:xfrm>
            <a:off x="4744357" y="2003612"/>
            <a:ext cx="4242731" cy="334831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997388" y="4289612"/>
            <a:ext cx="1048871" cy="56477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004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000">
        <p14:prism isInverted="1"/>
      </p:transition>
    </mc:Choice>
    <mc:Fallback xmlns="">
      <p:transition advClick="0" advTm="5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648307"/>
            <a:ext cx="8507288" cy="747338"/>
          </a:xfrm>
        </p:spPr>
        <p:txBody>
          <a:bodyPr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Меры безопасности при производстве работ на участках со скоростным движением поездов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2" y="1412776"/>
            <a:ext cx="8784976" cy="5112568"/>
          </a:xfrm>
          <a:blipFill dpi="0"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risscrossEtching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pPr marL="0" indent="0" algn="just">
              <a:buNone/>
            </a:pPr>
            <a:r>
              <a:rPr lang="ru-RU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Участки 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со скоростью движения поездов более 120 км/ч считаются скоростными. Перед началом работы руководитель проводит инструктаж об особенностях производства работ на таких участках, разъясняет необходимость заблаговременного ухода с места работ на расстояние не менее 4 м от пути, указывая при этом, что поезд, движущийся со скоростью 140 км/ч, проходит за 1 с 39 м.</a:t>
            </a:r>
          </a:p>
          <a:p>
            <a:pPr marL="0" indent="0" algn="just">
              <a:buNone/>
            </a:pPr>
            <a:r>
              <a:rPr lang="ru-RU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Руководители 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работ, дежурные по переездам, обходчики железнодорожных путей и искусственных сооружений должны иметь при себе выписку из расписания движения поездов в пределах обслуживаемых участков. Прежде чем приступить к выполнению работ, руководитель уточняет у дежурного по станции или поездного диспетчера время проследования поездов, идущих со скоростью более 120 км/ч. Не менее чем за 10 мин до проследования такого поезда бригада рабочих прекращает работы, приводит путь в исправное состояние и не позднее чем за 5 мин до прохода поезда уходит в полевую сторону на расстояние не менее 4 м от крайнего рельса (на участках со скоростью движения 121...140 км/ч). Если работы ведутся на пути, смежном с тем, по которому должен проследовать скоростной состав, то они прекращаются с таким расчетом, чтобы за 5 мин до прохода поезда все рабочие были отведены с путей на безопасное расстояние. При развернутом фронте работ, рабочие отводятся с пути не менее чем за 10 мин до прохода поезда.</a:t>
            </a:r>
          </a:p>
          <a:p>
            <a:pPr marL="0" indent="0" algn="just">
              <a:buNone/>
            </a:pPr>
            <a:r>
              <a:rPr lang="ru-RU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В 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случае, когда скоростной поезд не проследовал по расписанию, не разрешается приступать к работе до уточнения с поездным диспетчером времени его проследования.</a:t>
            </a:r>
          </a:p>
          <a:p>
            <a:pPr marL="0" indent="0" algn="just">
              <a:buNone/>
            </a:pP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</a:p>
        </p:txBody>
      </p:sp>
      <p:sp>
        <p:nvSpPr>
          <p:cNvPr id="4" name="Title 2"/>
          <p:cNvSpPr>
            <a:spLocks/>
          </p:cNvSpPr>
          <p:nvPr/>
        </p:nvSpPr>
        <p:spPr bwMode="auto">
          <a:xfrm>
            <a:off x="237204" y="202405"/>
            <a:ext cx="8543925" cy="569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безопасности при нахождении на железнодорожных путях</a:t>
            </a:r>
            <a:endParaRPr lang="en-US" alt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749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000">
        <p14:prism isInverted="1"/>
      </p:transition>
    </mc:Choice>
    <mc:Fallback xmlns="">
      <p:transition advClick="0" advTm="5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" y="2109771"/>
            <a:ext cx="5029200" cy="2645533"/>
          </a:xfrm>
        </p:spPr>
        <p:txBody>
          <a:bodyPr/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производстве путевых работ на перегонах,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случае приближения поезда, следующего со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скоростью 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 120 км/ч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рабочие отводятся от пути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таким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расчетом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чтобы при расстоянии до поезда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менее 400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пути не осталось ни одного человека.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3" name="Picture 3" descr="45461ab06a7563bea412ed341e5154d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39" t="3507" r="-931" b="-3507"/>
          <a:stretch/>
        </p:blipFill>
        <p:spPr bwMode="auto">
          <a:xfrm>
            <a:off x="5029201" y="1662590"/>
            <a:ext cx="4138576" cy="351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2"/>
          <p:cNvSpPr>
            <a:spLocks/>
          </p:cNvSpPr>
          <p:nvPr/>
        </p:nvSpPr>
        <p:spPr bwMode="auto">
          <a:xfrm>
            <a:off x="237204" y="202405"/>
            <a:ext cx="8543925" cy="569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безопасности при нахождении на железнодорожных путях</a:t>
            </a:r>
            <a:endParaRPr lang="en-US" alt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1227312" y="633596"/>
            <a:ext cx="6997379" cy="585109"/>
          </a:xfrm>
        </p:spPr>
        <p:txBody>
          <a:bodyPr/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Меры безопасности при пропуске подвижного состава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14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8595" y="4620787"/>
            <a:ext cx="8881142" cy="1446681"/>
          </a:xfrm>
        </p:spPr>
        <p:txBody>
          <a:bodyPr/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Железная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дорога - зона повышенной опасности!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соблюдение правил безопасности на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объектах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транспорта, умение правильно действовать и ориентироваться в дорожной обстановке позволяет сохранить жизнь и избежать травмирования.</a:t>
            </a: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2"/>
          <p:cNvSpPr>
            <a:spLocks/>
          </p:cNvSpPr>
          <p:nvPr/>
        </p:nvSpPr>
        <p:spPr bwMode="auto">
          <a:xfrm>
            <a:off x="237204" y="202405"/>
            <a:ext cx="8543925" cy="569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безопасности при нахождении на железнодорожных путях</a:t>
            </a:r>
            <a:endParaRPr lang="en-US" alt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50156" t="9135"/>
          <a:stretch/>
        </p:blipFill>
        <p:spPr>
          <a:xfrm>
            <a:off x="2100263" y="624167"/>
            <a:ext cx="4557712" cy="387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3097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3788" y="3432539"/>
            <a:ext cx="9003774" cy="2887580"/>
          </a:xfrm>
        </p:spPr>
        <p:txBody>
          <a:bodyPr/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Расстояния, на которые должны отводиться рабочие, следующие: при приближении поезда —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менее 2 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при работе путеукладчика, электробалластера, уборочной машины, рельсошлифовального поезда и других путевых машин тяжелого типа —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менее 5 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путевого струга —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менее 10 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машин, оборудованных щебнеочистительными устройствами, двухпутных и роторных снегоочистителей —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менее 5 м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сторону, противоположную выбросу снега, льда или засорителей; при работе однопутных снегоочистителей —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менее 25 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2"/>
          <p:cNvSpPr>
            <a:spLocks/>
          </p:cNvSpPr>
          <p:nvPr/>
        </p:nvSpPr>
        <p:spPr bwMode="auto">
          <a:xfrm>
            <a:off x="237204" y="-82155"/>
            <a:ext cx="8543925" cy="569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безопасности при нахождении на железнодорожных путях</a:t>
            </a:r>
            <a:endParaRPr lang="en-US" alt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2"/>
          <p:cNvSpPr>
            <a:spLocks noGrp="1"/>
          </p:cNvSpPr>
          <p:nvPr>
            <p:ph type="title"/>
          </p:nvPr>
        </p:nvSpPr>
        <p:spPr>
          <a:xfrm>
            <a:off x="443751" y="271438"/>
            <a:ext cx="8560023" cy="1373014"/>
          </a:xfrm>
        </p:spPr>
        <p:txBody>
          <a:bodyPr/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Меры, принимаемые для безопасного проведения работ вблизи или при непосредственном контакте с движущимся или готовым к движению подвиж­ным составом, железнодорожно-строительными машинами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3280" y="1333968"/>
            <a:ext cx="2950720" cy="19508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333968"/>
            <a:ext cx="6053055" cy="1950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46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6174" y="518838"/>
            <a:ext cx="8700247" cy="994122"/>
          </a:xfrm>
        </p:spPr>
        <p:txBody>
          <a:bodyPr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Меры безопасности, если работник оказался между двумя движущимися по соседним путям поездами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2" y="1600202"/>
            <a:ext cx="3841159" cy="392654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Если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проходя по междупутью, вы видите, что к вам приближаются четный и нечетный поезда, сойдите на обочину или в другое междупутье, чтобы не оказаться между движущимися поездами.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Если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оказались между движущимися по соседним путям поездами, локомотивами, то нужно немедленно сесть или лечь на землю в междупутье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9853"/>
          <a:stretch/>
        </p:blipFill>
        <p:spPr>
          <a:xfrm>
            <a:off x="4450975" y="1443335"/>
            <a:ext cx="4585447" cy="4589894"/>
          </a:xfrm>
          <a:prstGeom prst="rect">
            <a:avLst/>
          </a:prstGeom>
        </p:spPr>
      </p:pic>
      <p:sp>
        <p:nvSpPr>
          <p:cNvPr id="7" name="Title 2"/>
          <p:cNvSpPr>
            <a:spLocks/>
          </p:cNvSpPr>
          <p:nvPr/>
        </p:nvSpPr>
        <p:spPr bwMode="auto">
          <a:xfrm>
            <a:off x="237204" y="202405"/>
            <a:ext cx="8543925" cy="569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безопасности при нахождении на железнодорожных путях</a:t>
            </a:r>
            <a:endParaRPr lang="en-US" alt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99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000">
        <p14:prism isInverted="1"/>
      </p:transition>
    </mc:Choice>
    <mc:Fallback xmlns="">
      <p:transition advClick="0" advTm="5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86853" y="1473957"/>
            <a:ext cx="4244454" cy="4694830"/>
          </a:xfrm>
        </p:spPr>
        <p:txBody>
          <a:bodyPr/>
          <a:lstStyle/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Обходить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подвижной состав, стоящий на пути следует на расстоянии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5 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автосцепки.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Проходить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расцепленными вагонами, локомотивами, ССПС разрешается, если расстояние между их автосцепками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10 м.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8958" y="1491224"/>
            <a:ext cx="3262811" cy="2330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427" y="3944171"/>
            <a:ext cx="3378342" cy="2372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2"/>
          <p:cNvSpPr>
            <a:spLocks/>
          </p:cNvSpPr>
          <p:nvPr/>
        </p:nvSpPr>
        <p:spPr bwMode="auto">
          <a:xfrm>
            <a:off x="245660" y="111224"/>
            <a:ext cx="8543925" cy="569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безопасности при нахождении на железнодорожных путях</a:t>
            </a:r>
            <a:endParaRPr lang="en-US" alt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2"/>
          <p:cNvSpPr>
            <a:spLocks noGrp="1"/>
          </p:cNvSpPr>
          <p:nvPr>
            <p:ph type="title"/>
          </p:nvPr>
        </p:nvSpPr>
        <p:spPr>
          <a:xfrm>
            <a:off x="395785" y="680343"/>
            <a:ext cx="8748215" cy="47767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 при проходе по территории железнодорожной станции</a:t>
            </a:r>
          </a:p>
        </p:txBody>
      </p:sp>
    </p:spTree>
    <p:extLst>
      <p:ext uri="{BB962C8B-B14F-4D97-AF65-F5344CB8AC3E}">
        <p14:creationId xmlns:p14="http://schemas.microsoft.com/office/powerpoint/2010/main" val="21547561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86853" y="1473957"/>
            <a:ext cx="4476466" cy="4694830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Работникам запрещается:</a:t>
            </a:r>
          </a:p>
          <a:p>
            <a:pPr algn="just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пролезать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стоящими вагонами, залезать на автосцепки или под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них, протаскивать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инструменты и материалы  под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вагонами;</a:t>
            </a:r>
          </a:p>
          <a:p>
            <a:pPr marL="285750" indent="-285750" algn="just">
              <a:buFontTx/>
              <a:buChar char="-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находиться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междупутье при следовании поездов по смежным путям, а также в местах отмеченных знаками «Негабаритное место»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%25D0%25BE%25D0%25BD%25D0%25B8%25D0%25BC%25D0%25BE%25D0%25B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835" y="1635958"/>
            <a:ext cx="3206713" cy="2185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02" t="8425" r="13609" b="16209"/>
          <a:stretch/>
        </p:blipFill>
        <p:spPr bwMode="auto">
          <a:xfrm>
            <a:off x="5254396" y="4231837"/>
            <a:ext cx="3348153" cy="1936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2"/>
          <p:cNvSpPr>
            <a:spLocks/>
          </p:cNvSpPr>
          <p:nvPr/>
        </p:nvSpPr>
        <p:spPr bwMode="auto">
          <a:xfrm>
            <a:off x="245660" y="111224"/>
            <a:ext cx="8543925" cy="569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безопасности при нахождении на железнодорожных путях</a:t>
            </a:r>
            <a:endParaRPr lang="en-US" alt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2"/>
          <p:cNvSpPr>
            <a:spLocks noGrp="1"/>
          </p:cNvSpPr>
          <p:nvPr>
            <p:ph type="title"/>
          </p:nvPr>
        </p:nvSpPr>
        <p:spPr>
          <a:xfrm>
            <a:off x="395785" y="680343"/>
            <a:ext cx="8748215" cy="47767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 при проходе по территории железнодорожной станции</a:t>
            </a:r>
          </a:p>
        </p:txBody>
      </p:sp>
    </p:spTree>
    <p:extLst>
      <p:ext uri="{BB962C8B-B14F-4D97-AF65-F5344CB8AC3E}">
        <p14:creationId xmlns:p14="http://schemas.microsoft.com/office/powerpoint/2010/main" val="8856724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30731" y="1473957"/>
            <a:ext cx="4395860" cy="4694830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Работникам запрещается:</a:t>
            </a:r>
          </a:p>
          <a:p>
            <a:pPr algn="just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рельсы и концы железобетонных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шпал;</a:t>
            </a:r>
          </a:p>
          <a:p>
            <a:pPr marL="285750" indent="-285750" algn="just">
              <a:buFontTx/>
              <a:buChar char="-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пересечении стрелочных переводов, оборудованных электрической централизацией, в местах расположения остряков и крестовин.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6" name="Picture 4" descr="%25D0%25A1%25D0%25BD%25D0%25B8%25D0%25BC%25D0%25BE%25D0%25B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31"/>
          <a:stretch/>
        </p:blipFill>
        <p:spPr bwMode="auto">
          <a:xfrm>
            <a:off x="4942143" y="1473957"/>
            <a:ext cx="3575714" cy="2227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52097" t="43476" r="20039" b="22313"/>
          <a:stretch/>
        </p:blipFill>
        <p:spPr>
          <a:xfrm>
            <a:off x="4942143" y="4043857"/>
            <a:ext cx="3575714" cy="2354815"/>
          </a:xfrm>
          <a:prstGeom prst="rect">
            <a:avLst/>
          </a:prstGeom>
        </p:spPr>
      </p:pic>
      <p:sp>
        <p:nvSpPr>
          <p:cNvPr id="8" name="Title 2"/>
          <p:cNvSpPr>
            <a:spLocks/>
          </p:cNvSpPr>
          <p:nvPr/>
        </p:nvSpPr>
        <p:spPr bwMode="auto">
          <a:xfrm>
            <a:off x="245660" y="111224"/>
            <a:ext cx="8543925" cy="569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безопасности при нахождении на железнодорожных путях</a:t>
            </a:r>
            <a:endParaRPr lang="en-US" alt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2"/>
          <p:cNvSpPr>
            <a:spLocks noGrp="1"/>
          </p:cNvSpPr>
          <p:nvPr>
            <p:ph type="title"/>
          </p:nvPr>
        </p:nvSpPr>
        <p:spPr>
          <a:xfrm>
            <a:off x="395785" y="680343"/>
            <a:ext cx="8748215" cy="47767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 при проходе по территории железнодорожной станции</a:t>
            </a:r>
          </a:p>
        </p:txBody>
      </p:sp>
    </p:spTree>
    <p:extLst>
      <p:ext uri="{BB962C8B-B14F-4D97-AF65-F5344CB8AC3E}">
        <p14:creationId xmlns:p14="http://schemas.microsoft.com/office/powerpoint/2010/main" val="40275472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30730" y="1473957"/>
            <a:ext cx="4887179" cy="4694830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Работникам запрещается:</a:t>
            </a:r>
          </a:p>
          <a:p>
            <a:pPr algn="just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еребегать перед приближающимся подвижным составом, когда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 до него менее 400 м;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садиться на рельс.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%25D0%25BE%25D0%25BD%25D0%25B8%25D0%25BC%25D0%25BE%25D0%25B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2925" y="1535372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 descr="%25D0%25BE%25D0%25BD%25D0%25B8%25D0%25BC%25D0%25BE%25D0%25B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2925" y="3988319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2"/>
          <p:cNvSpPr>
            <a:spLocks/>
          </p:cNvSpPr>
          <p:nvPr/>
        </p:nvSpPr>
        <p:spPr bwMode="auto">
          <a:xfrm>
            <a:off x="245660" y="111224"/>
            <a:ext cx="8543925" cy="569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безопасности при нахождении на железнодорожных путях</a:t>
            </a:r>
            <a:endParaRPr lang="en-US" alt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2"/>
          <p:cNvSpPr>
            <a:spLocks noGrp="1"/>
          </p:cNvSpPr>
          <p:nvPr>
            <p:ph type="title"/>
          </p:nvPr>
        </p:nvSpPr>
        <p:spPr>
          <a:xfrm>
            <a:off x="395785" y="680343"/>
            <a:ext cx="8748215" cy="47767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 при проходе по территории железнодорожной станции</a:t>
            </a:r>
          </a:p>
        </p:txBody>
      </p:sp>
    </p:spTree>
    <p:extLst>
      <p:ext uri="{BB962C8B-B14F-4D97-AF65-F5344CB8AC3E}">
        <p14:creationId xmlns:p14="http://schemas.microsoft.com/office/powerpoint/2010/main" val="33266615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30731" y="1455822"/>
            <a:ext cx="8428360" cy="760905"/>
          </a:xfrm>
        </p:spPr>
        <p:txBody>
          <a:bodyPr/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Работникам запрещается: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заходить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межвагонное пространство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575" y="2216727"/>
            <a:ext cx="5438633" cy="4078975"/>
          </a:xfrm>
          <a:prstGeom prst="rect">
            <a:avLst/>
          </a:prstGeom>
        </p:spPr>
      </p:pic>
      <p:sp>
        <p:nvSpPr>
          <p:cNvPr id="6" name="Title 2"/>
          <p:cNvSpPr>
            <a:spLocks/>
          </p:cNvSpPr>
          <p:nvPr/>
        </p:nvSpPr>
        <p:spPr bwMode="auto">
          <a:xfrm>
            <a:off x="245660" y="111224"/>
            <a:ext cx="8543925" cy="569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безопасности при нахождении на железнодорожных путях</a:t>
            </a:r>
            <a:endParaRPr lang="en-US" alt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2"/>
          <p:cNvSpPr>
            <a:spLocks noGrp="1"/>
          </p:cNvSpPr>
          <p:nvPr>
            <p:ph type="title"/>
          </p:nvPr>
        </p:nvSpPr>
        <p:spPr>
          <a:xfrm>
            <a:off x="395785" y="680343"/>
            <a:ext cx="8748215" cy="47767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 при проходе по территории железнодорожной станции</a:t>
            </a:r>
          </a:p>
        </p:txBody>
      </p:sp>
    </p:spTree>
    <p:extLst>
      <p:ext uri="{BB962C8B-B14F-4D97-AF65-F5344CB8AC3E}">
        <p14:creationId xmlns:p14="http://schemas.microsoft.com/office/powerpoint/2010/main" val="3260136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4862" y="2388356"/>
            <a:ext cx="4380873" cy="2538485"/>
          </a:xfrm>
        </p:spPr>
        <p:txBody>
          <a:bodyPr/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Работникам запрещается:</a:t>
            </a:r>
          </a:p>
          <a:p>
            <a:pPr marL="285750" indent="-285750" algn="just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маршруту, работники должны соблюдать осторожность и не наступать на электроприводы, путевые коробки, устройства заземления и другие напольные (наземные) устройства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%25D0%25BE%25D0%25BD%25D0%25B8%25D0%25BC%25D0%25BE%25D0%25B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1603" y="1833563"/>
            <a:ext cx="4433445" cy="333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2"/>
          <p:cNvSpPr>
            <a:spLocks/>
          </p:cNvSpPr>
          <p:nvPr/>
        </p:nvSpPr>
        <p:spPr bwMode="auto">
          <a:xfrm>
            <a:off x="245660" y="111224"/>
            <a:ext cx="8543925" cy="569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безопасности при нахождении на железнодорожных путях</a:t>
            </a:r>
            <a:endParaRPr lang="en-US" alt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2"/>
          <p:cNvSpPr>
            <a:spLocks noGrp="1"/>
          </p:cNvSpPr>
          <p:nvPr>
            <p:ph type="title"/>
          </p:nvPr>
        </p:nvSpPr>
        <p:spPr>
          <a:xfrm>
            <a:off x="395785" y="680343"/>
            <a:ext cx="8748215" cy="47767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 при проходе по территории железнодорожной станции</a:t>
            </a:r>
          </a:p>
        </p:txBody>
      </p:sp>
    </p:spTree>
    <p:extLst>
      <p:ext uri="{BB962C8B-B14F-4D97-AF65-F5344CB8AC3E}">
        <p14:creationId xmlns:p14="http://schemas.microsoft.com/office/powerpoint/2010/main" val="28220617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21398871-D2A5-4FC5-93E9-667D12AD99CE}"/>
              </a:ext>
            </a:extLst>
          </p:cNvPr>
          <p:cNvSpPr/>
          <p:nvPr/>
        </p:nvSpPr>
        <p:spPr>
          <a:xfrm>
            <a:off x="205410" y="1409968"/>
            <a:ext cx="854392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Не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разрешается переходить через путь сразу за последним вагоном проследовавшего поезда. Следует выждать, пока поезд удалится на расстояние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200-300м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затем осмотреться в обе стороны пути и при свободности путей выходить на междупутье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602" name="Picture 2" descr="Картинки по запросу &quot;хвост поезда ржд&quot;&quot;">
            <a:extLst>
              <a:ext uri="{FF2B5EF4-FFF2-40B4-BE49-F238E27FC236}">
                <a16:creationId xmlns="" xmlns:a16="http://schemas.microsoft.com/office/drawing/2014/main" id="{E661C346-CAA1-4691-988E-DEBA361F3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646" y="2733407"/>
            <a:ext cx="5797384" cy="3578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2"/>
          <p:cNvSpPr>
            <a:spLocks/>
          </p:cNvSpPr>
          <p:nvPr/>
        </p:nvSpPr>
        <p:spPr bwMode="auto">
          <a:xfrm>
            <a:off x="230188" y="145256"/>
            <a:ext cx="8543925" cy="569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безопасности при нахождении на железнодорожных путях</a:t>
            </a:r>
            <a:endParaRPr lang="en-US" alt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9920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30731" y="1559039"/>
            <a:ext cx="8645797" cy="1094509"/>
          </a:xfrm>
        </p:spPr>
        <p:txBody>
          <a:bodyPr/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прикасаться к опорам контактной сети, не подниматься на крышу вагона, контейнера или локомотива, находящихся под контактным проводом и воздушными линиями электропередачи ближе 2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метров.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660" y="43897"/>
            <a:ext cx="9104339" cy="117075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Меры безопасности при проходе по железнодорожным путям и пропуске подвижного состава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565" y="2633592"/>
            <a:ext cx="5807534" cy="3886695"/>
          </a:xfrm>
          <a:prstGeom prst="rect">
            <a:avLst/>
          </a:prstGeom>
        </p:spPr>
      </p:pic>
      <p:sp>
        <p:nvSpPr>
          <p:cNvPr id="5" name="Заголовок 2"/>
          <p:cNvSpPr txBox="1">
            <a:spLocks/>
          </p:cNvSpPr>
          <p:nvPr/>
        </p:nvSpPr>
        <p:spPr bwMode="auto">
          <a:xfrm>
            <a:off x="128313" y="780726"/>
            <a:ext cx="8748215" cy="779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9pPr>
          </a:lstStyle>
          <a:p>
            <a:pPr algn="ctr"/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безопасности при работах на электрифицированных участках железнодорожных путей</a:t>
            </a:r>
          </a:p>
        </p:txBody>
      </p:sp>
    </p:spTree>
    <p:extLst>
      <p:ext uri="{BB962C8B-B14F-4D97-AF65-F5344CB8AC3E}">
        <p14:creationId xmlns:p14="http://schemas.microsoft.com/office/powerpoint/2010/main" val="339634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itle 2"/>
          <p:cNvSpPr>
            <a:spLocks/>
          </p:cNvSpPr>
          <p:nvPr/>
        </p:nvSpPr>
        <p:spPr bwMode="auto">
          <a:xfrm>
            <a:off x="230188" y="145256"/>
            <a:ext cx="8543925" cy="569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безопасности при нахождении на железнодорожных путях</a:t>
            </a:r>
            <a:endParaRPr lang="en-US" alt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E3CAD9D8-B596-4328-BC2E-45390C012692}"/>
              </a:ext>
            </a:extLst>
          </p:cNvPr>
          <p:cNvSpPr/>
          <p:nvPr/>
        </p:nvSpPr>
        <p:spPr>
          <a:xfrm>
            <a:off x="335178" y="1117310"/>
            <a:ext cx="852306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При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нахождении на железнодорожных путях все работники, должны быть одеты в жилеты сигнальные со световозвращающими полосами. Работники филиалов и структурных подразделений ОАО "РЖД" должны пользоваться жилетами сигнальными оранжевого цвета, а работники подрядных организаций - желтого цвета.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4" name="Picture 2" descr="Картинки по запросу &quot;работники в сигнальном жилете ржд&quot;&quot;">
            <a:extLst>
              <a:ext uri="{FF2B5EF4-FFF2-40B4-BE49-F238E27FC236}">
                <a16:creationId xmlns="" xmlns:a16="http://schemas.microsoft.com/office/drawing/2014/main" id="{3924B148-BCB8-4C1D-9E1B-B86B4947C9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13" r="25480"/>
          <a:stretch/>
        </p:blipFill>
        <p:spPr bwMode="auto">
          <a:xfrm>
            <a:off x="19671" y="2943895"/>
            <a:ext cx="4183034" cy="3096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Картинки по запросу &quot;работники в сигнальном жилете ржд обозначения&quot;&quot;">
            <a:extLst>
              <a:ext uri="{FF2B5EF4-FFF2-40B4-BE49-F238E27FC236}">
                <a16:creationId xmlns="" xmlns:a16="http://schemas.microsoft.com/office/drawing/2014/main" id="{71C77EA1-40F0-4A4E-89B6-7B40A10056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6" t="5324" r="12506" b="2265"/>
          <a:stretch/>
        </p:blipFill>
        <p:spPr bwMode="auto">
          <a:xfrm>
            <a:off x="6852410" y="3118294"/>
            <a:ext cx="2195757" cy="2688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711" y="3118294"/>
            <a:ext cx="2053467" cy="268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1877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541" y="3078643"/>
            <a:ext cx="6064514" cy="3376748"/>
          </a:xfrm>
        </p:spPr>
      </p:pic>
      <p:sp>
        <p:nvSpPr>
          <p:cNvPr id="7" name="Прямоугольник 6"/>
          <p:cNvSpPr/>
          <p:nvPr/>
        </p:nvSpPr>
        <p:spPr>
          <a:xfrm>
            <a:off x="128313" y="1570538"/>
            <a:ext cx="8794013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приближаться самому или с помощью применяемых инструментов и приспособлений к находящимся под напряжением и не огражденным проводам или частям контактной сети (линии электропередачи) на расстояние ближе 2 м, а к оборванным проводам, касающимся земли - ближе 8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2"/>
          <p:cNvSpPr>
            <a:spLocks noGrp="1"/>
          </p:cNvSpPr>
          <p:nvPr>
            <p:ph type="title"/>
          </p:nvPr>
        </p:nvSpPr>
        <p:spPr>
          <a:xfrm>
            <a:off x="39660" y="43897"/>
            <a:ext cx="9104339" cy="117075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Меры безопасности при проходе по железнодорожным путям и пропуске подвижного состава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2"/>
          <p:cNvSpPr txBox="1">
            <a:spLocks/>
          </p:cNvSpPr>
          <p:nvPr/>
        </p:nvSpPr>
        <p:spPr bwMode="auto">
          <a:xfrm>
            <a:off x="128313" y="780726"/>
            <a:ext cx="8748215" cy="779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9pPr>
          </a:lstStyle>
          <a:p>
            <a:pPr algn="ctr"/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безопасности при работах на электрифицированных участках железнодорожных путей</a:t>
            </a:r>
          </a:p>
        </p:txBody>
      </p:sp>
    </p:spTree>
    <p:extLst>
      <p:ext uri="{BB962C8B-B14F-4D97-AF65-F5344CB8AC3E}">
        <p14:creationId xmlns:p14="http://schemas.microsoft.com/office/powerpoint/2010/main" val="4958924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30731" y="1473957"/>
            <a:ext cx="8734450" cy="1352370"/>
          </a:xfrm>
        </p:spPr>
        <p:txBody>
          <a:bodyPr/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прикасаться к оборванным проводам контактной сети (линии электропередачи) и находящимся на них посторонним предметам, независимо от того, касаются они земли и заземленных конструкций или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нет.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130" y="2440540"/>
            <a:ext cx="6038927" cy="3987556"/>
          </a:xfrm>
          <a:prstGeom prst="rect">
            <a:avLst/>
          </a:prstGeom>
        </p:spPr>
      </p:pic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39660" y="43897"/>
            <a:ext cx="9104339" cy="117075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Меры безопасности при проходе по железнодорожным путям и пропуске подвижного состава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 bwMode="auto">
          <a:xfrm>
            <a:off x="128313" y="780726"/>
            <a:ext cx="8748215" cy="779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9pPr>
          </a:lstStyle>
          <a:p>
            <a:pPr algn="ctr"/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безопасности при работах на электрифицированных участках железнодорожных путей</a:t>
            </a:r>
          </a:p>
        </p:txBody>
      </p:sp>
    </p:spTree>
    <p:extLst>
      <p:ext uri="{BB962C8B-B14F-4D97-AF65-F5344CB8AC3E}">
        <p14:creationId xmlns:p14="http://schemas.microsoft.com/office/powerpoint/2010/main" val="36468160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54740" y="1469258"/>
            <a:ext cx="7874177" cy="964443"/>
          </a:xfrm>
        </p:spPr>
        <p:txBody>
          <a:bodyPr/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наступать на провода и кабели, лежащие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земле.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1" name="Picture 3" descr="%25D0%25A1%25D0%25BD%25D0%25B8%25D0%25BC%25D0%25BE%25D0%25B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76" r="51194"/>
          <a:stretch/>
        </p:blipFill>
        <p:spPr bwMode="auto">
          <a:xfrm>
            <a:off x="1679262" y="1815300"/>
            <a:ext cx="6577634" cy="4493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39660" y="43897"/>
            <a:ext cx="9104339" cy="117075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Меры безопасности при проходе по железнодорожным путям и пропуске подвижного состава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 bwMode="auto">
          <a:xfrm>
            <a:off x="128313" y="780726"/>
            <a:ext cx="8748215" cy="779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9pPr>
          </a:lstStyle>
          <a:p>
            <a:pPr algn="ctr"/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безопасности при работах на электрифицированных участках железнодорожных путей</a:t>
            </a:r>
          </a:p>
        </p:txBody>
      </p:sp>
    </p:spTree>
    <p:extLst>
      <p:ext uri="{BB962C8B-B14F-4D97-AF65-F5344CB8AC3E}">
        <p14:creationId xmlns:p14="http://schemas.microsoft.com/office/powerpoint/2010/main" val="18590768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13447" y="444969"/>
            <a:ext cx="9107252" cy="967807"/>
          </a:xfrm>
        </p:spPr>
        <p:txBody>
          <a:bodyPr/>
          <a:lstStyle/>
          <a:p>
            <a:pPr algn="ctr"/>
            <a:r>
              <a:rPr lang="ru-RU" sz="1800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Опасные факторы, связанные с работой в зоне ограниченной видимости и слышимости и необходимостью неоднократного пересечения </a:t>
            </a:r>
            <a:r>
              <a:rPr lang="ru-RU" sz="1800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путей</a:t>
            </a:r>
            <a:endParaRPr lang="ru-RU" sz="18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7504" y="1412776"/>
            <a:ext cx="3888432" cy="5040560"/>
          </a:xfrm>
        </p:spPr>
        <p:txBody>
          <a:bodyPr/>
          <a:lstStyle/>
          <a:p>
            <a:pPr marL="0" indent="0" algn="just">
              <a:buNone/>
            </a:pPr>
            <a:r>
              <a:rPr lang="ru-RU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ru-RU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Особую 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бдительность необходимо проявлять при нахожде­нии на железнодорожных путях в темное время суток и при не­благоприятных </a:t>
            </a:r>
            <a:r>
              <a:rPr lang="ru-RU" sz="20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метеорологических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условиях, когда видимость и слышимость значительно ухудшаются.</a:t>
            </a:r>
          </a:p>
          <a:p>
            <a:pPr marL="0" indent="0" algn="just">
              <a:buNone/>
            </a:pPr>
            <a:r>
              <a:rPr lang="ru-RU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Перед 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началом работ, выполняемых в темное время суток, во время тумана, метелей, когда видимость составляет менее 800 м, принимаются дополнительные меры по обеспечению безопасности работающих на путях. В этом случае необходимо дать заявку для выдачи </a:t>
            </a:r>
            <a:r>
              <a:rPr lang="ru-RU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предупреждений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на поезда об особой бдительности и о подаче оповестительных сигналов при приближении к месту производства работ, выставить сигналистов с обеих сторон от места работ и так спланировать работы, чтобы фронт их у одной бригады не превышал 50 м.</a:t>
            </a:r>
          </a:p>
          <a:p>
            <a:pPr marL="0" indent="0" algn="just">
              <a:buNone/>
            </a:pP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</a:p>
        </p:txBody>
      </p:sp>
      <p:pic>
        <p:nvPicPr>
          <p:cNvPr id="4" name="Picture 3" descr="Id7_13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2446" y="1409959"/>
            <a:ext cx="2448272" cy="2942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911" y="4365104"/>
            <a:ext cx="5141342" cy="1728193"/>
          </a:xfrm>
          <a:prstGeom prst="rect">
            <a:avLst/>
          </a:prstGeom>
        </p:spPr>
      </p:pic>
      <p:sp>
        <p:nvSpPr>
          <p:cNvPr id="6" name="Title 2"/>
          <p:cNvSpPr>
            <a:spLocks/>
          </p:cNvSpPr>
          <p:nvPr/>
        </p:nvSpPr>
        <p:spPr bwMode="auto">
          <a:xfrm>
            <a:off x="276167" y="0"/>
            <a:ext cx="8543925" cy="569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безопасности при нахождении на железнодорожных путях</a:t>
            </a:r>
            <a:endParaRPr lang="en-US" alt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53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000">
        <p14:prism isInverted="1"/>
      </p:transition>
    </mc:Choice>
    <mc:Fallback xmlns="">
      <p:transition advClick="0" advTm="5000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02659" y="771699"/>
            <a:ext cx="7207624" cy="492325"/>
          </a:xfrm>
        </p:spPr>
        <p:txBody>
          <a:bodyPr/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Безопасность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при работе на путях в зимних условиях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itle 2"/>
          <p:cNvSpPr>
            <a:spLocks/>
          </p:cNvSpPr>
          <p:nvPr/>
        </p:nvSpPr>
        <p:spPr bwMode="auto">
          <a:xfrm>
            <a:off x="300037" y="47779"/>
            <a:ext cx="8543925" cy="569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безопасности при нахождении на железнодорожных путях</a:t>
            </a:r>
            <a:endParaRPr lang="en-US" alt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849" y="5112123"/>
            <a:ext cx="8774113" cy="1315571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зимних условиях, особенно в период снегопадов и метелей, выполняется при пониженной видимости и слышимости, ухудшении состояния рабочих мест в результате обледенения поверхностей подножек и поручней вагонов, локомотивов и др. 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7696" b="7100"/>
          <a:stretch/>
        </p:blipFill>
        <p:spPr>
          <a:xfrm>
            <a:off x="1223682" y="1418825"/>
            <a:ext cx="6629400" cy="3765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15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000">
        <p14:prism isInverted="1"/>
      </p:transition>
    </mc:Choice>
    <mc:Fallback xmlns="">
      <p:transition advClick="0" advTm="5000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02659" y="771699"/>
            <a:ext cx="7207624" cy="492325"/>
          </a:xfrm>
        </p:spPr>
        <p:txBody>
          <a:bodyPr/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Безопасность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при работе на путях в зимних условиях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itle 2"/>
          <p:cNvSpPr>
            <a:spLocks/>
          </p:cNvSpPr>
          <p:nvPr/>
        </p:nvSpPr>
        <p:spPr bwMode="auto">
          <a:xfrm>
            <a:off x="300037" y="47779"/>
            <a:ext cx="8543925" cy="569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безопасности при нахождении на железнодорожных путях</a:t>
            </a:r>
            <a:endParaRPr lang="en-US" alt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47917" y="1418825"/>
            <a:ext cx="5647765" cy="5088431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Пути и стрелки, как правило, очищают от снега механизированными средствами снегоуборки. Ответственность за обеспечение безопасности работ возлагается на бригадира пути. Временными рабочими, привлекаемыми к снегоуборке, руководит дорожный мастер, бригадир или опытный монтер пути. При очистке станционных путей и стрелок снег складывают на широких междупутьях в валы, в которых не реже чем через 9 м устраивают проходы шириной не менее 1 м. Горочные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подгорочные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пути и стрелки очищают в периоды, когда на них не подают вагоны. На станциях с электрической централизацией стрелок должна быть разработана инструкция по организации работ и обеспечению безопасности при очистке стрелочных переводов.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1508" r="23875"/>
          <a:stretch/>
        </p:blipFill>
        <p:spPr>
          <a:xfrm>
            <a:off x="5795682" y="1641612"/>
            <a:ext cx="3348318" cy="3885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21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000">
        <p14:prism isInverted="1"/>
      </p:transition>
    </mc:Choice>
    <mc:Fallback xmlns="">
      <p:transition advClick="0" advTm="5000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4541264" y="1867757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800" b="1" dirty="0" smtClean="0">
                <a:solidFill>
                  <a:prstClr val="black"/>
                </a:solidFill>
                <a:latin typeface="Verdana"/>
                <a:cs typeface="Arial" charset="0"/>
              </a:rPr>
              <a:t> </a:t>
            </a:r>
            <a:endParaRPr lang="ru-RU" sz="800" b="1" dirty="0">
              <a:solidFill>
                <a:prstClr val="black"/>
              </a:solidFill>
              <a:latin typeface="Verdana"/>
              <a:cs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418825"/>
            <a:ext cx="554461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При сильных морозах до выхода на открытый воздух работникам следует смазать открытые части тела кремом от обморожения на безводной основе.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При сильных морозах, во избежание обморожения, нельзя прикасаться голыми руками к металлическим предметам и деталям.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предотвращения переохлаждения и обморожения при работе на открытом воздухе при низких температурах работники должны пользоваться теплозащитной одеждой и теплозащитной обувью. Работникам также должны предоставляться регламентированные перерывы на обогрев, длительность которых определена правилами внутреннего трудового распорядка.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6596" y="1418825"/>
            <a:ext cx="31242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itle 2"/>
          <p:cNvSpPr>
            <a:spLocks/>
          </p:cNvSpPr>
          <p:nvPr/>
        </p:nvSpPr>
        <p:spPr bwMode="auto">
          <a:xfrm>
            <a:off x="300037" y="47779"/>
            <a:ext cx="8543925" cy="569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безопасности при нахождении на железнодорожных путях</a:t>
            </a:r>
            <a:endParaRPr lang="en-US" alt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2"/>
          <p:cNvSpPr>
            <a:spLocks noGrp="1"/>
          </p:cNvSpPr>
          <p:nvPr>
            <p:ph type="title"/>
          </p:nvPr>
        </p:nvSpPr>
        <p:spPr>
          <a:xfrm>
            <a:off x="1102659" y="771699"/>
            <a:ext cx="7207624" cy="492325"/>
          </a:xfrm>
        </p:spPr>
        <p:txBody>
          <a:bodyPr/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Безопасность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при работе на путях в зимних условиях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6236" y="4240626"/>
            <a:ext cx="1044920" cy="192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9182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3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0" y="222994"/>
            <a:ext cx="894229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основных нарушений требований безопасности при </a:t>
            </a:r>
            <a:b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нахождении работников на железнодорожных путях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541264" y="1867757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800" b="1" dirty="0" smtClean="0">
                <a:solidFill>
                  <a:prstClr val="black"/>
                </a:solidFill>
                <a:latin typeface="Verdana"/>
                <a:cs typeface="Arial" charset="0"/>
              </a:rPr>
              <a:t> </a:t>
            </a:r>
            <a:endParaRPr lang="ru-RU" sz="800" b="1" dirty="0">
              <a:solidFill>
                <a:prstClr val="black"/>
              </a:solidFill>
              <a:latin typeface="Verdana"/>
              <a:cs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272661"/>
            <a:ext cx="892899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Несвоевременный уход работающих с пути на безопасное расстояние (ближе 2 м от крайнего рельса в сторону обочины и менее чем за 400 м до приближающегося поезда), в том числе и при проходе поезда по соседнему пути, если место работ не ограждено сигналами остановки.</a:t>
            </a:r>
          </a:p>
          <a:p>
            <a:pPr algn="just">
              <a:buFont typeface="Wingdings" pitchFamily="2" charset="2"/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Нахождение работников при пропуске поездов, следующих со скоростью более 140 км/ч на расстоянии менее 5 метров от крайнего рельса.</a:t>
            </a:r>
          </a:p>
          <a:p>
            <a:pPr algn="just">
              <a:buFont typeface="Wingdings" pitchFamily="2" charset="2"/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Расположение работников сидя на рельсах, трансформаторных ящиках, других напольных и наземных устройствах, а также на концах шпал и пирамидах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покилометрового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запаса рельсов.</a:t>
            </a:r>
          </a:p>
          <a:p>
            <a:pPr algn="just">
              <a:buFont typeface="Wingdings" pitchFamily="2" charset="2"/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Спрыгивание со стоящего подвижного состава на междупутье.</a:t>
            </a:r>
          </a:p>
          <a:p>
            <a:pPr algn="just">
              <a:buFont typeface="Wingdings" pitchFamily="2" charset="2"/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Передвижение внутри рельсовой колеи в попутном направлении движения поездов на перегоне (на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двухпутном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участке).</a:t>
            </a:r>
          </a:p>
          <a:p>
            <a:pPr algn="just">
              <a:buFont typeface="Wingdings" pitchFamily="2" charset="2"/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Передвижение и нахождение на междупутье во время прохода поездов по смежным путям.</a:t>
            </a:r>
          </a:p>
          <a:p>
            <a:pPr algn="just">
              <a:buFont typeface="Wingdings" pitchFamily="2" charset="2"/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Переход через путь перед близко идущим поездом менее чем за 400 метров до приближающего поезда.</a:t>
            </a:r>
          </a:p>
          <a:p>
            <a:pPr algn="just">
              <a:buFont typeface="Wingdings" pitchFamily="2" charset="2"/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Подлезание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под вагоны.</a:t>
            </a:r>
          </a:p>
          <a:p>
            <a:pPr algn="just">
              <a:buFont typeface="Wingdings" pitchFamily="2" charset="2"/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Протаскивание инструментов под вагонами.</a:t>
            </a:r>
          </a:p>
          <a:p>
            <a:pPr algn="just">
              <a:buFont typeface="Wingdings" pitchFamily="2" charset="2"/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Переход через путь по автосцепкам между вагонами стоящего состава</a:t>
            </a:r>
            <a:r>
              <a:rPr lang="ru-RU" dirty="0" smtClean="0">
                <a:latin typeface="Arial" charset="0"/>
              </a:rPr>
              <a:t>.</a:t>
            </a:r>
            <a:endParaRPr lang="ru-RU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75572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4541264" y="1867757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800" b="1" dirty="0" smtClean="0">
                <a:solidFill>
                  <a:prstClr val="black"/>
                </a:solidFill>
                <a:latin typeface="Verdana"/>
                <a:cs typeface="Arial" charset="0"/>
              </a:rPr>
              <a:t> </a:t>
            </a:r>
            <a:endParaRPr lang="ru-RU" sz="800" b="1" dirty="0">
              <a:solidFill>
                <a:prstClr val="black"/>
              </a:solidFill>
              <a:latin typeface="Verdana"/>
              <a:cs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0537" y="1474367"/>
            <a:ext cx="892899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 Проход людей между автосцепками расцепленных вагонов при расстоянии между ними менее 10 метров.</a:t>
            </a:r>
          </a:p>
          <a:p>
            <a:pPr algn="just">
              <a:buFont typeface="Wingdings" pitchFamily="2" charset="2"/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12. Выход на соседний путь и переход пути вблизи стоящего состава на расстоянии менее 5 метров с головы или хвоста состава.</a:t>
            </a:r>
          </a:p>
          <a:p>
            <a:pPr algn="just">
              <a:buFont typeface="Wingdings" pitchFamily="2" charset="2"/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13. Сход с подножки вагона или поднятие на подножку вагона до полной остановки состава.</a:t>
            </a:r>
          </a:p>
          <a:p>
            <a:pPr algn="just">
              <a:buFont typeface="Wingdings" pitchFamily="2" charset="2"/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Наступание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рельс, крестовину, контррельс, расположение частей рук и ног между рамным рельсом и остряком, крестовиной и подвижным сердечником крестовины.</a:t>
            </a:r>
          </a:p>
          <a:p>
            <a:pPr algn="just">
              <a:buFont typeface="Wingdings" pitchFamily="2" charset="2"/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15. Работа людей на ж.д. пути без сигнальных жилетов или в жилетах, не отвечающих своему назначению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световозвращающих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вставок и обозначения принадлежности работника к соответствующему структурному подразделению или подрядной организации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buFont typeface="Wingdings" pitchFamily="2" charset="2"/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Отсутствие у сигналистов, ограждающих место производства работ сигнального жилета, головного убора сигнального желтого цвета и/или нарукавников специальных для сигналистов.</a:t>
            </a:r>
          </a:p>
          <a:p>
            <a:pPr algn="just">
              <a:buFont typeface="Wingdings" pitchFamily="2" charset="2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17. Нахождение на соседнем пути при проходе поезда (кроме случаев, когда место работ ограждено сигналами остановки или на пути находится бригада контактной сети, работающая с изолирующей съемной вышки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6" name="TextBox 3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0" y="222994"/>
            <a:ext cx="894229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основных нарушений требований безопасности при </a:t>
            </a:r>
            <a:b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нахождении работников на железнодорожных путях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79051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4541264" y="1867757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800" b="1" dirty="0" smtClean="0">
                <a:solidFill>
                  <a:prstClr val="black"/>
                </a:solidFill>
                <a:latin typeface="Verdana"/>
                <a:cs typeface="Arial" charset="0"/>
              </a:rPr>
              <a:t> </a:t>
            </a:r>
            <a:endParaRPr lang="ru-RU" sz="800" b="1" dirty="0">
              <a:solidFill>
                <a:prstClr val="black"/>
              </a:solidFill>
              <a:latin typeface="Verdana"/>
              <a:cs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0537" y="1474367"/>
            <a:ext cx="892899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18. Нахождение работников на расстоянии менее 5 метров от крайнего рельса при работе машин, оборудованных щебнеочистительными устройствами, путеукладчиков,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электробалластеров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других машин тяжелого типа.</a:t>
            </a:r>
          </a:p>
          <a:p>
            <a:pPr algn="just">
              <a:buFont typeface="Wingdings" pitchFamily="2" charset="2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19. Работа без выдачи предупреждений на поезда об особой бдительности локомотивных бригад в случаях, предусмотренных Инструкцией по движению поездов и маневровой работе на железнодорожном транспорте Российской Федерации.</a:t>
            </a:r>
          </a:p>
          <a:p>
            <a:pPr algn="just">
              <a:buFont typeface="Wingdings" pitchFamily="2" charset="2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20. Работа без ограждения места работ установленным порядком, в том числе отсутствие сигналистов, неполное ограждение места работ, в том числе использование нетиповых переносных сигналов остановки.</a:t>
            </a:r>
          </a:p>
          <a:p>
            <a:pPr algn="just">
              <a:buFont typeface="Wingdings" pitchFamily="2" charset="2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21. Не прекращение работ на смежном пути в "окно" при проходе поезда.</a:t>
            </a:r>
          </a:p>
          <a:p>
            <a:pPr algn="just">
              <a:buFont typeface="Wingdings" pitchFamily="2" charset="2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22. Нахождение на междупутье во время производства работ в "окно" при проследовании поезда по смежному пути.</a:t>
            </a:r>
          </a:p>
          <a:p>
            <a:pPr algn="just">
              <a:buFont typeface="Wingdings" pitchFamily="2" charset="2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23. Работа на пути в одно лицо (кроме путевых обходчиков, обходчиков искусственных сооружений, дежурных по переездам, бригадира пути или мастера, выполняющих промеры пути, работника дистанции электроснабжения, выполняющего обход контактной сети и ВЛ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buFont typeface="Wingdings" pitchFamily="2" charset="2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Неограждение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сигналами остановки места работ (требующее ограждение сигналами остановки) на перегоне и железнодорожной станции.</a:t>
            </a:r>
          </a:p>
        </p:txBody>
      </p:sp>
      <p:sp>
        <p:nvSpPr>
          <p:cNvPr id="6" name="TextBox 3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0" y="222994"/>
            <a:ext cx="894229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основных нарушений требований безопасности при </a:t>
            </a:r>
            <a:b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нахождении работников на железнодорожных путях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3924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E3CAD9D8-B596-4328-BC2E-45390C012692}"/>
              </a:ext>
            </a:extLst>
          </p:cNvPr>
          <p:cNvSpPr/>
          <p:nvPr/>
        </p:nvSpPr>
        <p:spPr>
          <a:xfrm>
            <a:off x="458787" y="1463421"/>
            <a:ext cx="822642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спины сигнальных жилетов должен быть нанесен трафарет из букв и цифр размером не менее 15 х 20 см, указывающий принадлежность работника к соответствующему структурному подразделению ОАО "РЖД" или подрядной организации, на груди размер трафарета 7х10 см указывающий региональную дирекцию.</a:t>
            </a:r>
          </a:p>
        </p:txBody>
      </p:sp>
      <p:pic>
        <p:nvPicPr>
          <p:cNvPr id="8" name="Picture 4" descr="Картинки по запросу &quot;работники в сигнальном жилете ржд обозначения&quot;&quot;">
            <a:extLst>
              <a:ext uri="{FF2B5EF4-FFF2-40B4-BE49-F238E27FC236}">
                <a16:creationId xmlns="" xmlns:a16="http://schemas.microsoft.com/office/drawing/2014/main" id="{DCFA3805-24DA-4513-A22E-EE66DA757B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6" t="5324" r="12506" b="2265"/>
          <a:stretch/>
        </p:blipFill>
        <p:spPr bwMode="auto">
          <a:xfrm>
            <a:off x="2954215" y="3619549"/>
            <a:ext cx="2347135" cy="2873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F38AFD7-3777-4CDB-81F5-13852F512C1F}"/>
              </a:ext>
            </a:extLst>
          </p:cNvPr>
          <p:cNvSpPr txBox="1"/>
          <p:nvPr/>
        </p:nvSpPr>
        <p:spPr>
          <a:xfrm>
            <a:off x="4141850" y="4125105"/>
            <a:ext cx="4220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/>
              <a:t>Т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4162ECE5-F6B0-43FC-A9E8-F14A8ADA6B61}"/>
              </a:ext>
            </a:extLst>
          </p:cNvPr>
          <p:cNvCxnSpPr/>
          <p:nvPr/>
        </p:nvCxnSpPr>
        <p:spPr>
          <a:xfrm>
            <a:off x="4502150" y="4276578"/>
            <a:ext cx="125709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="" xmlns:a16="http://schemas.microsoft.com/office/drawing/2014/main" id="{9CEFED0E-8FF9-4635-95BA-F6F6DEF0A5BC}"/>
              </a:ext>
            </a:extLst>
          </p:cNvPr>
          <p:cNvCxnSpPr/>
          <p:nvPr/>
        </p:nvCxnSpPr>
        <p:spPr>
          <a:xfrm>
            <a:off x="4502150" y="4766602"/>
            <a:ext cx="125709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>
            <a:extLst>
              <a:ext uri="{FF2B5EF4-FFF2-40B4-BE49-F238E27FC236}">
                <a16:creationId xmlns="" xmlns:a16="http://schemas.microsoft.com/office/drawing/2014/main" id="{3298A655-FA38-4DF4-92C2-DCAE11624A01}"/>
              </a:ext>
            </a:extLst>
          </p:cNvPr>
          <p:cNvCxnSpPr/>
          <p:nvPr/>
        </p:nvCxnSpPr>
        <p:spPr>
          <a:xfrm>
            <a:off x="5759245" y="4286825"/>
            <a:ext cx="0" cy="490024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CD24BE5-D919-4F23-965C-EFD84B500291}"/>
              </a:ext>
            </a:extLst>
          </p:cNvPr>
          <p:cNvSpPr txBox="1"/>
          <p:nvPr/>
        </p:nvSpPr>
        <p:spPr>
          <a:xfrm>
            <a:off x="5344248" y="4332517"/>
            <a:ext cx="829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10 см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7AE8325D-843B-40E2-9211-DD8273641376}"/>
              </a:ext>
            </a:extLst>
          </p:cNvPr>
          <p:cNvCxnSpPr/>
          <p:nvPr/>
        </p:nvCxnSpPr>
        <p:spPr>
          <a:xfrm>
            <a:off x="4290646" y="4766602"/>
            <a:ext cx="0" cy="6213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="" xmlns:a16="http://schemas.microsoft.com/office/drawing/2014/main" id="{52D5E7B8-F493-4034-BC42-0977526B83BF}"/>
              </a:ext>
            </a:extLst>
          </p:cNvPr>
          <p:cNvCxnSpPr/>
          <p:nvPr/>
        </p:nvCxnSpPr>
        <p:spPr>
          <a:xfrm>
            <a:off x="4502150" y="4766602"/>
            <a:ext cx="0" cy="6213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="" xmlns:a16="http://schemas.microsoft.com/office/drawing/2014/main" id="{CC8A9F66-C218-4EC7-B8BE-D79561C91906}"/>
              </a:ext>
            </a:extLst>
          </p:cNvPr>
          <p:cNvCxnSpPr/>
          <p:nvPr/>
        </p:nvCxnSpPr>
        <p:spPr>
          <a:xfrm>
            <a:off x="4298765" y="5387926"/>
            <a:ext cx="273235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91C403E1-07FE-4626-8FFB-8238DC904875}"/>
              </a:ext>
            </a:extLst>
          </p:cNvPr>
          <p:cNvSpPr txBox="1"/>
          <p:nvPr/>
        </p:nvSpPr>
        <p:spPr>
          <a:xfrm>
            <a:off x="4127782" y="5385823"/>
            <a:ext cx="689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7см</a:t>
            </a:r>
          </a:p>
        </p:txBody>
      </p:sp>
      <p:sp>
        <p:nvSpPr>
          <p:cNvPr id="16" name="Title 2"/>
          <p:cNvSpPr>
            <a:spLocks/>
          </p:cNvSpPr>
          <p:nvPr/>
        </p:nvSpPr>
        <p:spPr bwMode="auto">
          <a:xfrm>
            <a:off x="230188" y="145256"/>
            <a:ext cx="8543925" cy="569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безопасности при нахождении на железнодорожных путях</a:t>
            </a:r>
            <a:endParaRPr lang="en-US" alt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Изображение к вопрос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53" t="3822" r="7500" b="8054"/>
          <a:stretch/>
        </p:blipFill>
        <p:spPr>
          <a:xfrm>
            <a:off x="6174241" y="3394739"/>
            <a:ext cx="2545516" cy="306050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5" t="5432" r="53971" b="9190"/>
          <a:stretch/>
        </p:blipFill>
        <p:spPr>
          <a:xfrm>
            <a:off x="361655" y="3456961"/>
            <a:ext cx="2517424" cy="2998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2197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4541264" y="1867757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800" b="1" dirty="0" smtClean="0">
                <a:solidFill>
                  <a:prstClr val="black"/>
                </a:solidFill>
                <a:latin typeface="Verdana"/>
                <a:cs typeface="Arial" charset="0"/>
              </a:rPr>
              <a:t> </a:t>
            </a:r>
            <a:endParaRPr lang="ru-RU" sz="800" b="1" dirty="0">
              <a:solidFill>
                <a:prstClr val="black"/>
              </a:solidFill>
              <a:latin typeface="Verdana"/>
              <a:cs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0537" y="1274668"/>
            <a:ext cx="892899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25. Перевозка инструмента и материалов на съемных тележках без сопровождения работниками пути в количестве, достаточном для заблаговременного, до подхода поезда, снятия с пути тележки.</a:t>
            </a:r>
          </a:p>
          <a:p>
            <a:pPr algn="just">
              <a:buFont typeface="Wingdings" pitchFamily="2" charset="2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26. Отсутствие ограждения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дефектоскопной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путеизмерительной тележки или тележки для перевозки инструмента и материалов с обеих сторон специально выделенными сигналистами с красными флажками.</a:t>
            </a:r>
          </a:p>
          <a:p>
            <a:pPr algn="just">
              <a:buFont typeface="Wingdings" pitchFamily="2" charset="2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27. Проезд составителя поездов на подножке вагона в негабаритном месте.</a:t>
            </a:r>
          </a:p>
          <a:p>
            <a:pPr algn="just">
              <a:buFont typeface="Wingdings" pitchFamily="2" charset="2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28. Вход на переходную площадку (подножку) вагона или сход с нее до полной остановки состава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itchFamily="2" charset="2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29. Переход через путь перед вагонами (при роспуске вагонов на сортировочных горках или при осуществлении маневров толчками) или вход в пространство между вагонами после начала их движения.</a:t>
            </a:r>
          </a:p>
          <a:p>
            <a:pPr algn="just">
              <a:buFont typeface="Wingdings" pitchFamily="2" charset="2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30. Нахождение составителя поездов в кабине маневрового локомотива при движении вагонами вперед.</a:t>
            </a:r>
          </a:p>
          <a:p>
            <a:pPr algn="just">
              <a:buFont typeface="Wingdings" pitchFamily="2" charset="2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31. Проезд составителя поездов на автосцепке, на раме платформы, стоя на платформе, сидя на ее бортах, на грузах, находящихся на платформе.</a:t>
            </a:r>
          </a:p>
          <a:p>
            <a:pPr algn="just">
              <a:buFont typeface="Wingdings" pitchFamily="2" charset="2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32. Расцепка вагонов в пределах стрелочных переводов, настилов переездов, в негабаритных местах, а также в местах погрузки и выгрузки навалочных грузов во время движения маневрового состава.</a:t>
            </a:r>
          </a:p>
          <a:p>
            <a:pPr algn="just">
              <a:buFont typeface="Wingdings" pitchFamily="2" charset="2"/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3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0" y="222994"/>
            <a:ext cx="894229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основных нарушений требований безопасности при </a:t>
            </a:r>
            <a:b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нахождении работников на железнодорожных путях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08092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4541264" y="1867757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800" b="1" dirty="0" smtClean="0">
                <a:solidFill>
                  <a:prstClr val="black"/>
                </a:solidFill>
                <a:latin typeface="Verdana"/>
                <a:cs typeface="Arial" charset="0"/>
              </a:rPr>
              <a:t> </a:t>
            </a:r>
            <a:endParaRPr lang="ru-RU" sz="800" b="1" dirty="0">
              <a:solidFill>
                <a:prstClr val="black"/>
              </a:solidFill>
              <a:latin typeface="Verdana"/>
              <a:cs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643" y="1462926"/>
            <a:ext cx="892899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33. Выполнение работ по техническому обслуживанию вагонов, нахождение под ними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неогражденном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установленном порядке составе.</a:t>
            </a:r>
          </a:p>
          <a:p>
            <a:pPr algn="just">
              <a:buFont typeface="Wingdings" pitchFamily="2" charset="2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34. Нахождение внутри вагонов, под ними или на них во время маневров и других перемещениях.</a:t>
            </a:r>
          </a:p>
          <a:p>
            <a:pPr algn="just">
              <a:buFont typeface="Wingdings" pitchFamily="2" charset="2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35. Нахождение осмотрщика вагонов, принимающего поезд "с ходу", вне зоны "островка безопасности".</a:t>
            </a:r>
          </a:p>
          <a:p>
            <a:pPr algn="just">
              <a:buFont typeface="Wingdings" pitchFamily="2" charset="2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36. Проход осмотрщика вдоль состава для осмотра при движении поезда по смежному пути.</a:t>
            </a:r>
          </a:p>
          <a:p>
            <a:pPr algn="just">
              <a:buFont typeface="Wingdings" pitchFamily="2" charset="2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37. Не ограждение сигналистами бригады, работающей со съемной изолирующей вышки.</a:t>
            </a:r>
          </a:p>
          <a:p>
            <a:pPr algn="just">
              <a:buFont typeface="Wingdings" pitchFamily="2" charset="2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38. Нахождение у съемной изолирующей вышки при работе на пути менее 4-х человек (включая руководителя работ и работающих наверху монтеров).</a:t>
            </a:r>
          </a:p>
          <a:p>
            <a:pPr algn="just">
              <a:buFont typeface="Wingdings" pitchFamily="2" charset="2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39. Нахождение на изолированной приставной лестнице при работе на контактной сети более одного исполнителя.</a:t>
            </a:r>
          </a:p>
          <a:p>
            <a:pPr algn="just">
              <a:buFont typeface="Wingdings" pitchFamily="2" charset="2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40. Не прекращение работ с площадки изолирующей съемной вышки, при проходе поезда по смежному пути,</a:t>
            </a:r>
          </a:p>
          <a:p>
            <a:pPr algn="just">
              <a:buFont typeface="Wingdings" pitchFamily="2" charset="2"/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3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0" y="222994"/>
            <a:ext cx="894229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основных нарушений требований безопасности при </a:t>
            </a:r>
            <a:b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нахождении работников на железнодорожных путях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29679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4541264" y="1867757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800" b="1" dirty="0" smtClean="0">
                <a:solidFill>
                  <a:prstClr val="black"/>
                </a:solidFill>
                <a:latin typeface="Verdana"/>
                <a:cs typeface="Arial" charset="0"/>
              </a:rPr>
              <a:t> </a:t>
            </a:r>
            <a:endParaRPr lang="ru-RU" sz="800" b="1" dirty="0">
              <a:solidFill>
                <a:prstClr val="black"/>
              </a:solidFill>
              <a:latin typeface="Verdana"/>
              <a:cs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6768" y="1678080"/>
            <a:ext cx="892899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41. Отсутствие наблюдающего в бригаде работающих или выполнение работ по техническому обслуживанию и ремонту устройств СЦБ, средств автоматического контроля технического состояния железнодорожного подвижного состава на ходу поезда, устройств и систем механизированных и автоматизированных сортировочных горках.</a:t>
            </a:r>
          </a:p>
          <a:p>
            <a:pPr algn="just">
              <a:buFont typeface="Wingdings" pitchFamily="2" charset="2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42. Выполнение работы на светофорах (мостиках, консолях) во время движения поездов по железнодорожному пути, к которому относится светофор, и смежным железнодорожным путям на перегоне.</a:t>
            </a:r>
          </a:p>
          <a:p>
            <a:pPr algn="just">
              <a:buFont typeface="Wingdings" pitchFamily="2" charset="2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43. Производство работ без наблюдающего и сигналиста на устройствах и сооружениях связи в габарите подвижного состава на железнодорожных станциях и перегонах (трасса кабелей связи, опоры парковой связи громкоговорящего оповещения, переговорные парковые колонки, настройка и регулировка контуров и др.).</a:t>
            </a:r>
          </a:p>
          <a:p>
            <a:pPr algn="just">
              <a:buFont typeface="Wingdings" pitchFamily="2" charset="2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44.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Неограждение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мест проведения работ по ремонту кабеля на перегонах при поперечном пересечении железнодорожных путей и параллельном прохождении в теле земляного полотна.</a:t>
            </a:r>
          </a:p>
        </p:txBody>
      </p:sp>
      <p:sp>
        <p:nvSpPr>
          <p:cNvPr id="6" name="TextBox 3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0" y="222994"/>
            <a:ext cx="894229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основных нарушений требований безопасности при </a:t>
            </a:r>
            <a:b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нахождении работников на железнодорожных путях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5059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22830" y="1455822"/>
            <a:ext cx="8789157" cy="2283259"/>
          </a:xfrm>
        </p:spPr>
        <p:txBody>
          <a:bodyPr/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информации "Человек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пути« (Распоряжение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ОАО «РЖД» от 14.03.2016 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410р) направлена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предупреждение случаев травматизма по причине наезда подвижного состава на работающих и граждан, находящихся на железнодорожных путях, обеспечение контроля за соблюдением правил нахождения на железнодорожных путях, а также на уменьшение количества случаев, влияющих на ухудшение функционального состояния машиниста и снижение его работоспособности.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20316"/>
            <a:ext cx="9144000" cy="1149401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безопасности при работах на железнодорожных путях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 по системе информации «Человек на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пути»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17358" b="29382"/>
          <a:stretch/>
        </p:blipFill>
        <p:spPr>
          <a:xfrm>
            <a:off x="866633" y="3739081"/>
            <a:ext cx="7410734" cy="2621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231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09184" y="1455822"/>
            <a:ext cx="9034815" cy="2884166"/>
          </a:xfrm>
        </p:spPr>
        <p:txBody>
          <a:bodyPr/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Главным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функциональным звеном в работе системы информации "Человек на пути" являются локомотивные бригады, машинисты (водители) и помощники машинистов (водителей) специального самоходного подвижного состава, железнодорожно-строительных машин.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Локомотивные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бригады и бригады ССПС осуществляют действия по предупреждению наездов подвижного состава на работающих на путях и принимают меры по оповещению дежурного по станции или поездного диспетчера об имеющих место нарушениях правил безопасного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 работ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6727" y="4024434"/>
            <a:ext cx="3589017" cy="2423636"/>
          </a:xfrm>
          <a:prstGeom prst="rect">
            <a:avLst/>
          </a:prstGeom>
        </p:spPr>
      </p:pic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0" y="120316"/>
            <a:ext cx="9144000" cy="1149401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безопасности при работах на железнодорожных путях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 по системе информации «Человек на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пути»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71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09185" y="1455822"/>
            <a:ext cx="8774112" cy="1759080"/>
          </a:xfrm>
        </p:spPr>
        <p:txBody>
          <a:bodyPr/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каждом случае нарушений работниками требований безопасности при нахождении на железнодорожных путях, а также случае экстренного торможения поезда с целью предотвращения наезда на работников, машинист локомотива (ССПС), немедленно, по поездной радиосвязи сообщает дежурному ближайшей станции, поездному диспетчеру при диспетчерской централизации.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0" y="120316"/>
            <a:ext cx="9144000" cy="1149401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безопасности при работах на железнодорожных путях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 по системе информации «Человек на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пути»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3255" y="3401007"/>
            <a:ext cx="4502650" cy="2994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161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95535" y="1455822"/>
            <a:ext cx="8857396" cy="2297312"/>
          </a:xfrm>
        </p:spPr>
        <p:txBody>
          <a:bodyPr/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информации дежурному по станции или поездному диспетчеру  машинист локомотива (ССПС) или его помощник указывают точное время, место (станция, перегон, путь, километр, пикет, стрелочный перевод), количество работающих (по возможности) и характер нарушения, структурное подразделение, ДЗО, или подрядную организацию, работники которых нарушили правила нахождения на путях, номер поезда и локомотива, с которым следует, свою фамилию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0" y="120316"/>
            <a:ext cx="9144000" cy="1149401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безопасности при работах на железнодорожных путях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 по системе информации «Человек на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пути»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7253" y="3466531"/>
            <a:ext cx="4925678" cy="277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506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13901" y="1455822"/>
            <a:ext cx="8774112" cy="1205897"/>
          </a:xfrm>
        </p:spPr>
        <p:txBody>
          <a:bodyPr/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замечания в пути следования по системе информации «Человек на пути" локомотивная бригада записывает на оборотной стороне бланка ДУ-61 (бланк предупреждений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2"/>
          <p:cNvSpPr>
            <a:spLocks noGrp="1"/>
          </p:cNvSpPr>
          <p:nvPr>
            <p:ph type="title"/>
          </p:nvPr>
        </p:nvSpPr>
        <p:spPr>
          <a:xfrm>
            <a:off x="0" y="120316"/>
            <a:ext cx="9144000" cy="1149401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безопасности при работах на железнодорожных путях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 по системе информации «Человек на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пути»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2708" y="2470650"/>
            <a:ext cx="2222906" cy="30839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9013" y="2058770"/>
            <a:ext cx="4334632" cy="418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35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36478" y="1455822"/>
            <a:ext cx="8830101" cy="1269271"/>
          </a:xfrm>
        </p:spPr>
        <p:txBody>
          <a:bodyPr/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 других хозяйств осуществляют действия по предупреждению нарушений требований безопасности со стороны локомотивных бригад и бригад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ССПС.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2"/>
          <p:cNvSpPr>
            <a:spLocks noGrp="1"/>
          </p:cNvSpPr>
          <p:nvPr>
            <p:ph type="title"/>
          </p:nvPr>
        </p:nvSpPr>
        <p:spPr>
          <a:xfrm>
            <a:off x="0" y="120316"/>
            <a:ext cx="9144000" cy="1149401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безопасности при работах на железнодорожных путях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 по системе информации «Человек на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пути»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9500" y="2090457"/>
            <a:ext cx="6332803" cy="4390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2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854987B0-E2DC-4126-9D5B-163080A9AC9C}"/>
              </a:ext>
            </a:extLst>
          </p:cNvPr>
          <p:cNvSpPr/>
          <p:nvPr/>
        </p:nvSpPr>
        <p:spPr>
          <a:xfrm>
            <a:off x="117647" y="1351508"/>
            <a:ext cx="881931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применении в структурном подразделении видеорегистраторов, полученная видеозапись может использоваться в ходе расследования при травмировании работников и граждан, правильность действий машиниста при выполнении экстренного торможение. Замечание выявленное заносится в АСУТ НБД ЗМ с пометкой «имеется видеозапись»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E15D033-4BDD-4B01-8CDF-3E9443ED63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96" r="72103"/>
          <a:stretch/>
        </p:blipFill>
        <p:spPr>
          <a:xfrm rot="5400000">
            <a:off x="2922301" y="219326"/>
            <a:ext cx="3299398" cy="8826194"/>
          </a:xfrm>
          <a:prstGeom prst="rect">
            <a:avLst/>
          </a:prstGeom>
        </p:spPr>
      </p:pic>
      <p:sp>
        <p:nvSpPr>
          <p:cNvPr id="5" name="Стрелка: вниз 4">
            <a:extLst>
              <a:ext uri="{FF2B5EF4-FFF2-40B4-BE49-F238E27FC236}">
                <a16:creationId xmlns="" xmlns:a16="http://schemas.microsoft.com/office/drawing/2014/main" id="{5F6FF7CE-5CB5-4CAD-A3FD-C73DB7029702}"/>
              </a:ext>
            </a:extLst>
          </p:cNvPr>
          <p:cNvSpPr/>
          <p:nvPr/>
        </p:nvSpPr>
        <p:spPr>
          <a:xfrm rot="10800000">
            <a:off x="4044806" y="5660879"/>
            <a:ext cx="703384" cy="831996"/>
          </a:xfrm>
          <a:prstGeom prst="down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аголовок 2"/>
          <p:cNvSpPr>
            <a:spLocks noGrp="1"/>
          </p:cNvSpPr>
          <p:nvPr>
            <p:ph type="title"/>
          </p:nvPr>
        </p:nvSpPr>
        <p:spPr>
          <a:xfrm>
            <a:off x="0" y="120316"/>
            <a:ext cx="9144000" cy="1149401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безопасности при работах на железнодорожных путях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 по системе информации «Человек на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пути»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07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21398871-D2A5-4FC5-93E9-667D12AD99CE}"/>
              </a:ext>
            </a:extLst>
          </p:cNvPr>
          <p:cNvSpPr/>
          <p:nvPr/>
        </p:nvSpPr>
        <p:spPr>
          <a:xfrm>
            <a:off x="258668" y="703487"/>
            <a:ext cx="85439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Предупреждающая окраска сооружений и устройств, расположенных в зоне железнодорожных путей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854987B0-E2DC-4126-9D5B-163080A9AC9C}"/>
              </a:ext>
            </a:extLst>
          </p:cNvPr>
          <p:cNvSpPr/>
          <p:nvPr/>
        </p:nvSpPr>
        <p:spPr>
          <a:xfrm>
            <a:off x="19133" y="5508697"/>
            <a:ext cx="902299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Сигнальная разметка сооружений и устройств, расположенных с нарушением габарита приближения строений, не отменяет установки предупреждающего знака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«Осторожно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Негабаритное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место».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2"/>
          <p:cNvSpPr>
            <a:spLocks/>
          </p:cNvSpPr>
          <p:nvPr/>
        </p:nvSpPr>
        <p:spPr bwMode="auto">
          <a:xfrm>
            <a:off x="230188" y="145256"/>
            <a:ext cx="8543925" cy="569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безопасности при нахождении на железнодорожных путях</a:t>
            </a:r>
            <a:endParaRPr lang="en-US" alt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cf.ppt-online.org/files/slide/w/WaKP4hTMHCuseqgXkAjB8v2wO96t7DmrVUpGcS/slide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7" t="22760" r="2372" b="14846"/>
          <a:stretch/>
        </p:blipFill>
        <p:spPr bwMode="auto">
          <a:xfrm>
            <a:off x="423357" y="1382076"/>
            <a:ext cx="8379236" cy="4235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771303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36479" y="1455822"/>
            <a:ext cx="8884692" cy="2979700"/>
          </a:xfrm>
        </p:spPr>
        <p:txBody>
          <a:bodyPr/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Работники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выявившие нарушения, допущенные локомотивными бригадами (бригадами ССПС) (несвоевременная подача оповестительных сигналов, движение локомотива, ССПС с выключенными прожекторами и огнями фонарей у буферного бруса) обязаны немедленно при помощи имеющихся средств связи сообщить дежурному ближайшей станции, а на участках с диспетчерской централизацией (при отсутствии ДСП) - поездному диспетчеру следующую информацию: дату, время, место выявления нарушения (километр, пикет, путь), свою фамилию, характер нарушения с обязательным получением подтверждения о приеме (фамилию дежурного по станции или поездного диспетчера, которому была передана информация).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9122" y="4621627"/>
            <a:ext cx="2998729" cy="1795462"/>
          </a:xfrm>
          <a:prstGeom prst="rect">
            <a:avLst/>
          </a:prstGeom>
        </p:spPr>
      </p:pic>
      <p:sp>
        <p:nvSpPr>
          <p:cNvPr id="7" name="Заголовок 2"/>
          <p:cNvSpPr>
            <a:spLocks noGrp="1"/>
          </p:cNvSpPr>
          <p:nvPr>
            <p:ph type="title"/>
          </p:nvPr>
        </p:nvSpPr>
        <p:spPr>
          <a:xfrm>
            <a:off x="0" y="120316"/>
            <a:ext cx="9144000" cy="1149401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безопасности при работах на железнодорожных путях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 по системе информации «Человек на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пути»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4566858"/>
            <a:ext cx="28575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8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67138" y="1824997"/>
            <a:ext cx="6155140" cy="3725364"/>
          </a:xfrm>
        </p:spPr>
        <p:txBody>
          <a:bodyPr/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повышения эффективности работы системы информации «Человек на пути" при нахождении на железнодорожных путях все работники, включая руководящий состав, в том числе при выполнении ревизорских и инспекторских функций, должны быть одеты в жилеты сигнальные оранжевого цвета со световозвращающими полосами, а работники подрядных организаций — желтого цвета. Со спины сигнальных жилетов должен быть нанесен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трафарет. Трафареты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быть нанесены таким образом, чтобы они были хорошо различимы с движущегося подвижного состава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i?id=bc7dd3fa645bbce98647cb6721de536d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4686" y="1423430"/>
            <a:ext cx="1888068" cy="2517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0" y="120316"/>
            <a:ext cx="9144000" cy="1149401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безопасности при работах на железнодорожных путях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 по системе информации «Человек на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пути»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img01.kupiprodai.ru/072019/1563783702529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8334" y="3981798"/>
            <a:ext cx="1888068" cy="251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624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3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0" y="222995"/>
            <a:ext cx="86868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Случаи производственного травматизма в Центральной дирекции управления движением 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541264" y="1867757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800" b="1" dirty="0" smtClean="0">
                <a:solidFill>
                  <a:prstClr val="black"/>
                </a:solidFill>
                <a:latin typeface="Verdana"/>
                <a:cs typeface="Arial" charset="0"/>
              </a:rPr>
              <a:t> </a:t>
            </a:r>
            <a:endParaRPr lang="ru-RU" sz="800" b="1" dirty="0">
              <a:solidFill>
                <a:prstClr val="black"/>
              </a:solidFill>
              <a:latin typeface="Verdana"/>
              <a:cs typeface="Arial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219542" y="1823149"/>
            <a:ext cx="4352544" cy="444318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indent="360363" algn="just">
              <a:tabLst>
                <a:tab pos="269875" algn="l"/>
                <a:tab pos="450850" algn="l"/>
              </a:tabLst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3 января 2017 г. на станции Кочетовка  Юго-Восточной дирекции управления движением  при производстве маневровой работы по расформированию состава поезда тяжело травмирован составитель поездов</a:t>
            </a:r>
          </a:p>
          <a:p>
            <a:pPr indent="360363" algn="just">
              <a:tabLst>
                <a:tab pos="269875" algn="l"/>
                <a:tab pos="450850" algn="l"/>
              </a:tabLst>
            </a:pPr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осаживании двух отцепов вагонов с 1 пути надвига на 48 путь сортировочного парка «В» составитель поездов (сопровождал состав пешком) зашел в межвагонное пространство, вследствие чего был зажат между вагонами.</a:t>
            </a:r>
          </a:p>
          <a:p>
            <a:pPr indent="360363" algn="just">
              <a:tabLst>
                <a:tab pos="269875" algn="l"/>
                <a:tab pos="450850" algn="l"/>
              </a:tabLst>
            </a:pPr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Диагноз: тупая травма живота, разрыв правого купола диафрагмы, разрыв диафрагмальной поверхности печени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indent="360363" algn="just">
              <a:tabLst>
                <a:tab pos="269875" algn="l"/>
                <a:tab pos="450850" algn="l"/>
              </a:tabLst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Причина: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составителем поездов технологической дисциплины и мер безопасности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pPr indent="360363" algn="just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98200" y="1385013"/>
            <a:ext cx="3816350" cy="4993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6551905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4541264" y="1867757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800" b="1" dirty="0" smtClean="0">
                <a:solidFill>
                  <a:prstClr val="black"/>
                </a:solidFill>
                <a:latin typeface="Verdana"/>
                <a:cs typeface="Arial" charset="0"/>
              </a:rPr>
              <a:t> </a:t>
            </a:r>
            <a:endParaRPr lang="ru-RU" sz="800" b="1" dirty="0">
              <a:solidFill>
                <a:prstClr val="black"/>
              </a:solidFill>
              <a:latin typeface="Verdana"/>
              <a:cs typeface="Arial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52298" y="1492922"/>
            <a:ext cx="4087090" cy="490932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just">
              <a:tabLst>
                <a:tab pos="90488" algn="l"/>
              </a:tabLst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9 января 2017 г. на станции Вязьма – Брянская Московской дирекции управления</a:t>
            </a:r>
          </a:p>
          <a:p>
            <a:pPr algn="just">
              <a:tabLst>
                <a:tab pos="90488" algn="l"/>
              </a:tabLst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движением в результате схода подвижного состава травмирован составитель поездов. 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Расследованием установлено: сход вагона произошел из-за напрессовки снега внутри рельсовой колеи протяженностью 5 метров на расстоянии в 1 км 800 метров от границы пути ОАО «Вяземский ГОК»; </a:t>
            </a:r>
          </a:p>
          <a:p>
            <a:pPr algn="just"/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при сходе вагона составитель поездов, опасаясь опрокидывания вагона, сошел с подножки крытого вагона и пытался перейти на противоположную сторону пути перед движущимся составом.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С диагнозом – открытые переломы двух ног в области голени составитель был доставлен в больницу где в ходе операции у него ампутирована правая нога на уровне коленного сустава.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</a:t>
            </a:r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сход подвижного состава</a:t>
            </a:r>
          </a:p>
          <a:p>
            <a:pPr algn="ctr"/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4" descr="C:\Users\DCS6_MikhaylovaNV\Desktop\Фото с места проишествия\20170110_010456.jpg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67098" y="1197643"/>
            <a:ext cx="4118456" cy="26550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" name="Рисунок 5" descr="C:\Users\DCS6_MikhaylovaNV\Desktop\Фото с места проишествия\20170109_215548.jpg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67099" y="3947584"/>
            <a:ext cx="4118457" cy="24215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" name="TextBox 3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0" y="222995"/>
            <a:ext cx="86868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Случаи производственного травматизма в Центральной дирекции управления движением 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617195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4541264" y="1867757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800" b="1" dirty="0" smtClean="0">
                <a:solidFill>
                  <a:prstClr val="black"/>
                </a:solidFill>
                <a:latin typeface="Verdana"/>
                <a:cs typeface="Arial" charset="0"/>
              </a:rPr>
              <a:t> </a:t>
            </a:r>
            <a:endParaRPr lang="ru-RU" sz="800" b="1" dirty="0">
              <a:solidFill>
                <a:prstClr val="black"/>
              </a:solidFill>
              <a:latin typeface="Verdana"/>
              <a:cs typeface="Arial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116990" y="3130906"/>
            <a:ext cx="5259683" cy="316231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indent="360363" algn="just">
              <a:tabLst>
                <a:tab pos="269875" algn="l"/>
                <a:tab pos="450850" algn="l"/>
              </a:tabLst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3 февраля 2017 г. на станции Глазов Горьковской   </a:t>
            </a:r>
          </a:p>
          <a:p>
            <a:pPr indent="360363" algn="just">
              <a:tabLst>
                <a:tab pos="269875" algn="l"/>
                <a:tab pos="450850" algn="l"/>
              </a:tabLst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дирекции управления движением смертельно травмирован составитель поездов.</a:t>
            </a:r>
          </a:p>
          <a:p>
            <a:pPr indent="360363" algn="just">
              <a:tabLst>
                <a:tab pos="269875" algn="l"/>
                <a:tab pos="450850" algn="l"/>
              </a:tabLst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ходе производства маневровой работы по перестановке группы вагонов с 8 на 5 путь вагонами вперед при попытке подняться на движущийся подвижной состав составитель поездов сорвался и был зажат между ободом колеса и валом снега</a:t>
            </a:r>
          </a:p>
          <a:p>
            <a:pPr indent="360363" algn="just">
              <a:tabLst>
                <a:tab pos="269875" algn="l"/>
                <a:tab pos="450850" algn="l"/>
              </a:tabLst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Причина: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нарушение составителем поездов технологической дисциплины и мер безопасности при производстве работ  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16990" y="1127957"/>
            <a:ext cx="8873337" cy="191048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indent="360363" algn="just">
              <a:tabLst>
                <a:tab pos="269875" algn="l"/>
                <a:tab pos="450850" algn="l"/>
              </a:tabLst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22 февраля 2017 г. принят к учету станицей Волховстрой </a:t>
            </a:r>
            <a:r>
              <a:rPr lang="en-US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Октябрьской дирекции управления </a:t>
            </a:r>
          </a:p>
          <a:p>
            <a:pPr indent="360363" algn="just">
              <a:tabLst>
                <a:tab pos="269875" algn="l"/>
                <a:tab pos="450850" algn="l"/>
              </a:tabLst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движением несчастный случай, произошедший 16 января 2017 г. с составителем поездов.</a:t>
            </a:r>
          </a:p>
          <a:p>
            <a:pPr indent="360363" algn="just">
              <a:tabLst>
                <a:tab pos="269875" algn="l"/>
                <a:tab pos="450850" algn="l"/>
              </a:tabLst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проведении маневровой работы по осаживанию группы вагонов на путь ВЧДЭ-28 («вагонами вперед») составитель поездов, находясь на подножке первого по ходу движения вагона, потерял равновесие, не удержался и упал, в результате удара ноги об элементы верхнего строения пути получил травму. </a:t>
            </a:r>
          </a:p>
          <a:p>
            <a:pPr indent="93663">
              <a:tabLst>
                <a:tab pos="269875" algn="l"/>
                <a:tab pos="450850" algn="l"/>
              </a:tabLst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Причина: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нарушение порядка применения СИЗ и проезд на неисправном подвижном составе  </a:t>
            </a:r>
          </a:p>
        </p:txBody>
      </p:sp>
      <p:pic>
        <p:nvPicPr>
          <p:cNvPr id="1027" name="Picture 3" descr="C:\Documents and Settings\d_oparina\Рабочий стол\IMG_7673.JPG"/>
          <p:cNvPicPr>
            <a:picLocks noChangeAspect="1" noChangeArrowheads="1"/>
          </p:cNvPicPr>
          <p:nvPr/>
        </p:nvPicPr>
        <p:blipFill rotWithShape="1">
          <a:blip r:embed="rId3" cstate="print"/>
          <a:srcRect b="11540"/>
          <a:stretch/>
        </p:blipFill>
        <p:spPr bwMode="auto">
          <a:xfrm>
            <a:off x="5544924" y="3280809"/>
            <a:ext cx="3467403" cy="3114720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8" name="TextBox 3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0" y="222995"/>
            <a:ext cx="86868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Случаи производственного травматизма в Центральной дирекции управления движением 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5033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4541264" y="1867757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800" b="1" dirty="0" smtClean="0">
                <a:solidFill>
                  <a:prstClr val="black"/>
                </a:solidFill>
                <a:latin typeface="Verdana"/>
                <a:cs typeface="Arial" charset="0"/>
              </a:rPr>
              <a:t> </a:t>
            </a:r>
            <a:endParaRPr lang="ru-RU" sz="800" b="1" dirty="0">
              <a:solidFill>
                <a:prstClr val="black"/>
              </a:solidFill>
              <a:latin typeface="Verdana"/>
              <a:cs typeface="Arial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95021" y="1550230"/>
            <a:ext cx="8171078" cy="2008761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indent="360363" algn="just">
              <a:tabLst>
                <a:tab pos="269875" algn="l"/>
                <a:tab pos="450850" algn="l"/>
              </a:tabLst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6 марта 2017 г. на станции Орехово-Зуево Московской дирекции управления движением смертельно травмирован составитель поездов.</a:t>
            </a:r>
          </a:p>
          <a:p>
            <a:pPr indent="360363" algn="just">
              <a:tabLst>
                <a:tab pos="269875" algn="l"/>
                <a:tab pos="450850" algn="l"/>
              </a:tabLst>
            </a:pP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производстве работ по расформированию состава из 67 вагонов на сортировочной горке,  по 2 пути надвига травмирован составитель поездов.</a:t>
            </a:r>
          </a:p>
          <a:p>
            <a:pPr indent="360363" algn="just">
              <a:tabLst>
                <a:tab pos="269875" algn="l"/>
                <a:tab pos="450850" algn="l"/>
              </a:tabLst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Причина: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нарушение составителем поездов требований охраны труда и трудовой дисциплины   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51129" y="4012064"/>
            <a:ext cx="8214970" cy="1770171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indent="360363" algn="just">
              <a:tabLst>
                <a:tab pos="269875" algn="l"/>
                <a:tab pos="450850" algn="l"/>
              </a:tabLst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22 марта 2017 г. на станции Ростов-Западный Северо-Кавказкой дирекции управления Движением тяжело травмирован составитель поездов. </a:t>
            </a:r>
          </a:p>
          <a:p>
            <a:pPr indent="360363" algn="just">
              <a:tabLst>
                <a:tab pos="269875" algn="l"/>
                <a:tab pos="450850" algn="l"/>
              </a:tabLst>
            </a:pP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производстве маневрвой работы на пути необщего пользования в результате зажатия в негабаритном месте травмирован составитель поездов. </a:t>
            </a:r>
          </a:p>
          <a:p>
            <a:pPr indent="360363" algn="just">
              <a:tabLst>
                <a:tab pos="269875" algn="l"/>
                <a:tab pos="450850" algn="l"/>
              </a:tabLst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Причина: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составителем поездов мер безопасности при производстве работы</a:t>
            </a:r>
          </a:p>
        </p:txBody>
      </p:sp>
      <p:sp>
        <p:nvSpPr>
          <p:cNvPr id="7" name="TextBox 3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0" y="222995"/>
            <a:ext cx="86868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Случаи производственного травматизма в Центральной дирекции управления движением 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18119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484784"/>
            <a:ext cx="8712968" cy="4752528"/>
          </a:xfrm>
          <a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endParaRPr lang="ru-RU" sz="4400" b="1" i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buNone/>
            </a:pPr>
            <a:endParaRPr lang="ru-RU" sz="4400" b="1" i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buNone/>
            </a:pPr>
            <a:r>
              <a:rPr lang="ru-RU" sz="44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СПАСИБО ЗА ВНИМАНИЕ!</a:t>
            </a:r>
            <a:endParaRPr lang="ru-RU" sz="44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6960" y="-345246"/>
            <a:ext cx="4127350" cy="243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972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000">
        <p14:prism isInverted="1"/>
      </p:transition>
    </mc:Choice>
    <mc:Fallback xmlns="">
      <p:transition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854987B0-E2DC-4126-9D5B-163080A9AC9C}"/>
              </a:ext>
            </a:extLst>
          </p:cNvPr>
          <p:cNvSpPr/>
          <p:nvPr/>
        </p:nvSpPr>
        <p:spPr>
          <a:xfrm>
            <a:off x="1" y="4907957"/>
            <a:ext cx="912188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Основными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типами сигнальной разметки, применяемой на железнодорожном транспорте, является желто-черная и красно-белая окраска, которая наносится в виде чередующихся желтых и черных полос равной ширины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Полосы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располагаются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углом 45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 к горизонту. Ширина полос может быть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30 до 200 мм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размеров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2"/>
          <p:cNvSpPr>
            <a:spLocks/>
          </p:cNvSpPr>
          <p:nvPr/>
        </p:nvSpPr>
        <p:spPr bwMode="auto">
          <a:xfrm>
            <a:off x="230188" y="145256"/>
            <a:ext cx="8543925" cy="569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безопасности при нахождении на железнодорожных путях</a:t>
            </a:r>
            <a:endParaRPr lang="en-US" alt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21398871-D2A5-4FC5-93E9-667D12AD99CE}"/>
              </a:ext>
            </a:extLst>
          </p:cNvPr>
          <p:cNvSpPr/>
          <p:nvPr/>
        </p:nvSpPr>
        <p:spPr>
          <a:xfrm>
            <a:off x="230187" y="703487"/>
            <a:ext cx="85439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Предупреждающая окраска сооружений и устройств, расположенных в зоне железнодорожных путей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186" y="1418551"/>
            <a:ext cx="4776865" cy="3582649"/>
          </a:xfrm>
          <a:prstGeom prst="rect">
            <a:avLst/>
          </a:prstGeom>
        </p:spPr>
      </p:pic>
      <p:pic>
        <p:nvPicPr>
          <p:cNvPr id="8" name="Picture 2" descr="Картинки по запросу &quot;осторожно негабаритное место ржд&quot;">
            <a:extLst>
              <a:ext uri="{FF2B5EF4-FFF2-40B4-BE49-F238E27FC236}">
                <a16:creationId xmlns="" xmlns:a16="http://schemas.microsoft.com/office/drawing/2014/main" id="{8B41C78C-E2E9-45C5-B3A4-7CFA6215BF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502"/>
          <a:stretch/>
        </p:blipFill>
        <p:spPr bwMode="auto">
          <a:xfrm>
            <a:off x="5624913" y="1418551"/>
            <a:ext cx="2674745" cy="1665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Картинки по запросу &quot;осторожно негабаритное место ржд&quot;">
            <a:extLst>
              <a:ext uri="{FF2B5EF4-FFF2-40B4-BE49-F238E27FC236}">
                <a16:creationId xmlns="" xmlns:a16="http://schemas.microsoft.com/office/drawing/2014/main" id="{8B41C78C-E2E9-45C5-B3A4-7CFA6215BF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028"/>
          <a:stretch/>
        </p:blipFill>
        <p:spPr bwMode="auto">
          <a:xfrm>
            <a:off x="5843277" y="3056552"/>
            <a:ext cx="2559437" cy="1710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4258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48247" y="1390586"/>
            <a:ext cx="8925636" cy="2111594"/>
          </a:xfrm>
        </p:spPr>
        <p:txBody>
          <a:bodyPr/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Для предотвращения наезда подвижного состава на железнодорожной станции проход по территории железнодорожной станции разрешается только по специально установленным маршрутам, обозначенным соответствующими указателями, пешеходным переходам, служебным и технологическим проходам, дорожкам (настилам), специально оборудованным пешеходным мостам, тоннелям, путепроводам, платформам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3" name="Picture 7" descr="i?id=bd9cf45109e608a896c15363565d6db1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310" y="3502180"/>
            <a:ext cx="4142509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1" descr="Frame028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75" y="3502181"/>
            <a:ext cx="4436136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2"/>
          <p:cNvSpPr>
            <a:spLocks/>
          </p:cNvSpPr>
          <p:nvPr/>
        </p:nvSpPr>
        <p:spPr bwMode="auto">
          <a:xfrm>
            <a:off x="237204" y="202405"/>
            <a:ext cx="8543925" cy="569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безопасности при нахождении на железнодорожных путях</a:t>
            </a:r>
            <a:endParaRPr lang="en-US" alt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41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44223" y="1368426"/>
            <a:ext cx="8708708" cy="4832202"/>
          </a:xfrm>
        </p:spPr>
        <p:txBody>
          <a:bodyPr/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Оповещение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приближении поезда осуществляют дежурные по железнодорожной станции, сортировочной горке, маневровые диспетчеры по громкоговорящей связи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Информацией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приближении подвижного состава для работающих на железнодорожных путях являются:</a:t>
            </a:r>
          </a:p>
        </p:txBody>
      </p:sp>
      <p:pic>
        <p:nvPicPr>
          <p:cNvPr id="3075" name="Рисунок 1" descr="http://www.fima.lt/uploads/structure/images/800x600_ratio/607_85124e6bb66adbdc2231e2846a5fa17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140" y="2914570"/>
            <a:ext cx="2630464" cy="159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%D0%93%D0%96%D0%94_%D0%9A%D0%BE%D1%81%D1%82%D0%B0%D1%80%D0%B8%D1%85%D0%B0_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7625" y="2931769"/>
            <a:ext cx="1263084" cy="1677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 descr="i?id=c82a463802d420644690b7caf899a0fc-l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02" y="4845156"/>
            <a:ext cx="2500353" cy="1175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 descr="i?id=153241dc9a3867752868240dace80a9e-l&amp;n=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164" y="3075076"/>
            <a:ext cx="2239030" cy="1677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 descr="60cedfd2b59a491c887e1be1e865459d143332596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257" y="4845156"/>
            <a:ext cx="2319820" cy="124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 descr="image18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9382" y="4680291"/>
            <a:ext cx="2016946" cy="1505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le 2"/>
          <p:cNvSpPr>
            <a:spLocks/>
          </p:cNvSpPr>
          <p:nvPr/>
        </p:nvSpPr>
        <p:spPr bwMode="auto">
          <a:xfrm>
            <a:off x="244223" y="0"/>
            <a:ext cx="8543925" cy="569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безопасности при нахождении на железнодорожных путях</a:t>
            </a:r>
            <a:endParaRPr lang="en-US" alt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itle 2"/>
          <p:cNvSpPr>
            <a:spLocks/>
          </p:cNvSpPr>
          <p:nvPr/>
        </p:nvSpPr>
        <p:spPr bwMode="auto">
          <a:xfrm>
            <a:off x="389604" y="586706"/>
            <a:ext cx="8543925" cy="569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сигнализации и оповещения людей</a:t>
            </a:r>
            <a:endParaRPr lang="en-US" alt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993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E3CAD9D8-B596-4328-BC2E-45390C012692}"/>
              </a:ext>
            </a:extLst>
          </p:cNvPr>
          <p:cNvSpPr/>
          <p:nvPr/>
        </p:nvSpPr>
        <p:spPr>
          <a:xfrm>
            <a:off x="388937" y="1448638"/>
            <a:ext cx="82264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нахождении на железнодорожных путях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 обязаны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соблюдать следующие требования безопасности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18AD990A-7634-4C26-AFAA-C79EDDBC6F49}"/>
              </a:ext>
            </a:extLst>
          </p:cNvPr>
          <p:cNvSpPr/>
          <p:nvPr/>
        </p:nvSpPr>
        <p:spPr>
          <a:xfrm>
            <a:off x="388937" y="2072217"/>
            <a:ext cx="803773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проходе вдоль железнодорожных путей идти по обочине земляного полотна или в стороне от железнодорожного пути не ближе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2,5 метра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 крайнего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рельса;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458" name="Picture 2" descr="Картинки по запросу &quot;служебный проход ржд&quot;&quot;">
            <a:extLst>
              <a:ext uri="{FF2B5EF4-FFF2-40B4-BE49-F238E27FC236}">
                <a16:creationId xmlns="" xmlns:a16="http://schemas.microsoft.com/office/drawing/2014/main" id="{F93D052A-7524-477D-A5A6-56D10B03E1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28"/>
          <a:stretch/>
        </p:blipFill>
        <p:spPr bwMode="auto">
          <a:xfrm>
            <a:off x="4883833" y="3011738"/>
            <a:ext cx="4219220" cy="290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891C3938-56F6-45D7-A1F2-66B1A1ADF14B}"/>
              </a:ext>
            </a:extLst>
          </p:cNvPr>
          <p:cNvSpPr/>
          <p:nvPr/>
        </p:nvSpPr>
        <p:spPr>
          <a:xfrm>
            <a:off x="317500" y="3138481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проходить по специально установленным маршрутам, обозначенным соответствующими указателями, пешеходным переходам, служебным и технологическим проходам, дорожкам (настилам), специально оборудованным пешеходным мостам, тоннелям, путепроводам,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платформам;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2"/>
          <p:cNvSpPr>
            <a:spLocks/>
          </p:cNvSpPr>
          <p:nvPr/>
        </p:nvSpPr>
        <p:spPr bwMode="auto">
          <a:xfrm>
            <a:off x="230188" y="145256"/>
            <a:ext cx="8543925" cy="569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безопасности при нахождении на железнодорожных путях</a:t>
            </a:r>
            <a:endParaRPr lang="en-US" alt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989428"/>
      </p:ext>
    </p:extLst>
  </p:cSld>
  <p:clrMapOvr>
    <a:masterClrMapping/>
  </p:clrMapOvr>
</p:sld>
</file>

<file path=ppt/theme/theme1.xml><?xml version="1.0" encoding="utf-8"?>
<a:theme xmlns:a="http://schemas.openxmlformats.org/drawingml/2006/main" name="Шаблон презентации">
  <a:themeElements>
    <a:clrScheme name="RZD">
      <a:dk1>
        <a:sysClr val="windowText" lastClr="000000"/>
      </a:dk1>
      <a:lt1>
        <a:sysClr val="window" lastClr="FFFFFF"/>
      </a:lt1>
      <a:dk2>
        <a:srgbClr val="455D70"/>
      </a:dk2>
      <a:lt2>
        <a:srgbClr val="EEECE1"/>
      </a:lt2>
      <a:accent1>
        <a:srgbClr val="455D70"/>
      </a:accent1>
      <a:accent2>
        <a:srgbClr val="68798B"/>
      </a:accent2>
      <a:accent3>
        <a:srgbClr val="909CAA"/>
      </a:accent3>
      <a:accent4>
        <a:srgbClr val="A3A86B"/>
      </a:accent4>
      <a:accent5>
        <a:srgbClr val="D3D7BD"/>
      </a:accent5>
      <a:accent6>
        <a:srgbClr val="0066A1"/>
      </a:accent6>
      <a:hlink>
        <a:srgbClr val="455D70"/>
      </a:hlink>
      <a:folHlink>
        <a:srgbClr val="909CAA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презентации</Template>
  <TotalTime>4437</TotalTime>
  <Words>4053</Words>
  <Application>Microsoft Office PowerPoint</Application>
  <PresentationFormat>Экран (4:3)</PresentationFormat>
  <Paragraphs>263</Paragraphs>
  <Slides>56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56</vt:i4>
      </vt:variant>
    </vt:vector>
  </HeadingPairs>
  <TitlesOfParts>
    <vt:vector size="64" baseType="lpstr">
      <vt:lpstr>ＭＳ Ｐゴシック</vt:lpstr>
      <vt:lpstr>Arial</vt:lpstr>
      <vt:lpstr>Bookman Old Style</vt:lpstr>
      <vt:lpstr>Calibri</vt:lpstr>
      <vt:lpstr>Times New Roman</vt:lpstr>
      <vt:lpstr>Verdana</vt:lpstr>
      <vt:lpstr>Wingdings</vt:lpstr>
      <vt:lpstr>Шаблон презентации</vt:lpstr>
      <vt:lpstr>Обеспечение безопасности при нахождении на железнодорожных путях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Требования безопасности при проходе по территории железнодорожной станции</vt:lpstr>
      <vt:lpstr>Устройство выходов из служебно-технических помещений, расположенных вблизи путей</vt:lpstr>
      <vt:lpstr>Презентация PowerPoint</vt:lpstr>
      <vt:lpstr>Презентация PowerPoint</vt:lpstr>
      <vt:lpstr>Меры безопасности при пропуске подвижного состава</vt:lpstr>
      <vt:lpstr>Меры безопасности при пропуске подвижного состава</vt:lpstr>
      <vt:lpstr>Меры безопасности при производстве работ на участках со скоростным движением поездов</vt:lpstr>
      <vt:lpstr>Меры безопасности при пропуске подвижного состава</vt:lpstr>
      <vt:lpstr>Меры, принимаемые для безопасного проведения работ вблизи или при непосредственном контакте с движущимся или готовым к движению подвиж­ным составом, железнодорожно-строительными машинами</vt:lpstr>
      <vt:lpstr>Меры безопасности, если работник оказался между двумя движущимися по соседним путям поездами</vt:lpstr>
      <vt:lpstr>Требования безопасности при проходе по территории железнодорожной станции</vt:lpstr>
      <vt:lpstr>Требования безопасности при проходе по территории железнодорожной станции</vt:lpstr>
      <vt:lpstr>Требования безопасности при проходе по территории железнодорожной станции</vt:lpstr>
      <vt:lpstr>Требования безопасности при проходе по территории железнодорожной станции</vt:lpstr>
      <vt:lpstr>Требования безопасности при проходе по территории железнодорожной станции</vt:lpstr>
      <vt:lpstr>Требования безопасности при проходе по территории железнодорожной станции</vt:lpstr>
      <vt:lpstr>Презентация PowerPoint</vt:lpstr>
      <vt:lpstr>Меры безопасности при проходе по железнодорожным путям и пропуске подвижного состава </vt:lpstr>
      <vt:lpstr>Меры безопасности при проходе по железнодорожным путям и пропуске подвижного состава </vt:lpstr>
      <vt:lpstr>Меры безопасности при проходе по железнодорожным путям и пропуске подвижного состава </vt:lpstr>
      <vt:lpstr>Меры безопасности при проходе по железнодорожным путям и пропуске подвижного состава </vt:lpstr>
      <vt:lpstr>Опасные факторы, связанные с работой в зоне ограниченной видимости и слышимости и необходимостью неоднократного пересечения путей</vt:lpstr>
      <vt:lpstr>Безопасность при работе на путях в зимних условиях</vt:lpstr>
      <vt:lpstr>Безопасность при работе на путях в зимних условиях</vt:lpstr>
      <vt:lpstr>Безопасность при работе на путях в зимних условиях</vt:lpstr>
      <vt:lpstr>Перечень основных нарушений требований безопасности при  нахождении работников на железнодорожных путях</vt:lpstr>
      <vt:lpstr>Перечень основных нарушений требований безопасности при  нахождении работников на железнодорожных путях</vt:lpstr>
      <vt:lpstr>Перечень основных нарушений требований безопасности при  нахождении работников на железнодорожных путях</vt:lpstr>
      <vt:lpstr>Перечень основных нарушений требований безопасности при  нахождении работников на железнодорожных путях</vt:lpstr>
      <vt:lpstr>Перечень основных нарушений требований безопасности при  нахождении работников на железнодорожных путях</vt:lpstr>
      <vt:lpstr>Перечень основных нарушений требований безопасности при  нахождении работников на железнодорожных путях</vt:lpstr>
      <vt:lpstr>Требования безопасности при работах на железнодорожных путях   Общие положения по системе информации «Человек на пути» </vt:lpstr>
      <vt:lpstr>Требования безопасности при работах на железнодорожных путях   Общие положения по системе информации «Человек на пути» </vt:lpstr>
      <vt:lpstr>Требования безопасности при работах на железнодорожных путях   Общие положения по системе информации «Человек на пути» </vt:lpstr>
      <vt:lpstr>Требования безопасности при работах на железнодорожных путях   Общие положения по системе информации «Человек на пути» </vt:lpstr>
      <vt:lpstr>Требования безопасности при работах на железнодорожных путях   Общие положения по системе информации «Человек на пути» </vt:lpstr>
      <vt:lpstr>Требования безопасности при работах на железнодорожных путях   Общие положения по системе информации «Человек на пути» </vt:lpstr>
      <vt:lpstr>Требования безопасности при работах на железнодорожных путях   Общие положения по системе информации «Человек на пути» </vt:lpstr>
      <vt:lpstr>Требования безопасности при работах на железнодорожных путях   Общие положения по системе информации «Человек на пути» </vt:lpstr>
      <vt:lpstr>Требования безопасности при работах на железнодорожных путях   Общие положения по системе информации «Человек на пути» </vt:lpstr>
      <vt:lpstr>Случаи производственного травматизма в Центральной дирекции управления движением  </vt:lpstr>
      <vt:lpstr>Случаи производственного травматизма в Центральной дирекции управления движением  </vt:lpstr>
      <vt:lpstr>Случаи производственного травматизма в Центральной дирекции управления движением  </vt:lpstr>
      <vt:lpstr>Случаи производственного травматизма в Центральной дирекции управления движением 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Представляем Вам  новый шаблон презентации РЖД</dc:title>
  <dc:creator>1</dc:creator>
  <cp:lastModifiedBy>Ли Н.Г.</cp:lastModifiedBy>
  <cp:revision>397</cp:revision>
  <dcterms:created xsi:type="dcterms:W3CDTF">2011-03-11T08:51:56Z</dcterms:created>
  <dcterms:modified xsi:type="dcterms:W3CDTF">2024-01-09T17:57:21Z</dcterms:modified>
</cp:coreProperties>
</file>