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1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22.xml" ContentType="application/vnd.openxmlformats-officedocument.presentationml.notesSlide+xml"/>
  <Override PartName="/ppt/charts/chart3.xml" ContentType="application/vnd.openxmlformats-officedocument.drawingml.chart+xml"/>
  <Override PartName="/ppt/notesSlides/notesSlide23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3.xml" ContentType="application/vnd.openxmlformats-officedocument.drawingml.chartshape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7091" r:id="rId1"/>
  </p:sldMasterIdLst>
  <p:notesMasterIdLst>
    <p:notesMasterId r:id="rId52"/>
  </p:notesMasterIdLst>
  <p:handoutMasterIdLst>
    <p:handoutMasterId r:id="rId53"/>
  </p:handoutMasterIdLst>
  <p:sldIdLst>
    <p:sldId id="348" r:id="rId2"/>
    <p:sldId id="349" r:id="rId3"/>
    <p:sldId id="392" r:id="rId4"/>
    <p:sldId id="350" r:id="rId5"/>
    <p:sldId id="401" r:id="rId6"/>
    <p:sldId id="351" r:id="rId7"/>
    <p:sldId id="393" r:id="rId8"/>
    <p:sldId id="394" r:id="rId9"/>
    <p:sldId id="395" r:id="rId10"/>
    <p:sldId id="396" r:id="rId11"/>
    <p:sldId id="397" r:id="rId12"/>
    <p:sldId id="398" r:id="rId13"/>
    <p:sldId id="412" r:id="rId14"/>
    <p:sldId id="405" r:id="rId15"/>
    <p:sldId id="411" r:id="rId16"/>
    <p:sldId id="406" r:id="rId17"/>
    <p:sldId id="408" r:id="rId18"/>
    <p:sldId id="409" r:id="rId19"/>
    <p:sldId id="410" r:id="rId20"/>
    <p:sldId id="366" r:id="rId21"/>
    <p:sldId id="310" r:id="rId22"/>
    <p:sldId id="364" r:id="rId23"/>
    <p:sldId id="353" r:id="rId24"/>
    <p:sldId id="355" r:id="rId25"/>
    <p:sldId id="367" r:id="rId26"/>
    <p:sldId id="356" r:id="rId27"/>
    <p:sldId id="400" r:id="rId28"/>
    <p:sldId id="354" r:id="rId29"/>
    <p:sldId id="402" r:id="rId30"/>
    <p:sldId id="403" r:id="rId31"/>
    <p:sldId id="413" r:id="rId32"/>
    <p:sldId id="414" r:id="rId33"/>
    <p:sldId id="415" r:id="rId34"/>
    <p:sldId id="416" r:id="rId35"/>
    <p:sldId id="417" r:id="rId36"/>
    <p:sldId id="418" r:id="rId37"/>
    <p:sldId id="419" r:id="rId38"/>
    <p:sldId id="420" r:id="rId39"/>
    <p:sldId id="421" r:id="rId40"/>
    <p:sldId id="422" r:id="rId41"/>
    <p:sldId id="423" r:id="rId42"/>
    <p:sldId id="424" r:id="rId43"/>
    <p:sldId id="425" r:id="rId44"/>
    <p:sldId id="426" r:id="rId45"/>
    <p:sldId id="427" r:id="rId46"/>
    <p:sldId id="428" r:id="rId47"/>
    <p:sldId id="429" r:id="rId48"/>
    <p:sldId id="430" r:id="rId49"/>
    <p:sldId id="431" r:id="rId50"/>
    <p:sldId id="432" r:id="rId5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640">
          <p15:clr>
            <a:srgbClr val="A4A3A4"/>
          </p15:clr>
        </p15:guide>
        <p15:guide id="2" orient="horz" pos="428">
          <p15:clr>
            <a:srgbClr val="A4A3A4"/>
          </p15:clr>
        </p15:guide>
        <p15:guide id="3" orient="horz" pos="1211">
          <p15:clr>
            <a:srgbClr val="A4A3A4"/>
          </p15:clr>
        </p15:guide>
        <p15:guide id="4" orient="horz" pos="3448">
          <p15:clr>
            <a:srgbClr val="A4A3A4"/>
          </p15:clr>
        </p15:guide>
        <p15:guide id="5" orient="horz" pos="1294">
          <p15:clr>
            <a:srgbClr val="A4A3A4"/>
          </p15:clr>
        </p15:guide>
        <p15:guide id="6" orient="horz" pos="3875">
          <p15:clr>
            <a:srgbClr val="A4A3A4"/>
          </p15:clr>
        </p15:guide>
        <p15:guide id="7" pos="199">
          <p15:clr>
            <a:srgbClr val="A4A3A4"/>
          </p15:clr>
        </p15:guide>
        <p15:guide id="8" pos="5524">
          <p15:clr>
            <a:srgbClr val="A4A3A4"/>
          </p15:clr>
        </p15:guide>
        <p15:guide id="9" pos="2807">
          <p15:clr>
            <a:srgbClr val="A4A3A4"/>
          </p15:clr>
        </p15:guide>
        <p15:guide id="10" pos="4617">
          <p15:clr>
            <a:srgbClr val="A4A3A4"/>
          </p15:clr>
        </p15:guide>
        <p15:guide id="11" pos="4749">
          <p15:clr>
            <a:srgbClr val="A4A3A4"/>
          </p15:clr>
        </p15:guide>
        <p15:guide id="12" pos="291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DBC03"/>
    <a:srgbClr val="00FF00"/>
    <a:srgbClr val="FFFF00"/>
    <a:srgbClr val="F2D10E"/>
    <a:srgbClr val="18669F"/>
    <a:srgbClr val="C1E5FC"/>
    <a:srgbClr val="BFE5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333" autoAdjust="0"/>
  </p:normalViewPr>
  <p:slideViewPr>
    <p:cSldViewPr snapToGrid="0">
      <p:cViewPr varScale="1">
        <p:scale>
          <a:sx n="71" d="100"/>
          <a:sy n="71" d="100"/>
        </p:scale>
        <p:origin x="1272" y="60"/>
      </p:cViewPr>
      <p:guideLst>
        <p:guide orient="horz" pos="3640"/>
        <p:guide orient="horz" pos="428"/>
        <p:guide orient="horz" pos="1211"/>
        <p:guide orient="horz" pos="3448"/>
        <p:guide orient="horz" pos="1294"/>
        <p:guide orient="horz" pos="3875"/>
        <p:guide pos="199"/>
        <p:guide pos="5524"/>
        <p:guide pos="2807"/>
        <p:guide pos="4617"/>
        <p:guide pos="4749"/>
        <p:guide pos="291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&#1051;&#1086;&#1078;&#1082;&#1080;&#1085;\2016\&#1040;&#1085;&#1072;&#1083;&#1080;&#1079;&#1099;%20&#1082;&#1074;&#1072;&#1088;&#1090;&#1072;&#1083;&#1100;&#1085;&#1099;&#1077;\&#1052;&#1072;&#1090;&#1077;&#1088;&#1080;&#1072;&#1083;%20&#1076;&#1083;&#1103;%20&#1062;&#1047;&#1057;%20&#1075;&#1086;&#1076;&#1086;&#1074;&#1086;&#1081;\&#1080;&#1090;&#1086;&#1075;&#1086;&#1074;&#1072;&#1103;%20&#1052;&#1080;&#1085;&#1090;&#1088;&#1072;&#1085;&#1089;\&#1044;25%20&#1075;&#1088;&#1091;&#1087;&#1087;&#1099;%20&#1087;&#1088;&#1080;&#1095;&#1080;&#1085;%20&#1089;&#1084;%20%202015%201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&#1047;&#1072;&#1095;&#1080;&#1085;&#1103;&#1077;&#1074;\AppData\Local\Microsoft\Windows\Temporary%20Internet%20Files\Content.Outlook\MR4MQORU\&#1044;%20&#1050;&#1063;%20&#1087;&#1086;%20&#1086;&#1090;&#1088;&#1072;&#1089;&#1083;&#1103;&#1084;%20&#1056;&#1060;%202012%20&#1075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'Лист1'!$B$1</c:f>
              <c:strCache>
                <c:ptCount val="1"/>
                <c:pt idx="0">
                  <c:v>всего травмированных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'Лист1'!$A$2:$A$8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'Лист1'!$B$2:$B$8</c:f>
              <c:numCache>
                <c:formatCode>General</c:formatCode>
                <c:ptCount val="7"/>
                <c:pt idx="0">
                  <c:v>534</c:v>
                </c:pt>
                <c:pt idx="1">
                  <c:v>418</c:v>
                </c:pt>
                <c:pt idx="2">
                  <c:v>358</c:v>
                </c:pt>
                <c:pt idx="3">
                  <c:v>343</c:v>
                </c:pt>
                <c:pt idx="4">
                  <c:v>278</c:v>
                </c:pt>
                <c:pt idx="5">
                  <c:v>223</c:v>
                </c:pt>
                <c:pt idx="6">
                  <c:v>238</c:v>
                </c:pt>
              </c:numCache>
            </c:numRef>
          </c:val>
        </c:ser>
        <c:ser>
          <c:idx val="1"/>
          <c:order val="1"/>
          <c:tx>
            <c:strRef>
              <c:f>'Лист1'!$C$1</c:f>
              <c:strCache>
                <c:ptCount val="1"/>
                <c:pt idx="0">
                  <c:v>со смертельным исходом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0406364398446078E-2"/>
                  <c:y val="-6.78343431926368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7491169484382403E-2"/>
                  <c:y val="-1.01751514788955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575974570318633E-2"/>
                  <c:y val="-1.3566868638527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1660779656254944E-2"/>
                  <c:y val="-3.39171715963184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6033572027350503E-2"/>
                  <c:y val="-1.01751514788955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3118377113286769E-2"/>
                  <c:y val="-3.39171715963184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8948766941414223E-2"/>
                  <c:y val="-3.39171715963184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'Лист1'!$A$2:$A$8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'Лист1'!$C$2:$C$8</c:f>
              <c:numCache>
                <c:formatCode>General</c:formatCode>
                <c:ptCount val="7"/>
                <c:pt idx="0">
                  <c:v>73</c:v>
                </c:pt>
                <c:pt idx="1">
                  <c:v>68</c:v>
                </c:pt>
                <c:pt idx="2">
                  <c:v>50</c:v>
                </c:pt>
                <c:pt idx="3">
                  <c:v>45</c:v>
                </c:pt>
                <c:pt idx="4">
                  <c:v>40</c:v>
                </c:pt>
                <c:pt idx="5">
                  <c:v>28</c:v>
                </c:pt>
                <c:pt idx="6">
                  <c:v>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84650088"/>
        <c:axId val="384650480"/>
        <c:axId val="0"/>
      </c:bar3DChart>
      <c:catAx>
        <c:axId val="384650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84650480"/>
        <c:crosses val="autoZero"/>
        <c:auto val="1"/>
        <c:lblAlgn val="ctr"/>
        <c:lblOffset val="100"/>
        <c:noMultiLvlLbl val="0"/>
      </c:catAx>
      <c:valAx>
        <c:axId val="3846504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8465008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491197355976042E-2"/>
          <c:y val="8.9608868373674017E-2"/>
          <c:w val="0.92835533549157645"/>
          <c:h val="0.67356565572984961"/>
        </c:manualLayout>
      </c:layout>
      <c:barChart>
        <c:barDir val="col"/>
        <c:grouping val="clustered"/>
        <c:varyColors val="0"/>
        <c:ser>
          <c:idx val="1"/>
          <c:order val="1"/>
          <c:spPr>
            <a:gradFill>
              <a:gsLst>
                <a:gs pos="0">
                  <a:srgbClr val="00FF00">
                    <a:gamma/>
                    <a:shade val="46275"/>
                    <a:invGamma/>
                  </a:srgbClr>
                </a:gs>
                <a:gs pos="50000">
                  <a:srgbClr val="00FF00"/>
                </a:gs>
                <a:gs pos="100000">
                  <a:srgbClr val="00FF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22661">
              <a:solidFill>
                <a:srgbClr val="FFFFFF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7921011415107233E-4"/>
                  <c:y val="1.413185468604656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8085235851053381E-3"/>
                  <c:y val="-9.770066669508376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12800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6799889940878867E-4"/>
                  <c:y val="3.685439770530644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0625061731879201E-3"/>
                  <c:y val="-6.3074645277601162E-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18600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2669365819587958E-3"/>
                  <c:y val="5.2857336278592929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9960341677132064E-3"/>
                  <c:y val="-3.01865066331017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4834391006194338E-3"/>
                  <c:y val="-3.9153292230081262E-3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1</a:t>
                    </a:r>
                    <a:r>
                      <a:rPr lang="en-US" dirty="0" smtClean="0"/>
                      <a:t>2800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sz="1400" dirty="0" smtClean="0"/>
                      <a:t>1</a:t>
                    </a:r>
                    <a:r>
                      <a:rPr lang="en-US" dirty="0" smtClean="0"/>
                      <a:t>8</a:t>
                    </a:r>
                    <a:r>
                      <a:rPr lang="ru-RU" dirty="0" smtClean="0"/>
                      <a:t>600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" sourceLinked="0"/>
            <c:spPr>
              <a:noFill/>
              <a:ln w="22661">
                <a:noFill/>
              </a:ln>
            </c:spPr>
            <c:txPr>
              <a:bodyPr/>
              <a:lstStyle/>
              <a:p>
                <a:pPr>
                  <a:defRPr sz="1400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Sheet1!$B$1:$G$1</c:f>
              <c:strCache>
                <c:ptCount val="6"/>
                <c:pt idx="0">
                  <c:v>2010 г.</c:v>
                </c:pt>
                <c:pt idx="1">
                  <c:v>2011 г.</c:v>
                </c:pt>
                <c:pt idx="2">
                  <c:v>2012 г.</c:v>
                </c:pt>
                <c:pt idx="3">
                  <c:v>2013 г.</c:v>
                </c:pt>
                <c:pt idx="4">
                  <c:v>2014 г.</c:v>
                </c:pt>
                <c:pt idx="5">
                  <c:v>2015 г.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11500</c:v>
                </c:pt>
                <c:pt idx="1">
                  <c:v>12800</c:v>
                </c:pt>
                <c:pt idx="2">
                  <c:v>14700</c:v>
                </c:pt>
                <c:pt idx="3">
                  <c:v>18600</c:v>
                </c:pt>
                <c:pt idx="4">
                  <c:v>20700</c:v>
                </c:pt>
                <c:pt idx="5">
                  <c:v>24000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axId val="384651264"/>
        <c:axId val="384651656"/>
      </c:barChart>
      <c:lineChart>
        <c:grouping val="standard"/>
        <c:varyColors val="0"/>
        <c:ser>
          <c:idx val="0"/>
          <c:order val="0"/>
          <c:spPr>
            <a:ln w="63500">
              <a:solidFill>
                <a:srgbClr val="FF0000"/>
              </a:solidFill>
              <a:prstDash val="solid"/>
            </a:ln>
          </c:spPr>
          <c:marker>
            <c:symbol val="triangle"/>
            <c:size val="2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2.9549286732231797E-2"/>
                  <c:y val="-4.2263930015822536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9526</a:t>
                    </a:r>
                    <a:endParaRPr lang="en-US" dirty="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4713268650082542E-2"/>
                  <c:y val="-4.0372474193459424E-3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solidFill>
                          <a:schemeClr val="tx1"/>
                        </a:solidFill>
                      </a:defRPr>
                    </a:pPr>
                    <a:r>
                      <a:rPr lang="en-US" dirty="0" smtClean="0"/>
                      <a:t>11117</a:t>
                    </a:r>
                    <a:endParaRPr lang="en-US" dirty="0"/>
                  </a:p>
                </c:rich>
              </c:tx>
              <c:numFmt formatCode="0.0" sourceLinked="0"/>
              <c:spPr>
                <a:solidFill>
                  <a:schemeClr val="bg1"/>
                </a:solidFill>
                <a:ln w="2832">
                  <a:solidFill>
                    <a:schemeClr val="tx1"/>
                  </a:solidFill>
                  <a:prstDash val="solid"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7537832823017314E-2"/>
                  <c:y val="-4.4542452605476493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12676</a:t>
                    </a:r>
                    <a:endParaRPr lang="en-US" dirty="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2225914866447609E-2"/>
                  <c:y val="-5.403107315593385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16030</a:t>
                    </a:r>
                    <a:endParaRPr lang="en-US" dirty="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0237817654612757E-2"/>
                  <c:y val="-2.4750334099735978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16604</a:t>
                    </a:r>
                    <a:endParaRPr lang="en-US" dirty="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2.5474872479576673E-2"/>
                  <c:y val="6.161100009277071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18593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0150511139958463E-2"/>
                  <c:y val="4.0815955550318134E-3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1</a:t>
                    </a:r>
                    <a:r>
                      <a:rPr lang="en-US" dirty="0" smtClean="0"/>
                      <a:t>1117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3.6399761538570212E-2"/>
                  <c:y val="-3.9803627082012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2.6599825739724296E-2"/>
                  <c:y val="-9.9509067705031845E-3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1</a:t>
                    </a:r>
                    <a:r>
                      <a:rPr lang="en-US" dirty="0" smtClean="0"/>
                      <a:t>6030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3.2199789053350455E-2"/>
                  <c:y val="-3.98036270820125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" sourceLinked="0"/>
            <c:spPr>
              <a:solidFill>
                <a:schemeClr val="bg1"/>
              </a:solidFill>
              <a:ln w="11331">
                <a:solidFill>
                  <a:schemeClr val="tx1"/>
                </a:solidFill>
                <a:prstDash val="solid"/>
              </a:ln>
            </c:spPr>
            <c:txPr>
              <a:bodyPr/>
              <a:lstStyle/>
              <a:p>
                <a:pPr>
                  <a:defRPr sz="1400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Sheet1!$B$1:$G$1</c:f>
              <c:strCache>
                <c:ptCount val="6"/>
                <c:pt idx="0">
                  <c:v>2010 г.</c:v>
                </c:pt>
                <c:pt idx="1">
                  <c:v>2011 г.</c:v>
                </c:pt>
                <c:pt idx="2">
                  <c:v>2012 г.</c:v>
                </c:pt>
                <c:pt idx="3">
                  <c:v>2013 г.</c:v>
                </c:pt>
                <c:pt idx="4">
                  <c:v>2014 г.</c:v>
                </c:pt>
                <c:pt idx="5">
                  <c:v>2015 г.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9526</c:v>
                </c:pt>
                <c:pt idx="1">
                  <c:v>11117</c:v>
                </c:pt>
                <c:pt idx="2">
                  <c:v>12676</c:v>
                </c:pt>
                <c:pt idx="3">
                  <c:v>16030</c:v>
                </c:pt>
                <c:pt idx="4">
                  <c:v>16604</c:v>
                </c:pt>
                <c:pt idx="5">
                  <c:v>18534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84651264"/>
        <c:axId val="384651656"/>
      </c:lineChart>
      <c:catAx>
        <c:axId val="384651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266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400">
                <a:solidFill>
                  <a:schemeClr val="tx1"/>
                </a:solidFill>
              </a:defRPr>
            </a:pPr>
            <a:endParaRPr lang="ru-RU"/>
          </a:p>
        </c:txPr>
        <c:crossAx val="384651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4651656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one"/>
        <c:crossAx val="38465126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1" i="0" u="none" strike="noStrike" baseline="0">
          <a:solidFill>
            <a:srgbClr val="FFFFFF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38658940397351527"/>
          <c:y val="0.47391304347826091"/>
          <c:w val="0.20033112582781459"/>
          <c:h val="0.20869565217391306"/>
        </c:manualLayout>
      </c:layout>
      <c:pie3DChart>
        <c:varyColors val="1"/>
        <c:ser>
          <c:idx val="0"/>
          <c:order val="0"/>
          <c:spPr>
            <a:ln w="12700">
              <a:solidFill>
                <a:srgbClr val="000000"/>
              </a:solidFill>
              <a:prstDash val="solid"/>
            </a:ln>
          </c:spPr>
          <c:explosion val="6"/>
          <c:dPt>
            <c:idx val="0"/>
            <c:bubble3D val="0"/>
            <c:spPr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"/>
            <c:bubble3D val="0"/>
            <c:spPr>
              <a:solidFill>
                <a:srgbClr val="FFCC99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bubble3D val="0"/>
            <c:spPr>
              <a:solidFill>
                <a:srgbClr val="FFFF99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3"/>
            <c:bubble3D val="0"/>
            <c:spPr>
              <a:solidFill>
                <a:srgbClr val="FF66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4"/>
            <c:bubble3D val="0"/>
            <c:spPr>
              <a:solidFill>
                <a:srgbClr val="C0C0C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5"/>
            <c:bubble3D val="0"/>
            <c:spPr>
              <a:solidFill>
                <a:srgbClr val="0033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6"/>
            <c:bubble3D val="0"/>
            <c:spPr>
              <a:solidFill>
                <a:srgbClr val="C0C0C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7"/>
            <c:bubble3D val="0"/>
            <c:spPr>
              <a:solidFill>
                <a:srgbClr val="00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8"/>
            <c:bubble3D val="0"/>
            <c:spPr>
              <a:solidFill>
                <a:srgbClr val="00808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9"/>
            <c:bubble3D val="0"/>
            <c:spPr>
              <a:solidFill>
                <a:srgbClr val="0080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0"/>
            <c:bubble3D val="0"/>
            <c:explosion val="3"/>
            <c:spPr>
              <a:solidFill>
                <a:srgbClr val="8080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1"/>
            <c:bubble3D val="0"/>
            <c:spPr>
              <a:solidFill>
                <a:srgbClr val="99CC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0.46494695975503081"/>
                  <c:y val="-0.1347873224644984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29082101756511208"/>
                  <c:y val="-0.3261956108819453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8376135675348333E-2"/>
                  <c:y val="-0.3559304342528254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24167169728783902"/>
                  <c:y val="-0.2930921295600593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24230818022747336"/>
                  <c:y val="1.791422262181598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0.27388724846894147"/>
                  <c:y val="0.2564895068441748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.20150492125984262"/>
                  <c:y val="0.3880014059360069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5.3458913789622454E-2"/>
                  <c:y val="0.3048301532804608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0.2633231374924288"/>
                  <c:y val="0.17181625876694734"/>
                </c:manualLayout>
              </c:layout>
              <c:numFmt formatCode="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FF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0.27438527996500828"/>
                  <c:y val="0.14184926430323391"/>
                </c:manualLayout>
              </c:layout>
              <c:numFmt formatCode="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FF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0.23714479440069991"/>
                  <c:y val="4.7744092479346134E-2"/>
                </c:manualLayout>
              </c:layout>
              <c:numFmt formatCode="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FF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0.12858380792707458"/>
                  <c:y val="-4.621134314732397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0.12280626789919695"/>
                  <c:y val="-7.695245635056480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'Лист 2'!$A$5:$A$16</c:f>
              <c:strCache>
                <c:ptCount val="12"/>
                <c:pt idx="0">
                  <c:v>Неуд.техн. состояние зданий, сооружений, территорий</c:v>
                </c:pt>
                <c:pt idx="1">
                  <c:v>Недостатки в обучении безопасным приемам труда</c:v>
                </c:pt>
                <c:pt idx="2">
                  <c:v>Нарушение требований безопасности при эксплуатации подвижного состава </c:v>
                </c:pt>
                <c:pt idx="4">
                  <c:v>Эксплуатация неисправных машин и механизмов </c:v>
                </c:pt>
                <c:pt idx="5">
                  <c:v>Не применение средств индивидуальной защиты </c:v>
                </c:pt>
                <c:pt idx="6">
                  <c:v>Несовершенство тех.процессов </c:v>
                </c:pt>
                <c:pt idx="7">
                  <c:v>Прочие </c:v>
                </c:pt>
                <c:pt idx="8">
                  <c:v>Нарушение правил дорожного движения  </c:v>
                </c:pt>
                <c:pt idx="9">
                  <c:v>Нарушение трудовой и производственной дисциплины </c:v>
                </c:pt>
                <c:pt idx="10">
                  <c:v>Нарушение технологического процесса </c:v>
                </c:pt>
                <c:pt idx="11">
                  <c:v>Неудовлетворительная организация и контроль за производством работ </c:v>
                </c:pt>
              </c:strCache>
            </c:strRef>
          </c:cat>
          <c:val>
            <c:numRef>
              <c:f>'Лист 2'!$B$5:$B$16</c:f>
              <c:numCache>
                <c:formatCode>0.0</c:formatCode>
                <c:ptCount val="12"/>
                <c:pt idx="0">
                  <c:v>2.2000000000000002</c:v>
                </c:pt>
                <c:pt idx="1">
                  <c:v>4.3</c:v>
                </c:pt>
                <c:pt idx="2">
                  <c:v>4.3</c:v>
                </c:pt>
                <c:pt idx="3">
                  <c:v>0</c:v>
                </c:pt>
                <c:pt idx="4">
                  <c:v>2.2000000000000002</c:v>
                </c:pt>
                <c:pt idx="5">
                  <c:v>4.3</c:v>
                </c:pt>
                <c:pt idx="6">
                  <c:v>2.2000000000000002</c:v>
                </c:pt>
                <c:pt idx="7">
                  <c:v>4.3</c:v>
                </c:pt>
                <c:pt idx="8">
                  <c:v>6.5</c:v>
                </c:pt>
                <c:pt idx="9">
                  <c:v>30.4</c:v>
                </c:pt>
                <c:pt idx="10">
                  <c:v>15.2</c:v>
                </c:pt>
                <c:pt idx="11">
                  <c:v>23.9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035114421389542E-2"/>
          <c:y val="0.17674389906044247"/>
          <c:w val="0.84621238535399557"/>
          <c:h val="0.47963288889138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Основные причины производственного травматизма в ОАО "РЖД"</c:v>
                </c:pt>
              </c:strCache>
            </c:strRef>
          </c:tx>
          <c:explosion val="14"/>
          <c:dPt>
            <c:idx val="0"/>
            <c:bubble3D val="0"/>
            <c:explosion val="0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48</a:t>
                    </a:r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15</a:t>
                    </a:r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12</a:t>
                    </a:r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7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7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/>
                      <a:t>7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/>
                      <a:t>4</a:t>
                    </a:r>
                    <a:r>
                      <a:rPr lang="en-US" smtClean="0"/>
                      <a:t>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7"/>
                <c:pt idx="0">
                  <c:v>Наезд подвижного состава</c:v>
                </c:pt>
                <c:pt idx="1">
                  <c:v>Поражение электрическим током</c:v>
                </c:pt>
                <c:pt idx="2">
                  <c:v>ДТП</c:v>
                </c:pt>
                <c:pt idx="3">
                  <c:v>Падение с высоты</c:v>
                </c:pt>
                <c:pt idx="4">
                  <c:v>Пожар</c:v>
                </c:pt>
                <c:pt idx="5">
                  <c:v>Падающие с высоты материалы</c:v>
                </c:pt>
                <c:pt idx="6">
                  <c:v>Наезд внутрицехового транспорта</c:v>
                </c:pt>
              </c:strCache>
            </c:strRef>
          </c:cat>
          <c:val>
            <c:numRef>
              <c:f>Лист1!$B$2:$B$10</c:f>
              <c:numCache>
                <c:formatCode>0%</c:formatCode>
                <c:ptCount val="9"/>
                <c:pt idx="0">
                  <c:v>0.46</c:v>
                </c:pt>
                <c:pt idx="1">
                  <c:v>0.14000000000000001</c:v>
                </c:pt>
                <c:pt idx="2">
                  <c:v>0.11</c:v>
                </c:pt>
                <c:pt idx="3">
                  <c:v>7.0000000000000021E-2</c:v>
                </c:pt>
                <c:pt idx="4">
                  <c:v>7.0000000000000021E-2</c:v>
                </c:pt>
                <c:pt idx="5">
                  <c:v>7.0000000000000021E-2</c:v>
                </c:pt>
                <c:pt idx="6">
                  <c:v>4.0000000000000022E-2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egendEntry>
        <c:idx val="7"/>
        <c:delete val="1"/>
      </c:legendEntry>
      <c:legendEntry>
        <c:idx val="8"/>
        <c:delete val="1"/>
      </c:legendEntry>
      <c:layout>
        <c:manualLayout>
          <c:xMode val="edge"/>
          <c:yMode val="edge"/>
          <c:x val="0.11526853562217325"/>
          <c:y val="0.74059475107547956"/>
          <c:w val="0.73805814583194085"/>
          <c:h val="0.2445076426107367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515091219372529"/>
          <c:y val="0.24318647643139651"/>
          <c:w val="0.86520361580953675"/>
          <c:h val="0.378113436113936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Лист5!$B$2</c:f>
              <c:strCache>
                <c:ptCount val="1"/>
                <c:pt idx="0">
                  <c:v>Всего пострадавших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9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-3.6726338239284886E-3"/>
                  <c:y val="-9.810697671768906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7837209504442424E-3"/>
                  <c:y val="8.435146353988573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3350454537553727E-3"/>
                  <c:y val="-1.585144927536306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7.7272341785772131E-4"/>
                  <c:y val="1.0246740556886904E-2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"/>
                  <c:y val="-6.79347826086958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0"/>
                  <c:y val="-1.35869565217391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7.0487771464358532E-4"/>
                  <c:y val="-1.381340579710165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8.8634322532388568E-4"/>
                  <c:y val="-2.824945794819126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1.0933596017979113E-3"/>
                  <c:y val="-2.6381340579711018E-2"/>
                </c:manualLayout>
              </c:layout>
              <c:tx>
                <c:rich>
                  <a:bodyPr/>
                  <a:lstStyle/>
                  <a:p>
                    <a:pPr>
                      <a:defRPr sz="1200" b="1"/>
                    </a:pPr>
                    <a:r>
                      <a:rPr lang="en-US" dirty="0" smtClean="0"/>
                      <a:t>0,04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3.1444961260539452E-3"/>
                  <c:y val="-4.43840579710145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6.7941631468274412E-4"/>
                  <c:y val="-4.421413186123491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Лист5!$A$3:$A$14</c:f>
              <c:strCache>
                <c:ptCount val="12"/>
                <c:pt idx="0">
                  <c:v>Строительство </c:v>
                </c:pt>
                <c:pt idx="1">
                  <c:v>Добывающая отрасль</c:v>
                </c:pt>
                <c:pt idx="2">
                  <c:v>Рыболовство, рыбоводство</c:v>
                </c:pt>
                <c:pt idx="3">
                  <c:v>Сельское хозяйство </c:v>
                </c:pt>
                <c:pt idx="4">
                  <c:v>Среднее по РФ</c:v>
                </c:pt>
                <c:pt idx="5">
                  <c:v>Транспорт</c:v>
                </c:pt>
                <c:pt idx="6">
                  <c:v>Энергетическая отрасль</c:v>
                </c:pt>
                <c:pt idx="7">
                  <c:v>Обрабатывающее производство</c:v>
                </c:pt>
                <c:pt idx="8">
                  <c:v>Комунальная сфера</c:v>
                </c:pt>
                <c:pt idx="9">
                  <c:v>ОАО "РЖД"</c:v>
                </c:pt>
                <c:pt idx="10">
                  <c:v>Операции с недвижимым имуществом</c:v>
                </c:pt>
                <c:pt idx="11">
                  <c:v>Розничная торговля и ремонт</c:v>
                </c:pt>
              </c:strCache>
            </c:strRef>
          </c:cat>
          <c:val>
            <c:numRef>
              <c:f>Лист5!$B$3:$B$14</c:f>
              <c:numCache>
                <c:formatCode>General</c:formatCode>
                <c:ptCount val="12"/>
                <c:pt idx="0" formatCode="0.000">
                  <c:v>0.19000000000000003</c:v>
                </c:pt>
                <c:pt idx="1">
                  <c:v>0.16000000000000003</c:v>
                </c:pt>
                <c:pt idx="2">
                  <c:v>0.15000000000000024</c:v>
                </c:pt>
                <c:pt idx="3">
                  <c:v>0.13</c:v>
                </c:pt>
                <c:pt idx="4">
                  <c:v>7.0000000000000021E-2</c:v>
                </c:pt>
                <c:pt idx="5">
                  <c:v>6.0000000000000032E-2</c:v>
                </c:pt>
                <c:pt idx="6">
                  <c:v>6.0000000000000032E-2</c:v>
                </c:pt>
                <c:pt idx="7">
                  <c:v>6.0000000000000032E-2</c:v>
                </c:pt>
                <c:pt idx="8">
                  <c:v>5.0000000000000024E-2</c:v>
                </c:pt>
                <c:pt idx="9">
                  <c:v>5.0000000000000024E-2</c:v>
                </c:pt>
                <c:pt idx="10">
                  <c:v>4.0000000000000022E-2</c:v>
                </c:pt>
                <c:pt idx="11">
                  <c:v>4.0000000000000022E-2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84653224"/>
        <c:axId val="384653616"/>
      </c:barChart>
      <c:catAx>
        <c:axId val="384653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/>
            </a:pPr>
            <a:endParaRPr lang="ru-RU"/>
          </a:p>
        </c:txPr>
        <c:crossAx val="3846536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465361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Коэффициент частоты</a:t>
                </a:r>
              </a:p>
            </c:rich>
          </c:tx>
          <c:layout>
            <c:manualLayout>
              <c:xMode val="edge"/>
              <c:yMode val="edge"/>
              <c:x val="4.4701986754967032E-2"/>
              <c:y val="0.25271739130435195"/>
            </c:manualLayout>
          </c:layout>
          <c:overlay val="0"/>
        </c:title>
        <c:numFmt formatCode="0.000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ru-RU"/>
          </a:p>
        </c:txPr>
        <c:crossAx val="384653224"/>
        <c:crosses val="autoZero"/>
        <c:crossBetween val="between"/>
        <c:majorUnit val="0.1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BC2C93-3BB1-4C95-BCCE-4C5A75EA438D}" type="doc">
      <dgm:prSet loTypeId="urn:microsoft.com/office/officeart/2005/8/layout/arrow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7A5DEAD-3783-4752-B10B-7DD9E5CC1C34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</a:rPr>
            <a:t>Трудовой  кодекс Российской Федерации </a:t>
          </a:r>
        </a:p>
        <a:p>
          <a:r>
            <a:rPr lang="ru-RU" sz="2000" b="1" dirty="0">
              <a:solidFill>
                <a:schemeClr val="tx1"/>
              </a:solidFill>
            </a:rPr>
            <a:t>(статьи 227-231) </a:t>
          </a:r>
          <a:endParaRPr lang="ru-RU" sz="2000" dirty="0">
            <a:solidFill>
              <a:schemeClr val="tx1"/>
            </a:solidFill>
          </a:endParaRPr>
        </a:p>
      </dgm:t>
    </dgm:pt>
    <dgm:pt modelId="{AFD4BE28-A8DB-496C-AF33-9C5D2260CB7B}" type="parTrans" cxnId="{E5634868-F587-4E61-BD97-C86C8228D252}">
      <dgm:prSet/>
      <dgm:spPr/>
      <dgm:t>
        <a:bodyPr/>
        <a:lstStyle/>
        <a:p>
          <a:endParaRPr lang="ru-RU"/>
        </a:p>
      </dgm:t>
    </dgm:pt>
    <dgm:pt modelId="{12E8F5DE-B669-4EAB-B51F-22BBC37824AC}" type="sibTrans" cxnId="{E5634868-F587-4E61-BD97-C86C8228D252}">
      <dgm:prSet/>
      <dgm:spPr/>
      <dgm:t>
        <a:bodyPr/>
        <a:lstStyle/>
        <a:p>
          <a:endParaRPr lang="ru-RU"/>
        </a:p>
      </dgm:t>
    </dgm:pt>
    <dgm:pt modelId="{D877C6EB-67A6-4CF8-BE3A-5B663A95E494}">
      <dgm:prSet phldrT="[Текст]" custT="1"/>
      <dgm:spPr/>
      <dgm:t>
        <a:bodyPr/>
        <a:lstStyle/>
        <a:p>
          <a:pPr algn="ctr"/>
          <a:r>
            <a:rPr lang="ru-RU" sz="1400" b="1" dirty="0">
              <a:solidFill>
                <a:schemeClr val="tx1"/>
              </a:solidFill>
            </a:rPr>
            <a:t>Постановление Минтруда России от 24.10.2002 № 73 "Об утверждении форм документов, необходимых для расследования и учета несчастных случаев на производстве, и положения об особенностях расследования несчастных случаев на производстве в отдельных отраслях и организациях"</a:t>
          </a:r>
          <a:endParaRPr lang="ru-RU" sz="1400" dirty="0">
            <a:solidFill>
              <a:schemeClr val="tx1"/>
            </a:solidFill>
          </a:endParaRPr>
        </a:p>
      </dgm:t>
    </dgm:pt>
    <dgm:pt modelId="{4397DD32-9C55-4F00-AE5E-DCDBFC54A68D}" type="sibTrans" cxnId="{B9C72A37-5382-4D3F-9371-A3104CC294A1}">
      <dgm:prSet/>
      <dgm:spPr/>
      <dgm:t>
        <a:bodyPr/>
        <a:lstStyle/>
        <a:p>
          <a:endParaRPr lang="ru-RU"/>
        </a:p>
      </dgm:t>
    </dgm:pt>
    <dgm:pt modelId="{444A4935-CAD8-4741-B652-2AD127D5613C}" type="parTrans" cxnId="{B9C72A37-5382-4D3F-9371-A3104CC294A1}">
      <dgm:prSet/>
      <dgm:spPr/>
      <dgm:t>
        <a:bodyPr/>
        <a:lstStyle/>
        <a:p>
          <a:endParaRPr lang="ru-RU"/>
        </a:p>
      </dgm:t>
    </dgm:pt>
    <dgm:pt modelId="{01C2EE46-4BA0-472E-B967-A6E3F4B745A4}" type="pres">
      <dgm:prSet presAssocID="{43BC2C93-3BB1-4C95-BCCE-4C5A75EA438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CAE713-0F78-4D19-8F84-EF769D556830}" type="pres">
      <dgm:prSet presAssocID="{07A5DEAD-3783-4752-B10B-7DD9E5CC1C34}" presName="arrow" presStyleLbl="node1" presStyleIdx="0" presStyleCnt="2" custAng="0" custScaleX="86164" custScaleY="107799" custRadScaleRad="96102" custRadScaleInc="-142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CC3620-F835-4A0A-8B2A-BAE696B5B337}" type="pres">
      <dgm:prSet presAssocID="{D877C6EB-67A6-4CF8-BE3A-5B663A95E494}" presName="arrow" presStyleLbl="node1" presStyleIdx="1" presStyleCnt="2" custScaleX="100727" custScaleY="1049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634868-F587-4E61-BD97-C86C8228D252}" srcId="{43BC2C93-3BB1-4C95-BCCE-4C5A75EA438D}" destId="{07A5DEAD-3783-4752-B10B-7DD9E5CC1C34}" srcOrd="0" destOrd="0" parTransId="{AFD4BE28-A8DB-496C-AF33-9C5D2260CB7B}" sibTransId="{12E8F5DE-B669-4EAB-B51F-22BBC37824AC}"/>
    <dgm:cxn modelId="{CCBAA312-052C-4C02-BED0-FAC6F302926F}" type="presOf" srcId="{07A5DEAD-3783-4752-B10B-7DD9E5CC1C34}" destId="{CECAE713-0F78-4D19-8F84-EF769D556830}" srcOrd="0" destOrd="0" presId="urn:microsoft.com/office/officeart/2005/8/layout/arrow5"/>
    <dgm:cxn modelId="{B9C72A37-5382-4D3F-9371-A3104CC294A1}" srcId="{43BC2C93-3BB1-4C95-BCCE-4C5A75EA438D}" destId="{D877C6EB-67A6-4CF8-BE3A-5B663A95E494}" srcOrd="1" destOrd="0" parTransId="{444A4935-CAD8-4741-B652-2AD127D5613C}" sibTransId="{4397DD32-9C55-4F00-AE5E-DCDBFC54A68D}"/>
    <dgm:cxn modelId="{7E379518-196D-41CF-AD61-98928136B500}" type="presOf" srcId="{D877C6EB-67A6-4CF8-BE3A-5B663A95E494}" destId="{FDCC3620-F835-4A0A-8B2A-BAE696B5B337}" srcOrd="0" destOrd="0" presId="urn:microsoft.com/office/officeart/2005/8/layout/arrow5"/>
    <dgm:cxn modelId="{9E2DA7ED-B4A0-453A-9381-D3B9572B5975}" type="presOf" srcId="{43BC2C93-3BB1-4C95-BCCE-4C5A75EA438D}" destId="{01C2EE46-4BA0-472E-B967-A6E3F4B745A4}" srcOrd="0" destOrd="0" presId="urn:microsoft.com/office/officeart/2005/8/layout/arrow5"/>
    <dgm:cxn modelId="{264CB3B7-E7D7-4C6C-A7EA-2898DE24BA36}" type="presParOf" srcId="{01C2EE46-4BA0-472E-B967-A6E3F4B745A4}" destId="{CECAE713-0F78-4D19-8F84-EF769D556830}" srcOrd="0" destOrd="0" presId="urn:microsoft.com/office/officeart/2005/8/layout/arrow5"/>
    <dgm:cxn modelId="{A10997FD-17E6-43D5-902E-DAE7C85EE44B}" type="presParOf" srcId="{01C2EE46-4BA0-472E-B967-A6E3F4B745A4}" destId="{FDCC3620-F835-4A0A-8B2A-BAE696B5B337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CAE713-0F78-4D19-8F84-EF769D556830}">
      <dsp:nvSpPr>
        <dsp:cNvPr id="0" name=""/>
        <dsp:cNvSpPr/>
      </dsp:nvSpPr>
      <dsp:spPr>
        <a:xfrm rot="16200000">
          <a:off x="416362" y="982760"/>
          <a:ext cx="3463066" cy="4332611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1"/>
              </a:solidFill>
            </a:rPr>
            <a:t>Трудовой  кодекс Российской Федерации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1"/>
              </a:solidFill>
            </a:rPr>
            <a:t>(статьи 227-231) </a:t>
          </a:r>
          <a:endParaRPr lang="ru-RU" sz="2000" kern="1200" dirty="0">
            <a:solidFill>
              <a:schemeClr val="tx1"/>
            </a:solidFill>
          </a:endParaRPr>
        </a:p>
      </dsp:txBody>
      <dsp:txXfrm rot="5400000">
        <a:off x="-18410" y="2283298"/>
        <a:ext cx="3726574" cy="1731533"/>
      </dsp:txXfrm>
    </dsp:sp>
    <dsp:sp modelId="{FDCC3620-F835-4A0A-8B2A-BAE696B5B337}">
      <dsp:nvSpPr>
        <dsp:cNvPr id="0" name=""/>
        <dsp:cNvSpPr/>
      </dsp:nvSpPr>
      <dsp:spPr>
        <a:xfrm rot="5400000">
          <a:off x="4100243" y="331749"/>
          <a:ext cx="4048376" cy="4217100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889088"/>
            <a:satOff val="-19570"/>
            <a:lumOff val="-1411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</a:rPr>
            <a:t>Постановление Минтруда России от 24.10.2002 № 73 "Об утверждении форм документов, необходимых для расследования и учета несчастных случаев на производстве, и положения об особенностях расследования несчастных случаев на производстве в отдельных отраслях и организациях"</a:t>
          </a:r>
          <a:endParaRPr lang="ru-RU" sz="1400" kern="1200" dirty="0">
            <a:solidFill>
              <a:schemeClr val="tx1"/>
            </a:solidFill>
          </a:endParaRPr>
        </a:p>
      </dsp:txBody>
      <dsp:txXfrm rot="-5400000">
        <a:off x="4724347" y="1428205"/>
        <a:ext cx="3508634" cy="2024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0.50781</cdr:x>
      <cdr:y>0.26761</cdr:y>
    </cdr:from>
    <cdr:to>
      <cdr:x>0.60702</cdr:x>
      <cdr:y>0.44646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680520" y="136815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0.26586</cdr:x>
      <cdr:y>0.89145</cdr:y>
    </cdr:from>
    <cdr:to>
      <cdr:x>0.30944</cdr:x>
      <cdr:y>0.92349</cdr:y>
    </cdr:to>
    <cdr:sp macro="" textlink="">
      <cdr:nvSpPr>
        <cdr:cNvPr id="2" name="Rectangle 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11760" y="5688632"/>
          <a:ext cx="395288" cy="204483"/>
        </a:xfrm>
        <a:prstGeom xmlns:a="http://schemas.openxmlformats.org/drawingml/2006/main" prst="rect">
          <a:avLst/>
        </a:prstGeom>
        <a:gradFill xmlns:a="http://schemas.openxmlformats.org/drawingml/2006/main" flip="none" rotWithShape="1">
          <a:gsLst>
            <a:gs pos="0">
              <a:srgbClr val="00FF00"/>
            </a:gs>
            <a:gs pos="65000">
              <a:srgbClr val="00FF00"/>
            </a:gs>
            <a:gs pos="100000">
              <a:sysClr val="windowText" lastClr="000000"/>
            </a:gs>
          </a:gsLst>
          <a:lin ang="10800000" scaled="1"/>
          <a:tileRect/>
        </a:gradFill>
        <a:ln xmlns:a="http://schemas.openxmlformats.org/drawingml/2006/main" w="9525">
          <a:solidFill>
            <a:sysClr val="windowText" lastClr="000000"/>
          </a:solidFill>
          <a:miter lim="800000"/>
          <a:headEnd/>
          <a:tailEnd/>
        </a:ln>
      </cdr:spPr>
      <cdr:txBody>
        <a:bodyPr xmlns:a="http://schemas.openxmlformats.org/drawingml/2006/main" wrap="none" lIns="42200" tIns="21100" rIns="42200" bIns="2110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>
            <a:defRPr/>
          </a:pPr>
          <a:endParaRPr lang="ru-RU" sz="1100">
            <a:latin typeface="Calibri" pitchFamily="34" charset="0"/>
          </a:endParaRPr>
        </a:p>
      </cdr:txBody>
    </cdr:sp>
  </cdr:relSizeAnchor>
  <cdr:relSizeAnchor xmlns:cdr="http://schemas.openxmlformats.org/drawingml/2006/chartDrawing">
    <cdr:from>
      <cdr:x>0.32143</cdr:x>
      <cdr:y>0.89145</cdr:y>
    </cdr:from>
    <cdr:to>
      <cdr:x>0.78302</cdr:x>
      <cdr:y>0.93369</cdr:y>
    </cdr:to>
    <cdr:sp macro="" textlink="">
      <cdr:nvSpPr>
        <cdr:cNvPr id="3" name="Rectangle 7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915816" y="5688632"/>
          <a:ext cx="4187345" cy="26956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wrap="none" lIns="91430" tIns="45715" rIns="91430" bIns="45715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defTabSz="914324" fontAlgn="auto">
            <a:spcBef>
              <a:spcPts val="0"/>
            </a:spcBef>
            <a:spcAft>
              <a:spcPts val="0"/>
            </a:spcAft>
            <a:defRPr/>
          </a:pPr>
          <a:r>
            <a:rPr lang="ru-RU" sz="11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rPr>
            <a:t>Расходы на мероприятия по охране труда на 1 работника, руб.</a:t>
          </a:r>
        </a:p>
      </cdr:txBody>
    </cdr:sp>
  </cdr:relSizeAnchor>
  <cdr:relSizeAnchor xmlns:cdr="http://schemas.openxmlformats.org/drawingml/2006/chartDrawing">
    <cdr:from>
      <cdr:x>0.32143</cdr:x>
      <cdr:y>0.84631</cdr:y>
    </cdr:from>
    <cdr:to>
      <cdr:x>0.70456</cdr:x>
      <cdr:y>0.88731</cdr:y>
    </cdr:to>
    <cdr:sp macro="" textlink="">
      <cdr:nvSpPr>
        <cdr:cNvPr id="4" name="Rectangle 8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915816" y="5400600"/>
          <a:ext cx="3475611" cy="2616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wrap="square" lIns="91430" tIns="45715" rIns="91430" bIns="45715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defTabSz="914324" fontAlgn="auto">
            <a:spcBef>
              <a:spcPts val="0"/>
            </a:spcBef>
            <a:spcAft>
              <a:spcPts val="0"/>
            </a:spcAft>
            <a:defRPr/>
          </a:pPr>
          <a:r>
            <a:rPr lang="ru-RU" sz="11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rPr>
            <a:t>Расходы </a:t>
          </a:r>
          <a:r>
            <a:rPr lang="ru-RU" sz="11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rPr>
            <a:t>на мероприятия </a:t>
          </a:r>
          <a:r>
            <a:rPr lang="ru-RU" sz="11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rPr>
            <a:t>по охране труда, млн.руб.</a:t>
          </a:r>
        </a:p>
      </cdr:txBody>
    </cdr:sp>
  </cdr:relSizeAnchor>
  <cdr:relSizeAnchor xmlns:cdr="http://schemas.openxmlformats.org/drawingml/2006/chartDrawing">
    <cdr:from>
      <cdr:x>0.26586</cdr:x>
      <cdr:y>0.8576</cdr:y>
    </cdr:from>
    <cdr:to>
      <cdr:x>0.31349</cdr:x>
      <cdr:y>0.8576</cdr:y>
    </cdr:to>
    <cdr:sp macro="" textlink="">
      <cdr:nvSpPr>
        <cdr:cNvPr id="8" name="Прямая соединительная линия 7"/>
        <cdr:cNvSpPr/>
      </cdr:nvSpPr>
      <cdr:spPr>
        <a:xfrm xmlns:a="http://schemas.openxmlformats.org/drawingml/2006/main">
          <a:off x="2411760" y="5472608"/>
          <a:ext cx="432048" cy="0"/>
        </a:xfrm>
        <a:prstGeom xmlns:a="http://schemas.openxmlformats.org/drawingml/2006/main" prst="line">
          <a:avLst/>
        </a:prstGeom>
        <a:ln xmlns:a="http://schemas.openxmlformats.org/drawingml/2006/main" w="53975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0.11512</cdr:x>
      <cdr:y>0.53446</cdr:y>
    </cdr:from>
    <cdr:to>
      <cdr:x>0.97682</cdr:x>
      <cdr:y>0.67719</cdr:y>
    </cdr:to>
    <cdr:sp macro="" textlink="">
      <cdr:nvSpPr>
        <cdr:cNvPr id="14" name="Выгнутая вниз стрелка 13"/>
        <cdr:cNvSpPr/>
      </cdr:nvSpPr>
      <cdr:spPr>
        <a:xfrm xmlns:a="http://schemas.openxmlformats.org/drawingml/2006/main" rot="20526883">
          <a:off x="1044339" y="3410563"/>
          <a:ext cx="7816840" cy="910795"/>
        </a:xfrm>
        <a:prstGeom xmlns:a="http://schemas.openxmlformats.org/drawingml/2006/main" prst="curvedUpArrow">
          <a:avLst>
            <a:gd name="adj1" fmla="val 13287"/>
            <a:gd name="adj2" fmla="val 44758"/>
            <a:gd name="adj3" fmla="val 20271"/>
          </a:avLst>
        </a:prstGeom>
      </cdr:spPr>
      <cdr:style>
        <a:lnRef xmlns:a="http://schemas.openxmlformats.org/drawingml/2006/main" idx="0">
          <a:schemeClr val="accent2"/>
        </a:lnRef>
        <a:fillRef xmlns:a="http://schemas.openxmlformats.org/drawingml/2006/main" idx="3">
          <a:schemeClr val="accent2"/>
        </a:fillRef>
        <a:effectRef xmlns:a="http://schemas.openxmlformats.org/drawingml/2006/main" idx="3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0.7685</cdr:x>
      <cdr:y>0</cdr:y>
    </cdr:from>
    <cdr:to>
      <cdr:x>0.9545</cdr:x>
      <cdr:y>0.05575</cdr:y>
    </cdr:to>
    <cdr:sp macro="" textlink="">
      <cdr:nvSpPr>
        <cdr:cNvPr id="147459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078614" y="0"/>
          <a:ext cx="1714424" cy="3126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</cdr:sp>
  </cdr:relSizeAnchor>
  <cdr:relSizeAnchor xmlns:cdr="http://schemas.openxmlformats.org/drawingml/2006/chartDrawing">
    <cdr:from>
      <cdr:x>0.938</cdr:x>
      <cdr:y>0.661</cdr:y>
    </cdr:from>
    <cdr:to>
      <cdr:x>0.99475</cdr:x>
      <cdr:y>0.70975</cdr:y>
    </cdr:to>
    <cdr:sp macro="" textlink="">
      <cdr:nvSpPr>
        <cdr:cNvPr id="147464" name="Text Box 8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641156" y="3707100"/>
          <a:ext cx="517779" cy="27340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</cdr:sp>
  </cdr:relSizeAnchor>
  <cdr:relSizeAnchor xmlns:cdr="http://schemas.openxmlformats.org/drawingml/2006/chartDrawing">
    <cdr:from>
      <cdr:x>0.9305</cdr:x>
      <cdr:y>0.85825</cdr:y>
    </cdr:from>
    <cdr:to>
      <cdr:x>0.988</cdr:x>
      <cdr:y>0.904</cdr:y>
    </cdr:to>
    <cdr:sp macro="" textlink="">
      <cdr:nvSpPr>
        <cdr:cNvPr id="147465" name="Text Box 9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572119" y="4813341"/>
          <a:ext cx="529285" cy="25658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</cdr:sp>
  </cdr:relSizeAnchor>
  <cdr:relSizeAnchor xmlns:cdr="http://schemas.openxmlformats.org/drawingml/2006/chartDrawing">
    <cdr:from>
      <cdr:x>0.1633</cdr:x>
      <cdr:y>0.52239</cdr:y>
    </cdr:from>
    <cdr:to>
      <cdr:x>0.97455</cdr:x>
      <cdr:y>0.52239</cdr:y>
    </cdr:to>
    <cdr:sp macro="" textlink="">
      <cdr:nvSpPr>
        <cdr:cNvPr id="147467" name="Line 11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1475656" y="2520280"/>
          <a:ext cx="7330858" cy="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38100">
          <a:solidFill>
            <a:srgbClr val="0070C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0.16</cdr:x>
      <cdr:y>0.769</cdr:y>
    </cdr:from>
    <cdr:to>
      <cdr:x>0.16825</cdr:x>
      <cdr:y>0.80425</cdr:y>
    </cdr:to>
    <cdr:sp macro="" textlink="">
      <cdr:nvSpPr>
        <cdr:cNvPr id="147468" name="Text Box 1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472794" y="4312798"/>
          <a:ext cx="75941" cy="19769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</cdr:sp>
  </cdr:relSizeAnchor>
  <cdr:relSizeAnchor xmlns:cdr="http://schemas.openxmlformats.org/drawingml/2006/chartDrawing">
    <cdr:from>
      <cdr:x>0.68852</cdr:x>
      <cdr:y>0.15</cdr:y>
    </cdr:from>
    <cdr:to>
      <cdr:x>0.9196</cdr:x>
      <cdr:y>0.23954</cdr:y>
    </cdr:to>
    <cdr:sp macro="" textlink="">
      <cdr:nvSpPr>
        <cdr:cNvPr id="7" name="Скругленный прямоугольник 6"/>
        <cdr:cNvSpPr/>
      </cdr:nvSpPr>
      <cdr:spPr>
        <a:xfrm xmlns:a="http://schemas.openxmlformats.org/drawingml/2006/main">
          <a:off x="6552728" y="792088"/>
          <a:ext cx="2199202" cy="472823"/>
        </a:xfrm>
        <a:prstGeom xmlns:a="http://schemas.openxmlformats.org/drawingml/2006/main" prst="roundRect">
          <a:avLst/>
        </a:prstGeom>
        <a:solidFill xmlns:a="http://schemas.openxmlformats.org/drawingml/2006/main">
          <a:srgbClr val="CCFFFF">
            <a:alpha val="54902"/>
          </a:srgbClr>
        </a:solidFill>
        <a:ln xmlns:a="http://schemas.openxmlformats.org/drawingml/2006/main" w="9525" cap="flat" cmpd="sng" algn="ctr">
          <a:solidFill>
            <a:sysClr val="windowText" lastClr="000000">
              <a:shade val="95000"/>
              <a:satMod val="105000"/>
            </a:sysClr>
          </a:solidFill>
          <a:prstDash val="solid"/>
        </a:ln>
        <a:effectLst xmlns:a="http://schemas.openxmlformats.org/drawingml/2006/main">
          <a:outerShdw blurRad="40000" dist="20000" dir="5400000" rotWithShape="0">
            <a:srgbClr val="000000">
              <a:alpha val="38000"/>
            </a:srgbClr>
          </a:outerShdw>
        </a:effectLst>
      </cdr:spPr>
      <cdr:style>
        <a:lnRef xmlns:a="http://schemas.openxmlformats.org/drawingml/2006/main" idx="1">
          <a:schemeClr val="dk1"/>
        </a:lnRef>
        <a:fillRef xmlns:a="http://schemas.openxmlformats.org/drawingml/2006/main" idx="2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sz="1300" dirty="0" smtClean="0">
              <a:latin typeface="Times New Roman" pitchFamily="18" charset="0"/>
              <a:cs typeface="Times New Roman" pitchFamily="18" charset="0"/>
            </a:rPr>
            <a:t>КЧ см в ОАО «РЖД» - 0,04</a:t>
          </a:r>
          <a:endParaRPr lang="ru-RU" sz="13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0.60954</cdr:x>
      <cdr:y>0.24545</cdr:y>
    </cdr:from>
    <cdr:to>
      <cdr:x>0.70366</cdr:x>
      <cdr:y>0.52239</cdr:y>
    </cdr:to>
    <cdr:sp macro="" textlink="">
      <cdr:nvSpPr>
        <cdr:cNvPr id="9" name="Прямая соединительная линия 8"/>
        <cdr:cNvSpPr/>
      </cdr:nvSpPr>
      <cdr:spPr>
        <a:xfrm xmlns:a="http://schemas.openxmlformats.org/drawingml/2006/main" flipH="1">
          <a:off x="5801027" y="1296144"/>
          <a:ext cx="895717" cy="1462382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0.0392</cdr:x>
      <cdr:y>0</cdr:y>
    </cdr:from>
    <cdr:to>
      <cdr:x>0.0392</cdr:x>
      <cdr:y>0</cdr:y>
    </cdr:to>
    <cdr:pic>
      <cdr:nvPicPr>
        <cdr:cNvPr id="10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 flipV="1">
          <a:off x="373057" y="-1165085"/>
          <a:ext cx="0" cy="0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1EC4DABC-F6C2-4606-9334-E86BAB8CD8B6}" type="datetime1">
              <a:rPr lang="en-US"/>
              <a:pPr>
                <a:defRPr/>
              </a:pPr>
              <a:t>1/8/2024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CFBCEB6E-4761-4157-8222-73F2E8BDC76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8695050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459B3FD1-EBE9-48C1-9689-68F2972DD8FE}" type="datetime1">
              <a:rPr lang="en-US"/>
              <a:pPr>
                <a:defRPr/>
              </a:pPr>
              <a:t>1/8/2024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3F36C510-ECD9-411E-B961-9FB646301FB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1797073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251940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193955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87807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21620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02583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20166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332949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028626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21764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46794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2037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384598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42544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53977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969484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614990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661625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945038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585770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43668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01277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3312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5127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814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2053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844010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61507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altLang="ru-RU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4796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0F86-7167-4B3C-88E8-DC06F14FCC95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| Тема презентации | xx/xx/xx</a:t>
            </a:r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80E82D40-0F74-40CD-A500-FC523519A8A6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3725320387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0F86-7167-4B3C-88E8-DC06F14FCC95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| Тема презентации | xx/xx/xx</a:t>
            </a: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80E82D40-0F74-40CD-A500-FC523519A8A6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745599700"/>
      </p:ext>
    </p:extLst>
  </p:cSld>
  <p:clrMapOvr>
    <a:masterClrMapping/>
  </p:clrMapOvr>
  <p:hf hdr="0" dt="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24692-359B-4FAF-B302-FA4DA2EFFCC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8EEC2-951F-4BFC-8AA0-59F10FC45FD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D6C2F-26C1-4C22-8B35-4AC6B910AAE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ED9C2-1E13-4732-930B-A76E06814D1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45DA1-AF0A-445D-8BB7-01598D5E355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7A848-3BB1-4515-8C2C-5F24E5AA1EF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11896-ADBD-4025-AFA2-775F430F884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EB520-9D86-483C-83F1-239EE91DC62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656BA-9139-4047-9C7E-F2740CC7BCA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A3F7C-A321-4077-9553-25DCD40A714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0F86-7167-4B3C-88E8-DC06F14FCC95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| Тема презентации | xx/xx/xx</a:t>
            </a:r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80E82D40-0F74-40CD-A500-FC523519A8A6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4560469"/>
      </p:ext>
    </p:extLst>
  </p:cSld>
  <p:clrMapOvr>
    <a:masterClrMapping/>
  </p:clrMapOvr>
  <p:hf hdr="0" dt="0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53EF8-D6E4-49DA-970A-9AF9489BF5B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41DC6-FD78-41D1-BA31-4FBEAF0993A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F8AF2-F8F6-4121-A513-DA1D424917B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BCECC-C10D-4E36-9D91-647EE4ADDE6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2DFC3-E4B8-4308-BC96-FE373A49B2F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21E41-B8A6-4625-B35F-953820739F2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AD7D1-6B4D-4614-9ED8-C5DB534EB80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7AD81-FA72-4C66-9884-72A7F5D381F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34578-3669-4958-91FC-308DC4A4F61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E0DAA-EA6A-4648-A33B-508EF795257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0F86-7167-4B3C-88E8-DC06F14FCC95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| Тема презентации | xx/xx/xx</a:t>
            </a:r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80E82D40-0F74-40CD-A500-FC523519A8A6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3527545921"/>
      </p:ext>
    </p:extLst>
  </p:cSld>
  <p:clrMapOvr>
    <a:masterClrMapping/>
  </p:clrMapOvr>
  <p:hf hdr="0" dt="0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7011F-7FDD-44DE-BC8D-672269E6472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04498-3A63-430B-8E73-D3CFD235310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3F923-B792-4F2B-BE4E-5211CB17DAD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FE602-0EDF-4A64-AB39-4EADB5F57AA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74C35-3208-4AE9-98AD-E03BDA452C0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1F606-6570-466E-8D54-0CEAE0CA7A5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44F17-A15E-4DB6-8A35-C0991FDE124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841CA-4058-434E-A1A6-49F0CB9D02C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79CD2-0F20-4DEF-86B7-0325086D435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04302-CA2B-42E6-92A8-A0478102856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0F86-7167-4B3C-88E8-DC06F14FCC95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| Тема презентации | xx/xx/xx</a:t>
            </a:r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80E82D40-0F74-40CD-A500-FC523519A8A6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0042523"/>
      </p:ext>
    </p:extLst>
  </p:cSld>
  <p:clrMapOvr>
    <a:masterClrMapping/>
  </p:clrMapOvr>
  <p:hf hd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3F6D7-E496-4E4D-9005-D16ECAB7F55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5DC76-B4A7-482E-A08C-4173CF1800B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E4EDE-0D73-4CA5-B71E-268BB00678E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92841-4DAF-4893-BED7-4789FC644EA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CF8A4-D3D1-4B25-90B0-ACBD0CADEFB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A2C40-778E-4E49-A08D-E254C5BF626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BAE77-74C2-45F5-BFC9-FA7470BF4EA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5C95C-E44F-43D4-A664-AD288BD33CA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F0BBE-BAF5-40DA-BADF-114CE0A382C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598FD-0422-41AB-A75A-2FF1D2CBFDA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0F86-7167-4B3C-88E8-DC06F14FCC95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| Тема презентации | xx/xx/xx</a:t>
            </a: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80E82D40-0F74-40CD-A500-FC523519A8A6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1010506994"/>
      </p:ext>
    </p:extLst>
  </p:cSld>
  <p:clrMapOvr>
    <a:masterClrMapping/>
  </p:clrMapOvr>
  <p:hf hdr="0" dt="0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F69A1-EAF9-4BA1-9B9B-8A02E654351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3CB0D-F808-4E52-B906-51B5E822873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B7823-969B-412C-8F67-750055A1924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03315-E0C4-4FFE-B736-2888E5330C2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C62ED-B89E-4647-8E27-ABB79175977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20F06-B86C-4453-88D2-B871A812FEE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6A8D5-07BE-45BD-B8B0-7D398AD3FD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C9532-2AC5-4D49-91AA-C1C8FFD2095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8C982-40DC-448E-8C24-EBFEF112B92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BBF37-C009-43F8-BCCF-0C26CFE69B5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0F86-7167-4B3C-88E8-DC06F14FCC95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| Тема презентации | xx/xx/xx</a:t>
            </a: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E82D40-0F74-40CD-A500-FC523519A8A6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1705680695"/>
      </p:ext>
    </p:extLst>
  </p:cSld>
  <p:clrMapOvr>
    <a:masterClrMapping/>
  </p:clrMapOvr>
  <p:hf hdr="0" dt="0"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28CF4-2F03-4F61-B4D9-5935C6FEB82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B475A-DBF0-4B54-9EB9-36A80432B69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F770B-AD6C-49E3-A498-018429D3129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B17AE-6237-4477-B78E-8DC3CBDA6DB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54405-EEB0-4A9B-B505-17E0ABF7D63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4F203-FF4B-40D6-8B5D-7958DFDC267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B436D-8E53-41FB-B94C-87FC54BA109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A1024-5254-46DA-AD8C-B21F907232E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55FDB-88CD-4553-9F58-B9D92691EA6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D3A84-900F-4DB5-8ABA-5D37AABCB35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0F86-7167-4B3C-88E8-DC06F14FCC95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| Тема презентации | xx/xx/xx</a:t>
            </a: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E82D40-0F74-40CD-A500-FC523519A8A6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2556495419"/>
      </p:ext>
    </p:extLst>
  </p:cSld>
  <p:clrMapOvr>
    <a:masterClrMapping/>
  </p:clrMapOvr>
  <p:hf hdr="0" dt="0"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F380D-F339-4D1D-B989-418B0F198F4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7263B-9192-4BDA-B11F-EC8925E87F0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20F72-BC92-4025-B0E3-C13C87635FC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F6788-1B4B-48D1-9546-8B1E0C51427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AD9AE-C5DA-4630-B8B3-EBB6F1AD05C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4C2EF-BE62-4F26-9DE5-4F263BDE70D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19A8D-C925-407E-BA42-3FF8B49AEDC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CA98E-791D-45B0-9762-97B6902E31E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64E3A-49CD-490E-AD07-5C516BA12D2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236A6-E6F6-489A-9FFD-4FDAF578B31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027EB-9BEC-4339-BAD0-5F9C64FFBC8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230533724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33249-3AD1-40C7-B8DA-4F366168BCC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B6400-D2AA-4002-9A2A-9FD6D0EA32D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AE1DE-8A2B-4E2D-B24C-B918866C82D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C5E77-AEAA-4DBE-9537-7101BC6F7FE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5E103-3085-4A99-99C8-8F856B6FE21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B3A44-2C1B-4949-B674-D69B3AE2982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85420-0723-42C0-9E39-A0DDD5C9542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E9912-FDC4-4BE9-ABAA-87B8FBE5868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0B205-B9B3-40A2-9258-5D99F6514CB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D8F15-19F6-442C-82DC-C800E2DB88F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2193886326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72A37-218E-463A-B861-D4E6228911C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63E83-5F8F-401D-BA44-0517F7D9497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6B945-080A-4093-A39E-C38968D50A1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8C144-F4C0-474E-B758-585DAFCD226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52344-BEC3-4823-BBCA-32DF3A52FFB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4F8EF-1CF6-40B3-A777-392AAB8D32C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47CDE-CC75-4EF3-ABBE-B257678EFAF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940BC-7359-483D-AF6E-017AB4C8BD3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2AEBB-3EF3-45E9-8A7B-9818CF2A41D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8506B-8FBA-42CA-96BE-86E874844D1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7819783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53481-7971-4C8B-8C87-24583F11518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C318C-848F-4FAB-A2B0-204C48BB794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6063F-31E5-4BC1-BB8C-FBE96F524FA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FFB34-5152-404D-8BE7-77EFAEEA409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CA3DC-E51B-4189-A23E-15341DE9984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0B635-F72B-44ED-A2DD-2C8972AA6E5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0A773-D114-4709-AD03-5C5D46265B8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615D7-159C-4874-8AE9-B0F18E3124A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28E1F-203F-40B3-800D-B4FA6FB69EB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67E15-F2E3-4AB4-8E13-D418D7E9A54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0F86-7167-4B3C-88E8-DC06F14FCC95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| Тема презентации | xx/xx/xx</a:t>
            </a: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E82D40-0F74-40CD-A500-FC523519A8A6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4193345032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305422752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94F8F-7F2B-4AC4-B9C7-EAEA67D71C3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EEDA0-3EE0-4662-B5CA-A18B1CC2758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C7D6C-9305-4604-B911-2584976A76D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36F3F-2B92-47FC-B565-AC679ECD070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3EE0E-09BA-4F63-94DF-D8DF8287FF8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8D4A8-60A2-479B-AD58-96E38F10D2F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515A5-8450-422C-A8EA-B9DF3F9272D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288D7-8DE0-468A-9C74-8022FAE5E51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7DD8F-630D-4013-9B1B-FC2AD7E8D5B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83720-6219-437B-A6F7-F28F2F37825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260647518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805A4-7F56-4567-BFEF-9049AEF1A5A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E92C8-B832-42DE-BC63-3EC492F89A0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36095-6AE5-46FC-87E4-D0224552CE5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C8F04-8798-42B2-B9F8-DE343B1C3BC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8918-4DB8-41B5-89F9-42BD8F5A3E6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0DF22-7020-46F7-A4EE-E2A36CE2199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6E6B4-BE51-47E1-85D6-69F61BB02BC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33F7E-8767-440A-B1CE-58B3F65F166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E6A38-CF47-497D-80A4-74B7E042203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1A750-BDB5-4AD4-95DD-157BE291C00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1526437549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1B342-D4D4-4C04-85DB-110FF020078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2E4F0-C6DA-42BD-B0F6-963C2503F55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35C7F-CB33-481E-B3D4-1FB3224D66B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AB235-B144-4B67-BE65-A1E442E41D0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E7AF9-B355-4559-A52D-724539F2A73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60F22-84CD-4CB4-9C00-DDCBBF04FFE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8A8C4-AFDD-493E-A291-47420E5576C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93BA3-A2A1-4BCB-B049-192F2C59904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6A3DE-3365-41A1-A1CF-71715672D6A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8D3A4-9A01-4E1D-86A1-D75ED4ADDF9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2978892346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C20BE-414F-4A30-AB02-E9981592FAE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34502-689C-41F9-B7C0-835C585E732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EF871-0261-44DA-8A28-C3B6AEF53CA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D956A-688B-43B7-97B4-8E979B1DCCF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4EAF5-9405-4A6F-AF01-59254B79B99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9307A-7E7A-4A5D-8F7E-55FFB7DC51B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46A84-348D-40EA-8CC0-6C8524F149E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1A89E-B8C6-40B2-ADC4-60511E964A7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E5C01-7BD5-485A-BBD2-7F7F795D17F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D4320-E9B2-42E4-9A50-D84474F5532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1972301456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6D10-85F1-4057-BB17-B58730F7DA3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3F28D-27EE-4521-A969-EF3AABB745D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61584-6476-4D9A-95E0-97E39CEBC4D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DE6F5-71E3-43F8-97B3-76F43DF8B34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493F4-08DA-426D-B500-35169F89B12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60ED2-E489-42D1-8156-412D5F2BDD4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5E708-9001-452E-9035-429A2BC2501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9BF58-B4B0-4FE0-9006-625A0AD3358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9F057-DAE5-4DE5-927C-82669111632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85734-D8BF-42AE-A988-7112491D48F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2597477649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A786E-2767-4F20-BCD3-0FBB7B51885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DB997-C806-45D4-A8FE-55E6964F108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7F419-DE4D-4C9A-AEA4-59DA9BD1E3E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72F1A-6894-449A-8B58-8E99BD734E7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70B90-9704-4B65-AF2A-E8B09B085BE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BE366-3AA6-40F9-B422-9AA90A6B2F2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F0225-D25F-428C-B6DC-6DF8B32CF9C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375F1-3797-43FC-89F9-A695BF2DF8E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01044-0460-4F8C-A89C-7A542F08F32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45DF3-C433-4C1B-9935-AC5B2F01DB5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429923967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66190-7FCC-4BFE-9E4B-36F69A210F5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08B5D-4F30-4CD1-980C-A86401B8323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3D4C9-43E0-40EA-99E9-7FC3F412CB4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D5621-19CF-4169-BEEF-EBED60C92A1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32049-7D9C-4195-9068-5D58A3D2C9C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0E603-FEA6-4B9B-B670-1B36B1BDF35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5997E-DD8E-483D-B198-AFC23CF1E32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844A3-CA76-4903-A919-EB66C5273A6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CF131-AB8F-4E26-99C1-5B6FBDCE4EB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A5ADD-E857-4C64-8568-9EF154812D9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3391266233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E8C22-B1D0-4B67-B512-3D1572B2C58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45290-0EE4-475A-A488-EAA49066E0A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57ABF-CEDA-4D2A-957C-BEBDEA5A153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027EB-9BEC-4339-BAD0-5F9C64FFBC8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CB179-D736-48CC-A17D-48C2E5A1049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2260616970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527683176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0F86-7167-4B3C-88E8-DC06F14FCC95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| Тема презентации | xx/xx/xx</a:t>
            </a:r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80E82D40-0F74-40CD-A500-FC523519A8A6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274727766"/>
      </p:ext>
    </p:extLst>
  </p:cSld>
  <p:clrMapOvr>
    <a:masterClrMapping/>
  </p:clrMapOvr>
  <p:hf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76543105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027EB-9BEC-4339-BAD0-5F9C64FFBC8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CB179-D736-48CC-A17D-48C2E5A1049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414707965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627511105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2548352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2429272428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10296491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42086723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15356297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42491426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2093545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0F86-7167-4B3C-88E8-DC06F14FCC95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| Тема презентации | xx/xx/xx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80E82D40-0F74-40CD-A500-FC523519A8A6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3143286924"/>
      </p:ext>
    </p:extLst>
  </p:cSld>
  <p:clrMapOvr>
    <a:masterClrMapping/>
  </p:clrMapOvr>
  <p:hf hd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19245707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5321255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24091701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36644439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42217328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33492589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5430841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027EB-9BEC-4339-BAD0-5F9C64FFBC8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CB179-D736-48CC-A17D-48C2E5A1049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0F86-7167-4B3C-88E8-DC06F14FCC95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| Тема презентации | xx/xx/xx</a:t>
            </a:r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80E82D40-0F74-40CD-A500-FC523519A8A6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1742741847"/>
      </p:ext>
    </p:extLst>
  </p:cSld>
  <p:clrMapOvr>
    <a:masterClrMapping/>
  </p:clrMapOvr>
  <p:hf hd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0F86-7167-4B3C-88E8-DC06F14FCC95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| Тема презентации | xx/xx/xx</a:t>
            </a:r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E82D40-0F74-40CD-A500-FC523519A8A6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832752833"/>
      </p:ext>
    </p:extLst>
  </p:cSld>
  <p:clrMapOvr>
    <a:masterClrMapping/>
  </p:clrMapOvr>
  <p:hf hd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0F86-7167-4B3C-88E8-DC06F14FCC95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| Тема презентации | xx/xx/xx</a:t>
            </a:r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E82D40-0F74-40CD-A500-FC523519A8A6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1730082175"/>
      </p:ext>
    </p:extLst>
  </p:cSld>
  <p:clrMapOvr>
    <a:masterClrMapping/>
  </p:clrMapOvr>
  <p:hf hd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317500" y="6496050"/>
            <a:ext cx="3492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B2113A-3EF4-4110-BBF6-A69A0ECCA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547688" y="64960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0F86-7167-4B3C-88E8-DC06F14FCC95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| Тема презентации | xx/xx/xx</a:t>
            </a: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E82D40-0F74-40CD-A500-FC523519A8A6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766688968"/>
      </p:ext>
    </p:extLst>
  </p:cSld>
  <p:clrMapOvr>
    <a:masterClrMapping/>
  </p:clrMapOvr>
  <p:hf hd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72D95-C32D-4347-BA41-138DB9D675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776F3-DFDC-4225-8AD6-592B84C2DA7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8F935-7819-4441-9722-0BBC93A7535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1BA89-8D18-40D2-B5DE-98B414B8CDB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F776D-4597-4A9F-9D4F-790018EE25B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C782-DE88-4152-9D31-90BFA501B97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A2D30-FF4F-419F-9CCA-71B851C5F6B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D0460-D974-4F8D-B3F5-FC149569238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456155-85C8-49E5-AE95-AF40D69302E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0F86-7167-4B3C-88E8-DC06F14FCC95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| Тема презентации | xx/xx/xx</a:t>
            </a: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80E82D40-0F74-40CD-A500-FC523519A8A6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3826759592"/>
      </p:ext>
    </p:extLst>
  </p:cSld>
  <p:clrMapOvr>
    <a:masterClrMapping/>
  </p:clrMapOvr>
  <p:hf hdr="0" dt="0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4D555-9DAF-499B-81BF-9EB3478526F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CC1F9-D610-4A52-9FFF-280E23A2420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49828-A220-4227-8E9C-C5174685775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B3252-AFA8-4251-94F2-4DD6AC8079E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1F66C-C334-4263-878A-94A3D559AF7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5C61F-F964-44F6-B6E0-4EE0D628110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17085-57D2-4454-ABD9-29AF84CEBD4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3" y="1930398"/>
            <a:ext cx="7013575" cy="423216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3" y="1930399"/>
            <a:ext cx="1252537" cy="423216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D5F88-2460-4030-A1FB-AD16A1A4105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1FA80-005A-4A5B-AE17-E3B90DE5CBD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72EFA-6124-44D9-9BAB-AD523C7CE80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7.xml"/><Relationship Id="rId299" Type="http://schemas.openxmlformats.org/officeDocument/2006/relationships/slideLayout" Target="../slideLayouts/slideLayout299.xml"/><Relationship Id="rId303" Type="http://schemas.openxmlformats.org/officeDocument/2006/relationships/slideLayout" Target="../slideLayouts/slideLayout303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63" Type="http://schemas.openxmlformats.org/officeDocument/2006/relationships/slideLayout" Target="../slideLayouts/slideLayout63.xml"/><Relationship Id="rId84" Type="http://schemas.openxmlformats.org/officeDocument/2006/relationships/slideLayout" Target="../slideLayouts/slideLayout84.xml"/><Relationship Id="rId138" Type="http://schemas.openxmlformats.org/officeDocument/2006/relationships/slideLayout" Target="../slideLayouts/slideLayout138.xml"/><Relationship Id="rId159" Type="http://schemas.openxmlformats.org/officeDocument/2006/relationships/slideLayout" Target="../slideLayouts/slideLayout159.xml"/><Relationship Id="rId324" Type="http://schemas.openxmlformats.org/officeDocument/2006/relationships/slideLayout" Target="../slideLayouts/slideLayout324.xml"/><Relationship Id="rId345" Type="http://schemas.openxmlformats.org/officeDocument/2006/relationships/slideLayout" Target="../slideLayouts/slideLayout345.xml"/><Relationship Id="rId170" Type="http://schemas.openxmlformats.org/officeDocument/2006/relationships/slideLayout" Target="../slideLayouts/slideLayout170.xml"/><Relationship Id="rId191" Type="http://schemas.openxmlformats.org/officeDocument/2006/relationships/slideLayout" Target="../slideLayouts/slideLayout191.xml"/><Relationship Id="rId205" Type="http://schemas.openxmlformats.org/officeDocument/2006/relationships/slideLayout" Target="../slideLayouts/slideLayout205.xml"/><Relationship Id="rId226" Type="http://schemas.openxmlformats.org/officeDocument/2006/relationships/slideLayout" Target="../slideLayouts/slideLayout226.xml"/><Relationship Id="rId247" Type="http://schemas.openxmlformats.org/officeDocument/2006/relationships/slideLayout" Target="../slideLayouts/slideLayout247.xml"/><Relationship Id="rId107" Type="http://schemas.openxmlformats.org/officeDocument/2006/relationships/slideLayout" Target="../slideLayouts/slideLayout107.xml"/><Relationship Id="rId268" Type="http://schemas.openxmlformats.org/officeDocument/2006/relationships/slideLayout" Target="../slideLayouts/slideLayout268.xml"/><Relationship Id="rId289" Type="http://schemas.openxmlformats.org/officeDocument/2006/relationships/slideLayout" Target="../slideLayouts/slideLayout289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53" Type="http://schemas.openxmlformats.org/officeDocument/2006/relationships/slideLayout" Target="../slideLayouts/slideLayout53.xml"/><Relationship Id="rId74" Type="http://schemas.openxmlformats.org/officeDocument/2006/relationships/slideLayout" Target="../slideLayouts/slideLayout74.xml"/><Relationship Id="rId128" Type="http://schemas.openxmlformats.org/officeDocument/2006/relationships/slideLayout" Target="../slideLayouts/slideLayout128.xml"/><Relationship Id="rId149" Type="http://schemas.openxmlformats.org/officeDocument/2006/relationships/slideLayout" Target="../slideLayouts/slideLayout149.xml"/><Relationship Id="rId314" Type="http://schemas.openxmlformats.org/officeDocument/2006/relationships/slideLayout" Target="../slideLayouts/slideLayout314.xml"/><Relationship Id="rId335" Type="http://schemas.openxmlformats.org/officeDocument/2006/relationships/slideLayout" Target="../slideLayouts/slideLayout335.xml"/><Relationship Id="rId5" Type="http://schemas.openxmlformats.org/officeDocument/2006/relationships/slideLayout" Target="../slideLayouts/slideLayout5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181" Type="http://schemas.openxmlformats.org/officeDocument/2006/relationships/slideLayout" Target="../slideLayouts/slideLayout181.xml"/><Relationship Id="rId216" Type="http://schemas.openxmlformats.org/officeDocument/2006/relationships/slideLayout" Target="../slideLayouts/slideLayout216.xml"/><Relationship Id="rId237" Type="http://schemas.openxmlformats.org/officeDocument/2006/relationships/slideLayout" Target="../slideLayouts/slideLayout237.xml"/><Relationship Id="rId258" Type="http://schemas.openxmlformats.org/officeDocument/2006/relationships/slideLayout" Target="../slideLayouts/slideLayout258.xml"/><Relationship Id="rId279" Type="http://schemas.openxmlformats.org/officeDocument/2006/relationships/slideLayout" Target="../slideLayouts/slideLayout279.xml"/><Relationship Id="rId22" Type="http://schemas.openxmlformats.org/officeDocument/2006/relationships/slideLayout" Target="../slideLayouts/slideLayout22.xml"/><Relationship Id="rId43" Type="http://schemas.openxmlformats.org/officeDocument/2006/relationships/slideLayout" Target="../slideLayouts/slideLayout43.xml"/><Relationship Id="rId64" Type="http://schemas.openxmlformats.org/officeDocument/2006/relationships/slideLayout" Target="../slideLayouts/slideLayout64.xml"/><Relationship Id="rId118" Type="http://schemas.openxmlformats.org/officeDocument/2006/relationships/slideLayout" Target="../slideLayouts/slideLayout118.xml"/><Relationship Id="rId139" Type="http://schemas.openxmlformats.org/officeDocument/2006/relationships/slideLayout" Target="../slideLayouts/slideLayout139.xml"/><Relationship Id="rId290" Type="http://schemas.openxmlformats.org/officeDocument/2006/relationships/slideLayout" Target="../slideLayouts/slideLayout290.xml"/><Relationship Id="rId304" Type="http://schemas.openxmlformats.org/officeDocument/2006/relationships/slideLayout" Target="../slideLayouts/slideLayout304.xml"/><Relationship Id="rId325" Type="http://schemas.openxmlformats.org/officeDocument/2006/relationships/slideLayout" Target="../slideLayouts/slideLayout325.xml"/><Relationship Id="rId346" Type="http://schemas.openxmlformats.org/officeDocument/2006/relationships/theme" Target="../theme/theme1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171" Type="http://schemas.openxmlformats.org/officeDocument/2006/relationships/slideLayout" Target="../slideLayouts/slideLayout171.xml"/><Relationship Id="rId192" Type="http://schemas.openxmlformats.org/officeDocument/2006/relationships/slideLayout" Target="../slideLayouts/slideLayout192.xml"/><Relationship Id="rId206" Type="http://schemas.openxmlformats.org/officeDocument/2006/relationships/slideLayout" Target="../slideLayouts/slideLayout206.xml"/><Relationship Id="rId227" Type="http://schemas.openxmlformats.org/officeDocument/2006/relationships/slideLayout" Target="../slideLayouts/slideLayout227.xml"/><Relationship Id="rId248" Type="http://schemas.openxmlformats.org/officeDocument/2006/relationships/slideLayout" Target="../slideLayouts/slideLayout248.xml"/><Relationship Id="rId269" Type="http://schemas.openxmlformats.org/officeDocument/2006/relationships/slideLayout" Target="../slideLayouts/slideLayout269.xml"/><Relationship Id="rId12" Type="http://schemas.openxmlformats.org/officeDocument/2006/relationships/slideLayout" Target="../slideLayouts/slideLayout12.xml"/><Relationship Id="rId33" Type="http://schemas.openxmlformats.org/officeDocument/2006/relationships/slideLayout" Target="../slideLayouts/slideLayout33.xml"/><Relationship Id="rId108" Type="http://schemas.openxmlformats.org/officeDocument/2006/relationships/slideLayout" Target="../slideLayouts/slideLayout108.xml"/><Relationship Id="rId129" Type="http://schemas.openxmlformats.org/officeDocument/2006/relationships/slideLayout" Target="../slideLayouts/slideLayout129.xml"/><Relationship Id="rId280" Type="http://schemas.openxmlformats.org/officeDocument/2006/relationships/slideLayout" Target="../slideLayouts/slideLayout280.xml"/><Relationship Id="rId315" Type="http://schemas.openxmlformats.org/officeDocument/2006/relationships/slideLayout" Target="../slideLayouts/slideLayout315.xml"/><Relationship Id="rId336" Type="http://schemas.openxmlformats.org/officeDocument/2006/relationships/slideLayout" Target="../slideLayouts/slideLayout336.xml"/><Relationship Id="rId54" Type="http://schemas.openxmlformats.org/officeDocument/2006/relationships/slideLayout" Target="../slideLayouts/slideLayout54.xml"/><Relationship Id="rId75" Type="http://schemas.openxmlformats.org/officeDocument/2006/relationships/slideLayout" Target="../slideLayouts/slideLayout75.xml"/><Relationship Id="rId96" Type="http://schemas.openxmlformats.org/officeDocument/2006/relationships/slideLayout" Target="../slideLayouts/slideLayout96.xml"/><Relationship Id="rId140" Type="http://schemas.openxmlformats.org/officeDocument/2006/relationships/slideLayout" Target="../slideLayouts/slideLayout140.xml"/><Relationship Id="rId161" Type="http://schemas.openxmlformats.org/officeDocument/2006/relationships/slideLayout" Target="../slideLayouts/slideLayout161.xml"/><Relationship Id="rId182" Type="http://schemas.openxmlformats.org/officeDocument/2006/relationships/slideLayout" Target="../slideLayouts/slideLayout182.xml"/><Relationship Id="rId217" Type="http://schemas.openxmlformats.org/officeDocument/2006/relationships/slideLayout" Target="../slideLayouts/slideLayout217.xml"/><Relationship Id="rId6" Type="http://schemas.openxmlformats.org/officeDocument/2006/relationships/slideLayout" Target="../slideLayouts/slideLayout6.xml"/><Relationship Id="rId238" Type="http://schemas.openxmlformats.org/officeDocument/2006/relationships/slideLayout" Target="../slideLayouts/slideLayout238.xml"/><Relationship Id="rId259" Type="http://schemas.openxmlformats.org/officeDocument/2006/relationships/slideLayout" Target="../slideLayouts/slideLayout259.xml"/><Relationship Id="rId23" Type="http://schemas.openxmlformats.org/officeDocument/2006/relationships/slideLayout" Target="../slideLayouts/slideLayout23.xml"/><Relationship Id="rId119" Type="http://schemas.openxmlformats.org/officeDocument/2006/relationships/slideLayout" Target="../slideLayouts/slideLayout119.xml"/><Relationship Id="rId270" Type="http://schemas.openxmlformats.org/officeDocument/2006/relationships/slideLayout" Target="../slideLayouts/slideLayout270.xml"/><Relationship Id="rId291" Type="http://schemas.openxmlformats.org/officeDocument/2006/relationships/slideLayout" Target="../slideLayouts/slideLayout291.xml"/><Relationship Id="rId305" Type="http://schemas.openxmlformats.org/officeDocument/2006/relationships/slideLayout" Target="../slideLayouts/slideLayout305.xml"/><Relationship Id="rId326" Type="http://schemas.openxmlformats.org/officeDocument/2006/relationships/slideLayout" Target="../slideLayouts/slideLayout326.xml"/><Relationship Id="rId44" Type="http://schemas.openxmlformats.org/officeDocument/2006/relationships/slideLayout" Target="../slideLayouts/slideLayout44.xml"/><Relationship Id="rId65" Type="http://schemas.openxmlformats.org/officeDocument/2006/relationships/slideLayout" Target="../slideLayouts/slideLayout65.xml"/><Relationship Id="rId86" Type="http://schemas.openxmlformats.org/officeDocument/2006/relationships/slideLayout" Target="../slideLayouts/slideLayout86.xml"/><Relationship Id="rId130" Type="http://schemas.openxmlformats.org/officeDocument/2006/relationships/slideLayout" Target="../slideLayouts/slideLayout130.xml"/><Relationship Id="rId151" Type="http://schemas.openxmlformats.org/officeDocument/2006/relationships/slideLayout" Target="../slideLayouts/slideLayout151.xml"/><Relationship Id="rId172" Type="http://schemas.openxmlformats.org/officeDocument/2006/relationships/slideLayout" Target="../slideLayouts/slideLayout172.xml"/><Relationship Id="rId193" Type="http://schemas.openxmlformats.org/officeDocument/2006/relationships/slideLayout" Target="../slideLayouts/slideLayout193.xml"/><Relationship Id="rId207" Type="http://schemas.openxmlformats.org/officeDocument/2006/relationships/slideLayout" Target="../slideLayouts/slideLayout207.xml"/><Relationship Id="rId228" Type="http://schemas.openxmlformats.org/officeDocument/2006/relationships/slideLayout" Target="../slideLayouts/slideLayout228.xml"/><Relationship Id="rId249" Type="http://schemas.openxmlformats.org/officeDocument/2006/relationships/slideLayout" Target="../slideLayouts/slideLayout249.xml"/><Relationship Id="rId13" Type="http://schemas.openxmlformats.org/officeDocument/2006/relationships/slideLayout" Target="../slideLayouts/slideLayout13.xml"/><Relationship Id="rId109" Type="http://schemas.openxmlformats.org/officeDocument/2006/relationships/slideLayout" Target="../slideLayouts/slideLayout109.xml"/><Relationship Id="rId260" Type="http://schemas.openxmlformats.org/officeDocument/2006/relationships/slideLayout" Target="../slideLayouts/slideLayout260.xml"/><Relationship Id="rId281" Type="http://schemas.openxmlformats.org/officeDocument/2006/relationships/slideLayout" Target="../slideLayouts/slideLayout281.xml"/><Relationship Id="rId316" Type="http://schemas.openxmlformats.org/officeDocument/2006/relationships/slideLayout" Target="../slideLayouts/slideLayout316.xml"/><Relationship Id="rId337" Type="http://schemas.openxmlformats.org/officeDocument/2006/relationships/slideLayout" Target="../slideLayouts/slideLayout337.xml"/><Relationship Id="rId34" Type="http://schemas.openxmlformats.org/officeDocument/2006/relationships/slideLayout" Target="../slideLayouts/slideLayout34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20" Type="http://schemas.openxmlformats.org/officeDocument/2006/relationships/slideLayout" Target="../slideLayouts/slideLayout120.xml"/><Relationship Id="rId141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7.xml"/><Relationship Id="rId162" Type="http://schemas.openxmlformats.org/officeDocument/2006/relationships/slideLayout" Target="../slideLayouts/slideLayout162.xml"/><Relationship Id="rId183" Type="http://schemas.openxmlformats.org/officeDocument/2006/relationships/slideLayout" Target="../slideLayouts/slideLayout183.xml"/><Relationship Id="rId218" Type="http://schemas.openxmlformats.org/officeDocument/2006/relationships/slideLayout" Target="../slideLayouts/slideLayout218.xml"/><Relationship Id="rId239" Type="http://schemas.openxmlformats.org/officeDocument/2006/relationships/slideLayout" Target="../slideLayouts/slideLayout239.xml"/><Relationship Id="rId250" Type="http://schemas.openxmlformats.org/officeDocument/2006/relationships/slideLayout" Target="../slideLayouts/slideLayout250.xml"/><Relationship Id="rId271" Type="http://schemas.openxmlformats.org/officeDocument/2006/relationships/slideLayout" Target="../slideLayouts/slideLayout271.xml"/><Relationship Id="rId292" Type="http://schemas.openxmlformats.org/officeDocument/2006/relationships/slideLayout" Target="../slideLayouts/slideLayout292.xml"/><Relationship Id="rId306" Type="http://schemas.openxmlformats.org/officeDocument/2006/relationships/slideLayout" Target="../slideLayouts/slideLayout306.xml"/><Relationship Id="rId24" Type="http://schemas.openxmlformats.org/officeDocument/2006/relationships/slideLayout" Target="../slideLayouts/slideLayout24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31" Type="http://schemas.openxmlformats.org/officeDocument/2006/relationships/slideLayout" Target="../slideLayouts/slideLayout131.xml"/><Relationship Id="rId327" Type="http://schemas.openxmlformats.org/officeDocument/2006/relationships/slideLayout" Target="../slideLayouts/slideLayout327.xml"/><Relationship Id="rId152" Type="http://schemas.openxmlformats.org/officeDocument/2006/relationships/slideLayout" Target="../slideLayouts/slideLayout152.xml"/><Relationship Id="rId173" Type="http://schemas.openxmlformats.org/officeDocument/2006/relationships/slideLayout" Target="../slideLayouts/slideLayout173.xml"/><Relationship Id="rId194" Type="http://schemas.openxmlformats.org/officeDocument/2006/relationships/slideLayout" Target="../slideLayouts/slideLayout194.xml"/><Relationship Id="rId208" Type="http://schemas.openxmlformats.org/officeDocument/2006/relationships/slideLayout" Target="../slideLayouts/slideLayout208.xml"/><Relationship Id="rId229" Type="http://schemas.openxmlformats.org/officeDocument/2006/relationships/slideLayout" Target="../slideLayouts/slideLayout229.xml"/><Relationship Id="rId240" Type="http://schemas.openxmlformats.org/officeDocument/2006/relationships/slideLayout" Target="../slideLayouts/slideLayout240.xml"/><Relationship Id="rId261" Type="http://schemas.openxmlformats.org/officeDocument/2006/relationships/slideLayout" Target="../slideLayouts/slideLayout261.xml"/><Relationship Id="rId14" Type="http://schemas.openxmlformats.org/officeDocument/2006/relationships/slideLayout" Target="../slideLayouts/slideLayout14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282" Type="http://schemas.openxmlformats.org/officeDocument/2006/relationships/slideLayout" Target="../slideLayouts/slideLayout282.xml"/><Relationship Id="rId317" Type="http://schemas.openxmlformats.org/officeDocument/2006/relationships/slideLayout" Target="../slideLayouts/slideLayout317.xml"/><Relationship Id="rId338" Type="http://schemas.openxmlformats.org/officeDocument/2006/relationships/slideLayout" Target="../slideLayouts/slideLayout338.xml"/><Relationship Id="rId8" Type="http://schemas.openxmlformats.org/officeDocument/2006/relationships/slideLayout" Target="../slideLayouts/slideLayout8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142" Type="http://schemas.openxmlformats.org/officeDocument/2006/relationships/slideLayout" Target="../slideLayouts/slideLayout142.xml"/><Relationship Id="rId163" Type="http://schemas.openxmlformats.org/officeDocument/2006/relationships/slideLayout" Target="../slideLayouts/slideLayout163.xml"/><Relationship Id="rId184" Type="http://schemas.openxmlformats.org/officeDocument/2006/relationships/slideLayout" Target="../slideLayouts/slideLayout184.xml"/><Relationship Id="rId219" Type="http://schemas.openxmlformats.org/officeDocument/2006/relationships/slideLayout" Target="../slideLayouts/slideLayout219.xml"/><Relationship Id="rId230" Type="http://schemas.openxmlformats.org/officeDocument/2006/relationships/slideLayout" Target="../slideLayouts/slideLayout230.xml"/><Relationship Id="rId251" Type="http://schemas.openxmlformats.org/officeDocument/2006/relationships/slideLayout" Target="../slideLayouts/slideLayout251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116" Type="http://schemas.openxmlformats.org/officeDocument/2006/relationships/slideLayout" Target="../slideLayouts/slideLayout116.xml"/><Relationship Id="rId137" Type="http://schemas.openxmlformats.org/officeDocument/2006/relationships/slideLayout" Target="../slideLayouts/slideLayout137.xml"/><Relationship Id="rId158" Type="http://schemas.openxmlformats.org/officeDocument/2006/relationships/slideLayout" Target="../slideLayouts/slideLayout158.xml"/><Relationship Id="rId272" Type="http://schemas.openxmlformats.org/officeDocument/2006/relationships/slideLayout" Target="../slideLayouts/slideLayout272.xml"/><Relationship Id="rId293" Type="http://schemas.openxmlformats.org/officeDocument/2006/relationships/slideLayout" Target="../slideLayouts/slideLayout293.xml"/><Relationship Id="rId302" Type="http://schemas.openxmlformats.org/officeDocument/2006/relationships/slideLayout" Target="../slideLayouts/slideLayout302.xml"/><Relationship Id="rId307" Type="http://schemas.openxmlformats.org/officeDocument/2006/relationships/slideLayout" Target="../slideLayouts/slideLayout307.xml"/><Relationship Id="rId323" Type="http://schemas.openxmlformats.org/officeDocument/2006/relationships/slideLayout" Target="../slideLayouts/slideLayout323.xml"/><Relationship Id="rId328" Type="http://schemas.openxmlformats.org/officeDocument/2006/relationships/slideLayout" Target="../slideLayouts/slideLayout328.xml"/><Relationship Id="rId344" Type="http://schemas.openxmlformats.org/officeDocument/2006/relationships/slideLayout" Target="../slideLayouts/slideLayout344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32" Type="http://schemas.openxmlformats.org/officeDocument/2006/relationships/slideLayout" Target="../slideLayouts/slideLayout132.xml"/><Relationship Id="rId153" Type="http://schemas.openxmlformats.org/officeDocument/2006/relationships/slideLayout" Target="../slideLayouts/slideLayout153.xml"/><Relationship Id="rId174" Type="http://schemas.openxmlformats.org/officeDocument/2006/relationships/slideLayout" Target="../slideLayouts/slideLayout174.xml"/><Relationship Id="rId179" Type="http://schemas.openxmlformats.org/officeDocument/2006/relationships/slideLayout" Target="../slideLayouts/slideLayout179.xml"/><Relationship Id="rId195" Type="http://schemas.openxmlformats.org/officeDocument/2006/relationships/slideLayout" Target="../slideLayouts/slideLayout195.xml"/><Relationship Id="rId209" Type="http://schemas.openxmlformats.org/officeDocument/2006/relationships/slideLayout" Target="../slideLayouts/slideLayout209.xml"/><Relationship Id="rId190" Type="http://schemas.openxmlformats.org/officeDocument/2006/relationships/slideLayout" Target="../slideLayouts/slideLayout190.xml"/><Relationship Id="rId204" Type="http://schemas.openxmlformats.org/officeDocument/2006/relationships/slideLayout" Target="../slideLayouts/slideLayout204.xml"/><Relationship Id="rId220" Type="http://schemas.openxmlformats.org/officeDocument/2006/relationships/slideLayout" Target="../slideLayouts/slideLayout220.xml"/><Relationship Id="rId225" Type="http://schemas.openxmlformats.org/officeDocument/2006/relationships/slideLayout" Target="../slideLayouts/slideLayout225.xml"/><Relationship Id="rId241" Type="http://schemas.openxmlformats.org/officeDocument/2006/relationships/slideLayout" Target="../slideLayouts/slideLayout241.xml"/><Relationship Id="rId246" Type="http://schemas.openxmlformats.org/officeDocument/2006/relationships/slideLayout" Target="../slideLayouts/slideLayout246.xml"/><Relationship Id="rId267" Type="http://schemas.openxmlformats.org/officeDocument/2006/relationships/slideLayout" Target="../slideLayouts/slideLayout267.xml"/><Relationship Id="rId288" Type="http://schemas.openxmlformats.org/officeDocument/2006/relationships/slideLayout" Target="../slideLayouts/slideLayout288.xml"/><Relationship Id="rId15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6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27" Type="http://schemas.openxmlformats.org/officeDocument/2006/relationships/slideLayout" Target="../slideLayouts/slideLayout127.xml"/><Relationship Id="rId262" Type="http://schemas.openxmlformats.org/officeDocument/2006/relationships/slideLayout" Target="../slideLayouts/slideLayout262.xml"/><Relationship Id="rId283" Type="http://schemas.openxmlformats.org/officeDocument/2006/relationships/slideLayout" Target="../slideLayouts/slideLayout283.xml"/><Relationship Id="rId313" Type="http://schemas.openxmlformats.org/officeDocument/2006/relationships/slideLayout" Target="../slideLayouts/slideLayout313.xml"/><Relationship Id="rId318" Type="http://schemas.openxmlformats.org/officeDocument/2006/relationships/slideLayout" Target="../slideLayouts/slideLayout318.xml"/><Relationship Id="rId339" Type="http://schemas.openxmlformats.org/officeDocument/2006/relationships/slideLayout" Target="../slideLayouts/slideLayout339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slideLayout" Target="../slideLayouts/slideLayout52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143" Type="http://schemas.openxmlformats.org/officeDocument/2006/relationships/slideLayout" Target="../slideLayouts/slideLayout143.xml"/><Relationship Id="rId148" Type="http://schemas.openxmlformats.org/officeDocument/2006/relationships/slideLayout" Target="../slideLayouts/slideLayout148.xml"/><Relationship Id="rId164" Type="http://schemas.openxmlformats.org/officeDocument/2006/relationships/slideLayout" Target="../slideLayouts/slideLayout164.xml"/><Relationship Id="rId169" Type="http://schemas.openxmlformats.org/officeDocument/2006/relationships/slideLayout" Target="../slideLayouts/slideLayout169.xml"/><Relationship Id="rId185" Type="http://schemas.openxmlformats.org/officeDocument/2006/relationships/slideLayout" Target="../slideLayouts/slideLayout185.xml"/><Relationship Id="rId334" Type="http://schemas.openxmlformats.org/officeDocument/2006/relationships/slideLayout" Target="../slideLayouts/slideLayout33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80" Type="http://schemas.openxmlformats.org/officeDocument/2006/relationships/slideLayout" Target="../slideLayouts/slideLayout180.xml"/><Relationship Id="rId210" Type="http://schemas.openxmlformats.org/officeDocument/2006/relationships/slideLayout" Target="../slideLayouts/slideLayout210.xml"/><Relationship Id="rId215" Type="http://schemas.openxmlformats.org/officeDocument/2006/relationships/slideLayout" Target="../slideLayouts/slideLayout215.xml"/><Relationship Id="rId236" Type="http://schemas.openxmlformats.org/officeDocument/2006/relationships/slideLayout" Target="../slideLayouts/slideLayout236.xml"/><Relationship Id="rId257" Type="http://schemas.openxmlformats.org/officeDocument/2006/relationships/slideLayout" Target="../slideLayouts/slideLayout257.xml"/><Relationship Id="rId278" Type="http://schemas.openxmlformats.org/officeDocument/2006/relationships/slideLayout" Target="../slideLayouts/slideLayout278.xml"/><Relationship Id="rId26" Type="http://schemas.openxmlformats.org/officeDocument/2006/relationships/slideLayout" Target="../slideLayouts/slideLayout26.xml"/><Relationship Id="rId231" Type="http://schemas.openxmlformats.org/officeDocument/2006/relationships/slideLayout" Target="../slideLayouts/slideLayout231.xml"/><Relationship Id="rId252" Type="http://schemas.openxmlformats.org/officeDocument/2006/relationships/slideLayout" Target="../slideLayouts/slideLayout252.xml"/><Relationship Id="rId273" Type="http://schemas.openxmlformats.org/officeDocument/2006/relationships/slideLayout" Target="../slideLayouts/slideLayout273.xml"/><Relationship Id="rId294" Type="http://schemas.openxmlformats.org/officeDocument/2006/relationships/slideLayout" Target="../slideLayouts/slideLayout294.xml"/><Relationship Id="rId308" Type="http://schemas.openxmlformats.org/officeDocument/2006/relationships/slideLayout" Target="../slideLayouts/slideLayout308.xml"/><Relationship Id="rId329" Type="http://schemas.openxmlformats.org/officeDocument/2006/relationships/slideLayout" Target="../slideLayouts/slideLayout329.xml"/><Relationship Id="rId47" Type="http://schemas.openxmlformats.org/officeDocument/2006/relationships/slideLayout" Target="../slideLayouts/slideLayout47.xml"/><Relationship Id="rId68" Type="http://schemas.openxmlformats.org/officeDocument/2006/relationships/slideLayout" Target="../slideLayouts/slideLayout68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33" Type="http://schemas.openxmlformats.org/officeDocument/2006/relationships/slideLayout" Target="../slideLayouts/slideLayout133.xml"/><Relationship Id="rId154" Type="http://schemas.openxmlformats.org/officeDocument/2006/relationships/slideLayout" Target="../slideLayouts/slideLayout154.xml"/><Relationship Id="rId175" Type="http://schemas.openxmlformats.org/officeDocument/2006/relationships/slideLayout" Target="../slideLayouts/slideLayout175.xml"/><Relationship Id="rId340" Type="http://schemas.openxmlformats.org/officeDocument/2006/relationships/slideLayout" Target="../slideLayouts/slideLayout340.xml"/><Relationship Id="rId196" Type="http://schemas.openxmlformats.org/officeDocument/2006/relationships/slideLayout" Target="../slideLayouts/slideLayout196.xml"/><Relationship Id="rId200" Type="http://schemas.openxmlformats.org/officeDocument/2006/relationships/slideLayout" Target="../slideLayouts/slideLayout200.xml"/><Relationship Id="rId16" Type="http://schemas.openxmlformats.org/officeDocument/2006/relationships/slideLayout" Target="../slideLayouts/slideLayout16.xml"/><Relationship Id="rId221" Type="http://schemas.openxmlformats.org/officeDocument/2006/relationships/slideLayout" Target="../slideLayouts/slideLayout221.xml"/><Relationship Id="rId242" Type="http://schemas.openxmlformats.org/officeDocument/2006/relationships/slideLayout" Target="../slideLayouts/slideLayout242.xml"/><Relationship Id="rId263" Type="http://schemas.openxmlformats.org/officeDocument/2006/relationships/slideLayout" Target="../slideLayouts/slideLayout263.xml"/><Relationship Id="rId284" Type="http://schemas.openxmlformats.org/officeDocument/2006/relationships/slideLayout" Target="../slideLayouts/slideLayout284.xml"/><Relationship Id="rId319" Type="http://schemas.openxmlformats.org/officeDocument/2006/relationships/slideLayout" Target="../slideLayouts/slideLayout319.xml"/><Relationship Id="rId37" Type="http://schemas.openxmlformats.org/officeDocument/2006/relationships/slideLayout" Target="../slideLayouts/slideLayout37.xml"/><Relationship Id="rId58" Type="http://schemas.openxmlformats.org/officeDocument/2006/relationships/slideLayout" Target="../slideLayouts/slideLayout58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44" Type="http://schemas.openxmlformats.org/officeDocument/2006/relationships/slideLayout" Target="../slideLayouts/slideLayout144.xml"/><Relationship Id="rId330" Type="http://schemas.openxmlformats.org/officeDocument/2006/relationships/slideLayout" Target="../slideLayouts/slideLayout330.xml"/><Relationship Id="rId90" Type="http://schemas.openxmlformats.org/officeDocument/2006/relationships/slideLayout" Target="../slideLayouts/slideLayout90.xml"/><Relationship Id="rId165" Type="http://schemas.openxmlformats.org/officeDocument/2006/relationships/slideLayout" Target="../slideLayouts/slideLayout165.xml"/><Relationship Id="rId186" Type="http://schemas.openxmlformats.org/officeDocument/2006/relationships/slideLayout" Target="../slideLayouts/slideLayout186.xml"/><Relationship Id="rId211" Type="http://schemas.openxmlformats.org/officeDocument/2006/relationships/slideLayout" Target="../slideLayouts/slideLayout211.xml"/><Relationship Id="rId232" Type="http://schemas.openxmlformats.org/officeDocument/2006/relationships/slideLayout" Target="../slideLayouts/slideLayout232.xml"/><Relationship Id="rId253" Type="http://schemas.openxmlformats.org/officeDocument/2006/relationships/slideLayout" Target="../slideLayouts/slideLayout253.xml"/><Relationship Id="rId274" Type="http://schemas.openxmlformats.org/officeDocument/2006/relationships/slideLayout" Target="../slideLayouts/slideLayout274.xml"/><Relationship Id="rId295" Type="http://schemas.openxmlformats.org/officeDocument/2006/relationships/slideLayout" Target="../slideLayouts/slideLayout295.xml"/><Relationship Id="rId309" Type="http://schemas.openxmlformats.org/officeDocument/2006/relationships/slideLayout" Target="../slideLayouts/slideLayout309.xml"/><Relationship Id="rId27" Type="http://schemas.openxmlformats.org/officeDocument/2006/relationships/slideLayout" Target="../slideLayouts/slideLayout27.xml"/><Relationship Id="rId48" Type="http://schemas.openxmlformats.org/officeDocument/2006/relationships/slideLayout" Target="../slideLayouts/slideLayout48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34" Type="http://schemas.openxmlformats.org/officeDocument/2006/relationships/slideLayout" Target="../slideLayouts/slideLayout134.xml"/><Relationship Id="rId320" Type="http://schemas.openxmlformats.org/officeDocument/2006/relationships/slideLayout" Target="../slideLayouts/slideLayout320.xml"/><Relationship Id="rId80" Type="http://schemas.openxmlformats.org/officeDocument/2006/relationships/slideLayout" Target="../slideLayouts/slideLayout80.xml"/><Relationship Id="rId155" Type="http://schemas.openxmlformats.org/officeDocument/2006/relationships/slideLayout" Target="../slideLayouts/slideLayout155.xml"/><Relationship Id="rId176" Type="http://schemas.openxmlformats.org/officeDocument/2006/relationships/slideLayout" Target="../slideLayouts/slideLayout176.xml"/><Relationship Id="rId197" Type="http://schemas.openxmlformats.org/officeDocument/2006/relationships/slideLayout" Target="../slideLayouts/slideLayout197.xml"/><Relationship Id="rId341" Type="http://schemas.openxmlformats.org/officeDocument/2006/relationships/slideLayout" Target="../slideLayouts/slideLayout341.xml"/><Relationship Id="rId201" Type="http://schemas.openxmlformats.org/officeDocument/2006/relationships/slideLayout" Target="../slideLayouts/slideLayout201.xml"/><Relationship Id="rId222" Type="http://schemas.openxmlformats.org/officeDocument/2006/relationships/slideLayout" Target="../slideLayouts/slideLayout222.xml"/><Relationship Id="rId243" Type="http://schemas.openxmlformats.org/officeDocument/2006/relationships/slideLayout" Target="../slideLayouts/slideLayout243.xml"/><Relationship Id="rId264" Type="http://schemas.openxmlformats.org/officeDocument/2006/relationships/slideLayout" Target="../slideLayouts/slideLayout264.xml"/><Relationship Id="rId285" Type="http://schemas.openxmlformats.org/officeDocument/2006/relationships/slideLayout" Target="../slideLayouts/slideLayout285.xml"/><Relationship Id="rId17" Type="http://schemas.openxmlformats.org/officeDocument/2006/relationships/slideLayout" Target="../slideLayouts/slideLayout17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24" Type="http://schemas.openxmlformats.org/officeDocument/2006/relationships/slideLayout" Target="../slideLayouts/slideLayout124.xml"/><Relationship Id="rId310" Type="http://schemas.openxmlformats.org/officeDocument/2006/relationships/slideLayout" Target="../slideLayouts/slideLayout310.xml"/><Relationship Id="rId70" Type="http://schemas.openxmlformats.org/officeDocument/2006/relationships/slideLayout" Target="../slideLayouts/slideLayout70.xml"/><Relationship Id="rId91" Type="http://schemas.openxmlformats.org/officeDocument/2006/relationships/slideLayout" Target="../slideLayouts/slideLayout91.xml"/><Relationship Id="rId145" Type="http://schemas.openxmlformats.org/officeDocument/2006/relationships/slideLayout" Target="../slideLayouts/slideLayout145.xml"/><Relationship Id="rId166" Type="http://schemas.openxmlformats.org/officeDocument/2006/relationships/slideLayout" Target="../slideLayouts/slideLayout166.xml"/><Relationship Id="rId187" Type="http://schemas.openxmlformats.org/officeDocument/2006/relationships/slideLayout" Target="../slideLayouts/slideLayout187.xml"/><Relationship Id="rId331" Type="http://schemas.openxmlformats.org/officeDocument/2006/relationships/slideLayout" Target="../slideLayouts/slideLayout331.xml"/><Relationship Id="rId1" Type="http://schemas.openxmlformats.org/officeDocument/2006/relationships/slideLayout" Target="../slideLayouts/slideLayout1.xml"/><Relationship Id="rId212" Type="http://schemas.openxmlformats.org/officeDocument/2006/relationships/slideLayout" Target="../slideLayouts/slideLayout212.xml"/><Relationship Id="rId233" Type="http://schemas.openxmlformats.org/officeDocument/2006/relationships/slideLayout" Target="../slideLayouts/slideLayout233.xml"/><Relationship Id="rId254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8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275" Type="http://schemas.openxmlformats.org/officeDocument/2006/relationships/slideLayout" Target="../slideLayouts/slideLayout275.xml"/><Relationship Id="rId296" Type="http://schemas.openxmlformats.org/officeDocument/2006/relationships/slideLayout" Target="../slideLayouts/slideLayout296.xml"/><Relationship Id="rId300" Type="http://schemas.openxmlformats.org/officeDocument/2006/relationships/slideLayout" Target="../slideLayouts/slideLayout300.xml"/><Relationship Id="rId60" Type="http://schemas.openxmlformats.org/officeDocument/2006/relationships/slideLayout" Target="../slideLayouts/slideLayout60.xml"/><Relationship Id="rId81" Type="http://schemas.openxmlformats.org/officeDocument/2006/relationships/slideLayout" Target="../slideLayouts/slideLayout81.xml"/><Relationship Id="rId135" Type="http://schemas.openxmlformats.org/officeDocument/2006/relationships/slideLayout" Target="../slideLayouts/slideLayout135.xml"/><Relationship Id="rId156" Type="http://schemas.openxmlformats.org/officeDocument/2006/relationships/slideLayout" Target="../slideLayouts/slideLayout156.xml"/><Relationship Id="rId177" Type="http://schemas.openxmlformats.org/officeDocument/2006/relationships/slideLayout" Target="../slideLayouts/slideLayout177.xml"/><Relationship Id="rId198" Type="http://schemas.openxmlformats.org/officeDocument/2006/relationships/slideLayout" Target="../slideLayouts/slideLayout198.xml"/><Relationship Id="rId321" Type="http://schemas.openxmlformats.org/officeDocument/2006/relationships/slideLayout" Target="../slideLayouts/slideLayout321.xml"/><Relationship Id="rId342" Type="http://schemas.openxmlformats.org/officeDocument/2006/relationships/slideLayout" Target="../slideLayouts/slideLayout342.xml"/><Relationship Id="rId202" Type="http://schemas.openxmlformats.org/officeDocument/2006/relationships/slideLayout" Target="../slideLayouts/slideLayout202.xml"/><Relationship Id="rId223" Type="http://schemas.openxmlformats.org/officeDocument/2006/relationships/slideLayout" Target="../slideLayouts/slideLayout223.xml"/><Relationship Id="rId244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265" Type="http://schemas.openxmlformats.org/officeDocument/2006/relationships/slideLayout" Target="../slideLayouts/slideLayout265.xml"/><Relationship Id="rId286" Type="http://schemas.openxmlformats.org/officeDocument/2006/relationships/slideLayout" Target="../slideLayouts/slideLayout286.xml"/><Relationship Id="rId50" Type="http://schemas.openxmlformats.org/officeDocument/2006/relationships/slideLayout" Target="../slideLayouts/slideLayout50.xml"/><Relationship Id="rId104" Type="http://schemas.openxmlformats.org/officeDocument/2006/relationships/slideLayout" Target="../slideLayouts/slideLayout104.xml"/><Relationship Id="rId125" Type="http://schemas.openxmlformats.org/officeDocument/2006/relationships/slideLayout" Target="../slideLayouts/slideLayout125.xml"/><Relationship Id="rId146" Type="http://schemas.openxmlformats.org/officeDocument/2006/relationships/slideLayout" Target="../slideLayouts/slideLayout146.xml"/><Relationship Id="rId167" Type="http://schemas.openxmlformats.org/officeDocument/2006/relationships/slideLayout" Target="../slideLayouts/slideLayout167.xml"/><Relationship Id="rId188" Type="http://schemas.openxmlformats.org/officeDocument/2006/relationships/slideLayout" Target="../slideLayouts/slideLayout188.xml"/><Relationship Id="rId311" Type="http://schemas.openxmlformats.org/officeDocument/2006/relationships/slideLayout" Target="../slideLayouts/slideLayout311.xml"/><Relationship Id="rId332" Type="http://schemas.openxmlformats.org/officeDocument/2006/relationships/slideLayout" Target="../slideLayouts/slideLayout332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13" Type="http://schemas.openxmlformats.org/officeDocument/2006/relationships/slideLayout" Target="../slideLayouts/slideLayout213.xml"/><Relationship Id="rId234" Type="http://schemas.openxmlformats.org/officeDocument/2006/relationships/slideLayout" Target="../slideLayouts/slideLayout234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55" Type="http://schemas.openxmlformats.org/officeDocument/2006/relationships/slideLayout" Target="../slideLayouts/slideLayout255.xml"/><Relationship Id="rId276" Type="http://schemas.openxmlformats.org/officeDocument/2006/relationships/slideLayout" Target="../slideLayouts/slideLayout276.xml"/><Relationship Id="rId297" Type="http://schemas.openxmlformats.org/officeDocument/2006/relationships/slideLayout" Target="../slideLayouts/slideLayout297.xml"/><Relationship Id="rId40" Type="http://schemas.openxmlformats.org/officeDocument/2006/relationships/slideLayout" Target="../slideLayouts/slideLayout40.xml"/><Relationship Id="rId115" Type="http://schemas.openxmlformats.org/officeDocument/2006/relationships/slideLayout" Target="../slideLayouts/slideLayout115.xml"/><Relationship Id="rId136" Type="http://schemas.openxmlformats.org/officeDocument/2006/relationships/slideLayout" Target="../slideLayouts/slideLayout136.xml"/><Relationship Id="rId157" Type="http://schemas.openxmlformats.org/officeDocument/2006/relationships/slideLayout" Target="../slideLayouts/slideLayout157.xml"/><Relationship Id="rId178" Type="http://schemas.openxmlformats.org/officeDocument/2006/relationships/slideLayout" Target="../slideLayouts/slideLayout178.xml"/><Relationship Id="rId301" Type="http://schemas.openxmlformats.org/officeDocument/2006/relationships/slideLayout" Target="../slideLayouts/slideLayout301.xml"/><Relationship Id="rId322" Type="http://schemas.openxmlformats.org/officeDocument/2006/relationships/slideLayout" Target="../slideLayouts/slideLayout322.xml"/><Relationship Id="rId343" Type="http://schemas.openxmlformats.org/officeDocument/2006/relationships/slideLayout" Target="../slideLayouts/slideLayout343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9" Type="http://schemas.openxmlformats.org/officeDocument/2006/relationships/slideLayout" Target="../slideLayouts/slideLayout199.xml"/><Relationship Id="rId203" Type="http://schemas.openxmlformats.org/officeDocument/2006/relationships/slideLayout" Target="../slideLayouts/slideLayout203.xml"/><Relationship Id="rId19" Type="http://schemas.openxmlformats.org/officeDocument/2006/relationships/slideLayout" Target="../slideLayouts/slideLayout19.xml"/><Relationship Id="rId224" Type="http://schemas.openxmlformats.org/officeDocument/2006/relationships/slideLayout" Target="../slideLayouts/slideLayout224.xml"/><Relationship Id="rId245" Type="http://schemas.openxmlformats.org/officeDocument/2006/relationships/slideLayout" Target="../slideLayouts/slideLayout245.xml"/><Relationship Id="rId266" Type="http://schemas.openxmlformats.org/officeDocument/2006/relationships/slideLayout" Target="../slideLayouts/slideLayout266.xml"/><Relationship Id="rId287" Type="http://schemas.openxmlformats.org/officeDocument/2006/relationships/slideLayout" Target="../slideLayouts/slideLayout287.xml"/><Relationship Id="rId30" Type="http://schemas.openxmlformats.org/officeDocument/2006/relationships/slideLayout" Target="../slideLayouts/slideLayout3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147" Type="http://schemas.openxmlformats.org/officeDocument/2006/relationships/slideLayout" Target="../slideLayouts/slideLayout147.xml"/><Relationship Id="rId168" Type="http://schemas.openxmlformats.org/officeDocument/2006/relationships/slideLayout" Target="../slideLayouts/slideLayout168.xml"/><Relationship Id="rId312" Type="http://schemas.openxmlformats.org/officeDocument/2006/relationships/slideLayout" Target="../slideLayouts/slideLayout312.xml"/><Relationship Id="rId333" Type="http://schemas.openxmlformats.org/officeDocument/2006/relationships/slideLayout" Target="../slideLayouts/slideLayout333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189" Type="http://schemas.openxmlformats.org/officeDocument/2006/relationships/slideLayout" Target="../slideLayouts/slideLayout189.xml"/><Relationship Id="rId3" Type="http://schemas.openxmlformats.org/officeDocument/2006/relationships/slideLayout" Target="../slideLayouts/slideLayout3.xml"/><Relationship Id="rId214" Type="http://schemas.openxmlformats.org/officeDocument/2006/relationships/slideLayout" Target="../slideLayouts/slideLayout214.xml"/><Relationship Id="rId235" Type="http://schemas.openxmlformats.org/officeDocument/2006/relationships/slideLayout" Target="../slideLayouts/slideLayout235.xml"/><Relationship Id="rId256" Type="http://schemas.openxmlformats.org/officeDocument/2006/relationships/slideLayout" Target="../slideLayouts/slideLayout256.xml"/><Relationship Id="rId277" Type="http://schemas.openxmlformats.org/officeDocument/2006/relationships/slideLayout" Target="../slideLayouts/slideLayout277.xml"/><Relationship Id="rId298" Type="http://schemas.openxmlformats.org/officeDocument/2006/relationships/slideLayout" Target="../slideLayouts/slideLayout2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80F86-7167-4B3C-88E8-DC06F14FCC95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/>
              <a:t>| Тема презентации | xx/xx/xx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80E82D40-0F74-40CD-A500-FC523519A8A6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129922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092" r:id="rId1"/>
    <p:sldLayoutId id="2147487093" r:id="rId2"/>
    <p:sldLayoutId id="2147487094" r:id="rId3"/>
    <p:sldLayoutId id="2147487095" r:id="rId4"/>
    <p:sldLayoutId id="2147487096" r:id="rId5"/>
    <p:sldLayoutId id="2147487097" r:id="rId6"/>
    <p:sldLayoutId id="2147487098" r:id="rId7"/>
    <p:sldLayoutId id="2147487099" r:id="rId8"/>
    <p:sldLayoutId id="2147487100" r:id="rId9"/>
    <p:sldLayoutId id="2147487101" r:id="rId10"/>
    <p:sldLayoutId id="2147487102" r:id="rId11"/>
    <p:sldLayoutId id="2147487103" r:id="rId12"/>
    <p:sldLayoutId id="2147487104" r:id="rId13"/>
    <p:sldLayoutId id="2147487105" r:id="rId14"/>
    <p:sldLayoutId id="2147487106" r:id="rId15"/>
    <p:sldLayoutId id="2147487107" r:id="rId16"/>
    <p:sldLayoutId id="2147487108" r:id="rId17"/>
    <p:sldLayoutId id="2147487109" r:id="rId18"/>
    <p:sldLayoutId id="2147487110" r:id="rId19"/>
    <p:sldLayoutId id="2147487111" r:id="rId20"/>
    <p:sldLayoutId id="2147487112" r:id="rId21"/>
    <p:sldLayoutId id="2147487113" r:id="rId22"/>
    <p:sldLayoutId id="2147487114" r:id="rId23"/>
    <p:sldLayoutId id="2147487115" r:id="rId24"/>
    <p:sldLayoutId id="2147487116" r:id="rId25"/>
    <p:sldLayoutId id="2147487117" r:id="rId26"/>
    <p:sldLayoutId id="2147487118" r:id="rId27"/>
    <p:sldLayoutId id="2147487119" r:id="rId28"/>
    <p:sldLayoutId id="2147487120" r:id="rId29"/>
    <p:sldLayoutId id="2147487121" r:id="rId30"/>
    <p:sldLayoutId id="2147487122" r:id="rId31"/>
    <p:sldLayoutId id="2147487123" r:id="rId32"/>
    <p:sldLayoutId id="2147487124" r:id="rId33"/>
    <p:sldLayoutId id="2147487125" r:id="rId34"/>
    <p:sldLayoutId id="2147487126" r:id="rId35"/>
    <p:sldLayoutId id="2147487127" r:id="rId36"/>
    <p:sldLayoutId id="2147487128" r:id="rId37"/>
    <p:sldLayoutId id="2147487129" r:id="rId38"/>
    <p:sldLayoutId id="2147487130" r:id="rId39"/>
    <p:sldLayoutId id="2147487131" r:id="rId40"/>
    <p:sldLayoutId id="2147487132" r:id="rId41"/>
    <p:sldLayoutId id="2147487133" r:id="rId42"/>
    <p:sldLayoutId id="2147487134" r:id="rId43"/>
    <p:sldLayoutId id="2147487135" r:id="rId44"/>
    <p:sldLayoutId id="2147487136" r:id="rId45"/>
    <p:sldLayoutId id="2147487137" r:id="rId46"/>
    <p:sldLayoutId id="2147486706" r:id="rId47"/>
    <p:sldLayoutId id="2147486707" r:id="rId48"/>
    <p:sldLayoutId id="2147486708" r:id="rId49"/>
    <p:sldLayoutId id="2147486709" r:id="rId50"/>
    <p:sldLayoutId id="2147486710" r:id="rId51"/>
    <p:sldLayoutId id="2147486711" r:id="rId52"/>
    <p:sldLayoutId id="2147486712" r:id="rId53"/>
    <p:sldLayoutId id="2147486713" r:id="rId54"/>
    <p:sldLayoutId id="2147486714" r:id="rId55"/>
    <p:sldLayoutId id="2147486715" r:id="rId56"/>
    <p:sldLayoutId id="2147486716" r:id="rId57"/>
    <p:sldLayoutId id="2147486717" r:id="rId58"/>
    <p:sldLayoutId id="2147486718" r:id="rId59"/>
    <p:sldLayoutId id="2147486719" r:id="rId60"/>
    <p:sldLayoutId id="2147486720" r:id="rId61"/>
    <p:sldLayoutId id="2147486721" r:id="rId62"/>
    <p:sldLayoutId id="2147486722" r:id="rId63"/>
    <p:sldLayoutId id="2147486723" r:id="rId64"/>
    <p:sldLayoutId id="2147486724" r:id="rId65"/>
    <p:sldLayoutId id="2147486725" r:id="rId66"/>
    <p:sldLayoutId id="2147486726" r:id="rId67"/>
    <p:sldLayoutId id="2147486727" r:id="rId68"/>
    <p:sldLayoutId id="2147486728" r:id="rId69"/>
    <p:sldLayoutId id="2147486729" r:id="rId70"/>
    <p:sldLayoutId id="2147486730" r:id="rId71"/>
    <p:sldLayoutId id="2147486731" r:id="rId72"/>
    <p:sldLayoutId id="2147486732" r:id="rId73"/>
    <p:sldLayoutId id="2147486733" r:id="rId74"/>
    <p:sldLayoutId id="2147486734" r:id="rId75"/>
    <p:sldLayoutId id="2147486735" r:id="rId76"/>
    <p:sldLayoutId id="2147486736" r:id="rId77"/>
    <p:sldLayoutId id="2147486737" r:id="rId78"/>
    <p:sldLayoutId id="2147486738" r:id="rId79"/>
    <p:sldLayoutId id="2147486739" r:id="rId80"/>
    <p:sldLayoutId id="2147486740" r:id="rId81"/>
    <p:sldLayoutId id="2147486460" r:id="rId82"/>
    <p:sldLayoutId id="2147486461" r:id="rId83"/>
    <p:sldLayoutId id="2147486462" r:id="rId84"/>
    <p:sldLayoutId id="2147486463" r:id="rId85"/>
    <p:sldLayoutId id="2147486464" r:id="rId86"/>
    <p:sldLayoutId id="2147486465" r:id="rId87"/>
    <p:sldLayoutId id="2147486466" r:id="rId88"/>
    <p:sldLayoutId id="2147486467" r:id="rId89"/>
    <p:sldLayoutId id="2147486468" r:id="rId90"/>
    <p:sldLayoutId id="2147486469" r:id="rId91"/>
    <p:sldLayoutId id="2147486470" r:id="rId92"/>
    <p:sldLayoutId id="2147486471" r:id="rId93"/>
    <p:sldLayoutId id="2147486472" r:id="rId94"/>
    <p:sldLayoutId id="2147486473" r:id="rId95"/>
    <p:sldLayoutId id="2147486474" r:id="rId96"/>
    <p:sldLayoutId id="2147486475" r:id="rId97"/>
    <p:sldLayoutId id="2147486476" r:id="rId98"/>
    <p:sldLayoutId id="2147486477" r:id="rId99"/>
    <p:sldLayoutId id="2147486478" r:id="rId100"/>
    <p:sldLayoutId id="2147486479" r:id="rId101"/>
    <p:sldLayoutId id="2147486480" r:id="rId102"/>
    <p:sldLayoutId id="2147486481" r:id="rId103"/>
    <p:sldLayoutId id="2147486482" r:id="rId104"/>
    <p:sldLayoutId id="2147486483" r:id="rId105"/>
    <p:sldLayoutId id="2147486484" r:id="rId106"/>
    <p:sldLayoutId id="2147486485" r:id="rId107"/>
    <p:sldLayoutId id="2147486486" r:id="rId108"/>
    <p:sldLayoutId id="2147486487" r:id="rId109"/>
    <p:sldLayoutId id="2147486488" r:id="rId110"/>
    <p:sldLayoutId id="2147486489" r:id="rId111"/>
    <p:sldLayoutId id="2147486490" r:id="rId112"/>
    <p:sldLayoutId id="2147486491" r:id="rId113"/>
    <p:sldLayoutId id="2147486492" r:id="rId114"/>
    <p:sldLayoutId id="2147486493" r:id="rId115"/>
    <p:sldLayoutId id="2147486494" r:id="rId116"/>
    <p:sldLayoutId id="2147486495" r:id="rId117"/>
    <p:sldLayoutId id="2147486496" r:id="rId118"/>
    <p:sldLayoutId id="2147486497" r:id="rId119"/>
    <p:sldLayoutId id="2147486498" r:id="rId120"/>
    <p:sldLayoutId id="2147486499" r:id="rId121"/>
    <p:sldLayoutId id="2147486500" r:id="rId122"/>
    <p:sldLayoutId id="2147486501" r:id="rId123"/>
    <p:sldLayoutId id="2147486502" r:id="rId124"/>
    <p:sldLayoutId id="2147486503" r:id="rId125"/>
    <p:sldLayoutId id="2147486504" r:id="rId126"/>
    <p:sldLayoutId id="2147486505" r:id="rId127"/>
    <p:sldLayoutId id="2147486506" r:id="rId128"/>
    <p:sldLayoutId id="2147486507" r:id="rId129"/>
    <p:sldLayoutId id="2147486508" r:id="rId130"/>
    <p:sldLayoutId id="2147486509" r:id="rId131"/>
    <p:sldLayoutId id="2147486510" r:id="rId132"/>
    <p:sldLayoutId id="2147486511" r:id="rId133"/>
    <p:sldLayoutId id="2147486512" r:id="rId134"/>
    <p:sldLayoutId id="2147486513" r:id="rId135"/>
    <p:sldLayoutId id="2147486514" r:id="rId136"/>
    <p:sldLayoutId id="2147486515" r:id="rId137"/>
    <p:sldLayoutId id="2147486516" r:id="rId138"/>
    <p:sldLayoutId id="2147486517" r:id="rId139"/>
    <p:sldLayoutId id="2147486518" r:id="rId140"/>
    <p:sldLayoutId id="2147486519" r:id="rId141"/>
    <p:sldLayoutId id="2147486520" r:id="rId142"/>
    <p:sldLayoutId id="2147486521" r:id="rId143"/>
    <p:sldLayoutId id="2147486522" r:id="rId144"/>
    <p:sldLayoutId id="2147486523" r:id="rId145"/>
    <p:sldLayoutId id="2147486524" r:id="rId146"/>
    <p:sldLayoutId id="2147486525" r:id="rId147"/>
    <p:sldLayoutId id="2147486526" r:id="rId148"/>
    <p:sldLayoutId id="2147486527" r:id="rId149"/>
    <p:sldLayoutId id="2147486528" r:id="rId150"/>
    <p:sldLayoutId id="2147486529" r:id="rId151"/>
    <p:sldLayoutId id="2147486530" r:id="rId152"/>
    <p:sldLayoutId id="2147486531" r:id="rId153"/>
    <p:sldLayoutId id="2147486532" r:id="rId154"/>
    <p:sldLayoutId id="2147486533" r:id="rId155"/>
    <p:sldLayoutId id="2147486534" r:id="rId156"/>
    <p:sldLayoutId id="2147486535" r:id="rId157"/>
    <p:sldLayoutId id="2147486536" r:id="rId158"/>
    <p:sldLayoutId id="2147486537" r:id="rId159"/>
    <p:sldLayoutId id="2147486538" r:id="rId160"/>
    <p:sldLayoutId id="2147486539" r:id="rId161"/>
    <p:sldLayoutId id="2147486540" r:id="rId162"/>
    <p:sldLayoutId id="2147486541" r:id="rId163"/>
    <p:sldLayoutId id="2147486542" r:id="rId164"/>
    <p:sldLayoutId id="2147486543" r:id="rId165"/>
    <p:sldLayoutId id="2147486544" r:id="rId166"/>
    <p:sldLayoutId id="2147486545" r:id="rId167"/>
    <p:sldLayoutId id="2147486546" r:id="rId168"/>
    <p:sldLayoutId id="2147486547" r:id="rId169"/>
    <p:sldLayoutId id="2147486548" r:id="rId170"/>
    <p:sldLayoutId id="2147486549" r:id="rId171"/>
    <p:sldLayoutId id="2147486550" r:id="rId172"/>
    <p:sldLayoutId id="2147486551" r:id="rId173"/>
    <p:sldLayoutId id="2147486552" r:id="rId174"/>
    <p:sldLayoutId id="2147486553" r:id="rId175"/>
    <p:sldLayoutId id="2147486554" r:id="rId176"/>
    <p:sldLayoutId id="2147486555" r:id="rId177"/>
    <p:sldLayoutId id="2147486556" r:id="rId178"/>
    <p:sldLayoutId id="2147486557" r:id="rId179"/>
    <p:sldLayoutId id="2147486558" r:id="rId180"/>
    <p:sldLayoutId id="2147486559" r:id="rId181"/>
    <p:sldLayoutId id="2147486560" r:id="rId182"/>
    <p:sldLayoutId id="2147486561" r:id="rId183"/>
    <p:sldLayoutId id="2147486562" r:id="rId184"/>
    <p:sldLayoutId id="2147486563" r:id="rId185"/>
    <p:sldLayoutId id="2147486564" r:id="rId186"/>
    <p:sldLayoutId id="2147486565" r:id="rId187"/>
    <p:sldLayoutId id="2147486566" r:id="rId188"/>
    <p:sldLayoutId id="2147486567" r:id="rId189"/>
    <p:sldLayoutId id="2147486568" r:id="rId190"/>
    <p:sldLayoutId id="2147486569" r:id="rId191"/>
    <p:sldLayoutId id="2147486570" r:id="rId192"/>
    <p:sldLayoutId id="2147486571" r:id="rId193"/>
    <p:sldLayoutId id="2147486572" r:id="rId194"/>
    <p:sldLayoutId id="2147486573" r:id="rId195"/>
    <p:sldLayoutId id="2147486574" r:id="rId196"/>
    <p:sldLayoutId id="2147486575" r:id="rId197"/>
    <p:sldLayoutId id="2147486576" r:id="rId198"/>
    <p:sldLayoutId id="2147486577" r:id="rId199"/>
    <p:sldLayoutId id="2147486578" r:id="rId200"/>
    <p:sldLayoutId id="2147486579" r:id="rId201"/>
    <p:sldLayoutId id="2147486580" r:id="rId202"/>
    <p:sldLayoutId id="2147486581" r:id="rId203"/>
    <p:sldLayoutId id="2147486582" r:id="rId204"/>
    <p:sldLayoutId id="2147486583" r:id="rId205"/>
    <p:sldLayoutId id="2147486584" r:id="rId206"/>
    <p:sldLayoutId id="2147486585" r:id="rId207"/>
    <p:sldLayoutId id="2147486586" r:id="rId208"/>
    <p:sldLayoutId id="2147486587" r:id="rId209"/>
    <p:sldLayoutId id="2147486588" r:id="rId210"/>
    <p:sldLayoutId id="2147486589" r:id="rId211"/>
    <p:sldLayoutId id="2147486590" r:id="rId212"/>
    <p:sldLayoutId id="2147486591" r:id="rId213"/>
    <p:sldLayoutId id="2147486592" r:id="rId214"/>
    <p:sldLayoutId id="2147486593" r:id="rId215"/>
    <p:sldLayoutId id="2147486594" r:id="rId216"/>
    <p:sldLayoutId id="2147486595" r:id="rId217"/>
    <p:sldLayoutId id="2147486596" r:id="rId218"/>
    <p:sldLayoutId id="2147486597" r:id="rId219"/>
    <p:sldLayoutId id="2147486598" r:id="rId220"/>
    <p:sldLayoutId id="2147486599" r:id="rId221"/>
    <p:sldLayoutId id="2147486600" r:id="rId222"/>
    <p:sldLayoutId id="2147486601" r:id="rId223"/>
    <p:sldLayoutId id="2147486602" r:id="rId224"/>
    <p:sldLayoutId id="2147486603" r:id="rId225"/>
    <p:sldLayoutId id="2147486604" r:id="rId226"/>
    <p:sldLayoutId id="2147486605" r:id="rId227"/>
    <p:sldLayoutId id="2147486606" r:id="rId228"/>
    <p:sldLayoutId id="2147486607" r:id="rId229"/>
    <p:sldLayoutId id="2147486608" r:id="rId230"/>
    <p:sldLayoutId id="2147486609" r:id="rId231"/>
    <p:sldLayoutId id="2147486610" r:id="rId232"/>
    <p:sldLayoutId id="2147486611" r:id="rId233"/>
    <p:sldLayoutId id="2147486612" r:id="rId234"/>
    <p:sldLayoutId id="2147486613" r:id="rId235"/>
    <p:sldLayoutId id="2147486614" r:id="rId236"/>
    <p:sldLayoutId id="2147486615" r:id="rId237"/>
    <p:sldLayoutId id="2147486616" r:id="rId238"/>
    <p:sldLayoutId id="2147486617" r:id="rId239"/>
    <p:sldLayoutId id="2147486618" r:id="rId240"/>
    <p:sldLayoutId id="2147486619" r:id="rId241"/>
    <p:sldLayoutId id="2147486620" r:id="rId242"/>
    <p:sldLayoutId id="2147486621" r:id="rId243"/>
    <p:sldLayoutId id="2147486622" r:id="rId244"/>
    <p:sldLayoutId id="2147486623" r:id="rId245"/>
    <p:sldLayoutId id="2147486624" r:id="rId246"/>
    <p:sldLayoutId id="2147486625" r:id="rId247"/>
    <p:sldLayoutId id="2147486626" r:id="rId248"/>
    <p:sldLayoutId id="2147486627" r:id="rId249"/>
    <p:sldLayoutId id="2147486628" r:id="rId250"/>
    <p:sldLayoutId id="2147486629" r:id="rId251"/>
    <p:sldLayoutId id="2147486630" r:id="rId252"/>
    <p:sldLayoutId id="2147486631" r:id="rId253"/>
    <p:sldLayoutId id="2147486632" r:id="rId254"/>
    <p:sldLayoutId id="2147486633" r:id="rId255"/>
    <p:sldLayoutId id="2147486634" r:id="rId256"/>
    <p:sldLayoutId id="2147486635" r:id="rId257"/>
    <p:sldLayoutId id="2147486636" r:id="rId258"/>
    <p:sldLayoutId id="2147486637" r:id="rId259"/>
    <p:sldLayoutId id="2147486638" r:id="rId260"/>
    <p:sldLayoutId id="2147486639" r:id="rId261"/>
    <p:sldLayoutId id="2147486640" r:id="rId262"/>
    <p:sldLayoutId id="2147486641" r:id="rId263"/>
    <p:sldLayoutId id="2147486642" r:id="rId264"/>
    <p:sldLayoutId id="2147486643" r:id="rId265"/>
    <p:sldLayoutId id="2147486644" r:id="rId266"/>
    <p:sldLayoutId id="2147486645" r:id="rId267"/>
    <p:sldLayoutId id="2147486646" r:id="rId268"/>
    <p:sldLayoutId id="2147486647" r:id="rId269"/>
    <p:sldLayoutId id="2147486648" r:id="rId270"/>
    <p:sldLayoutId id="2147486649" r:id="rId271"/>
    <p:sldLayoutId id="2147486650" r:id="rId272"/>
    <p:sldLayoutId id="2147486741" r:id="rId273"/>
    <p:sldLayoutId id="2147486742" r:id="rId274"/>
    <p:sldLayoutId id="2147486743" r:id="rId275"/>
    <p:sldLayoutId id="2147486744" r:id="rId276"/>
    <p:sldLayoutId id="2147486745" r:id="rId277"/>
    <p:sldLayoutId id="2147486746" r:id="rId278"/>
    <p:sldLayoutId id="2147486747" r:id="rId279"/>
    <p:sldLayoutId id="2147486748" r:id="rId280"/>
    <p:sldLayoutId id="2147486749" r:id="rId281"/>
    <p:sldLayoutId id="2147486750" r:id="rId282"/>
    <p:sldLayoutId id="2147486751" r:id="rId283"/>
    <p:sldLayoutId id="2147486752" r:id="rId284"/>
    <p:sldLayoutId id="2147486753" r:id="rId285"/>
    <p:sldLayoutId id="2147486754" r:id="rId286"/>
    <p:sldLayoutId id="2147486755" r:id="rId287"/>
    <p:sldLayoutId id="2147486756" r:id="rId288"/>
    <p:sldLayoutId id="2147486757" r:id="rId289"/>
    <p:sldLayoutId id="2147486758" r:id="rId290"/>
    <p:sldLayoutId id="2147486759" r:id="rId291"/>
    <p:sldLayoutId id="2147486760" r:id="rId292"/>
    <p:sldLayoutId id="2147486761" r:id="rId293"/>
    <p:sldLayoutId id="2147486762" r:id="rId294"/>
    <p:sldLayoutId id="2147486763" r:id="rId295"/>
    <p:sldLayoutId id="2147486764" r:id="rId296"/>
    <p:sldLayoutId id="2147486765" r:id="rId297"/>
    <p:sldLayoutId id="2147486766" r:id="rId298"/>
    <p:sldLayoutId id="2147486767" r:id="rId299"/>
    <p:sldLayoutId id="2147486768" r:id="rId300"/>
    <p:sldLayoutId id="2147486769" r:id="rId301"/>
    <p:sldLayoutId id="2147486770" r:id="rId302"/>
    <p:sldLayoutId id="2147486771" r:id="rId303"/>
    <p:sldLayoutId id="2147486772" r:id="rId304"/>
    <p:sldLayoutId id="2147486773" r:id="rId305"/>
    <p:sldLayoutId id="2147486774" r:id="rId306"/>
    <p:sldLayoutId id="2147486775" r:id="rId307"/>
    <p:sldLayoutId id="2147486776" r:id="rId308"/>
    <p:sldLayoutId id="2147486777" r:id="rId309"/>
    <p:sldLayoutId id="2147486778" r:id="rId310"/>
    <p:sldLayoutId id="2147486779" r:id="rId311"/>
    <p:sldLayoutId id="2147486780" r:id="rId312"/>
    <p:sldLayoutId id="2147486781" r:id="rId313"/>
    <p:sldLayoutId id="2147486783" r:id="rId314"/>
    <p:sldLayoutId id="2147486784" r:id="rId315"/>
    <p:sldLayoutId id="2147486785" r:id="rId316"/>
    <p:sldLayoutId id="2147486786" r:id="rId317"/>
    <p:sldLayoutId id="2147486787" r:id="rId318"/>
    <p:sldLayoutId id="2147486788" r:id="rId319"/>
    <p:sldLayoutId id="2147486789" r:id="rId320"/>
    <p:sldLayoutId id="2147486790" r:id="rId321"/>
    <p:sldLayoutId id="2147486791" r:id="rId322"/>
    <p:sldLayoutId id="2147486792" r:id="rId323"/>
    <p:sldLayoutId id="2147486793" r:id="rId324"/>
    <p:sldLayoutId id="2147486794" r:id="rId325"/>
    <p:sldLayoutId id="2147486795" r:id="rId326"/>
    <p:sldLayoutId id="2147486796" r:id="rId327"/>
    <p:sldLayoutId id="2147486797" r:id="rId328"/>
    <p:sldLayoutId id="2147486798" r:id="rId329"/>
    <p:sldLayoutId id="2147486799" r:id="rId330"/>
    <p:sldLayoutId id="2147486800" r:id="rId331"/>
    <p:sldLayoutId id="2147486801" r:id="rId332"/>
    <p:sldLayoutId id="2147486802" r:id="rId333"/>
    <p:sldLayoutId id="2147486803" r:id="rId334"/>
    <p:sldLayoutId id="2147486804" r:id="rId335"/>
    <p:sldLayoutId id="2147486805" r:id="rId336"/>
    <p:sldLayoutId id="2147486806" r:id="rId337"/>
    <p:sldLayoutId id="2147486807" r:id="rId338"/>
    <p:sldLayoutId id="2147486808" r:id="rId339"/>
    <p:sldLayoutId id="2147486809" r:id="rId340"/>
    <p:sldLayoutId id="2147486810" r:id="rId341"/>
    <p:sldLayoutId id="2147486811" r:id="rId342"/>
    <p:sldLayoutId id="2147486812" r:id="rId343"/>
    <p:sldLayoutId id="2147486813" r:id="rId344"/>
    <p:sldLayoutId id="2147486814" r:id="rId345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2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Subtitle 6"/>
          <p:cNvSpPr>
            <a:spLocks/>
          </p:cNvSpPr>
          <p:nvPr/>
        </p:nvSpPr>
        <p:spPr bwMode="auto">
          <a:xfrm>
            <a:off x="242888" y="4583113"/>
            <a:ext cx="8615362" cy="76041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 eaLnBrk="0" hangingPunct="0">
              <a:buFont typeface="Arial" charset="0"/>
              <a:buNone/>
              <a:defRPr/>
            </a:pPr>
            <a:endParaRPr lang="ru-RU" sz="2400" b="1" dirty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4438"/>
          <a:stretch/>
        </p:blipFill>
        <p:spPr>
          <a:xfrm>
            <a:off x="0" y="1221925"/>
            <a:ext cx="9144000" cy="5208910"/>
          </a:xfrm>
          <a:prstGeom prst="rect">
            <a:avLst/>
          </a:prstGeom>
        </p:spPr>
      </p:pic>
      <p:sp>
        <p:nvSpPr>
          <p:cNvPr id="6" name="Title 5"/>
          <p:cNvSpPr>
            <a:spLocks/>
          </p:cNvSpPr>
          <p:nvPr/>
        </p:nvSpPr>
        <p:spPr bwMode="auto">
          <a:xfrm>
            <a:off x="-127350" y="0"/>
            <a:ext cx="9271349" cy="1465729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 eaLnBrk="0" hangingPunct="0">
              <a:buFont typeface="Arial" charset="0"/>
              <a:buNone/>
              <a:defRPr/>
            </a:pPr>
            <a:r>
              <a:rPr lang="ru-RU" sz="2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ПРОИЗВОДСТВЕННЫЙ ТРАВМАТИЗМ, ПРОФЕССИОНАЛЬНЫЕ ЗАБОЛЕВАНИЯ </a:t>
            </a:r>
          </a:p>
          <a:p>
            <a:pPr algn="ctr" eaLnBrk="0" hangingPunct="0">
              <a:buFont typeface="Arial" charset="0"/>
              <a:buNone/>
              <a:defRPr/>
            </a:pPr>
            <a:r>
              <a:rPr lang="ru-RU" sz="2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И ИХ ПРОФИЛАКТИКА</a:t>
            </a:r>
            <a:endParaRPr lang="ru-RU" sz="2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5bucks.ru/wp-content/uploads/2017/04/malomu-biznesu-ustanovyat-ischerpyvayushhij-perechen-dokumentov-dlya-uchastiya-v-zakupka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16017" y="4363854"/>
            <a:ext cx="2027983" cy="2027983"/>
          </a:xfrm>
          <a:prstGeom prst="rect">
            <a:avLst/>
          </a:prstGeom>
          <a:noFill/>
        </p:spPr>
      </p:pic>
      <p:sp>
        <p:nvSpPr>
          <p:cNvPr id="12292" name="Title 2"/>
          <p:cNvSpPr>
            <a:spLocks/>
          </p:cNvSpPr>
          <p:nvPr/>
        </p:nvSpPr>
        <p:spPr bwMode="auto">
          <a:xfrm>
            <a:off x="-7938" y="171450"/>
            <a:ext cx="9144001" cy="90011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ПОРЯДОК РАССЛЕДОВАНИЯ НЕСЧАСТНОГО СЛУЧАЯ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4800" y="1225689"/>
            <a:ext cx="8543365" cy="4879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Несчастный случай на производстве расследует комиссия, порядок формирования которой установлен ст. 229 ТК РФ и распоряжением ОАО «РЖД» от 9.11.2012г № 2262р (в ред. распор. от 23.11.2015г №2740р) </a:t>
            </a:r>
          </a:p>
          <a:p>
            <a:pPr algn="just"/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Состав комиссии (не менее трех человек) утверждается приказом работодателя. В нее входят:</a:t>
            </a:r>
          </a:p>
          <a:p>
            <a:pPr algn="just"/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Для расследования несчастных случаев с легким исходом - руководитель или главный инженер подразделения (председатель), заместитель руководителя в соответствии с распределением обязанностей, инженер по охране труда, представитель профкома, уполномоченный по охране труда.</a:t>
            </a:r>
          </a:p>
          <a:p>
            <a:pPr algn="just"/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При расследовании несчастного случая  с тяжелыми повреждениями здоровья, либо со смертельным исходом, в состав комиссии включаются государственный инспектор труда, представители органа исполнительной власти субъекта Российской, представители страховщика, территориального объединения организаций профсоюзов.</a:t>
            </a:r>
          </a:p>
          <a:p>
            <a:pPr algn="just"/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Каждый пострадавший (законный представитель, доверенное лицо) имеет право лично участвовать в расследовании несчастного случая, происшедшего с ним, а также знакомиться с материалами расследования.</a:t>
            </a:r>
          </a:p>
          <a:p>
            <a:pPr algn="just"/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Во всех случаях состав комиссии должен состоять из нечетного числа членов.</a:t>
            </a:r>
            <a:endParaRPr lang="ru-RU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7938" y="228600"/>
            <a:ext cx="9144001" cy="857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СРОКИ РАССЛЕДОВАНИЯ НЕСЧАСТНОГО СЛУЧАЯ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7541" y="1546412"/>
            <a:ext cx="2474259" cy="10757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«легкие» несчастные случаи (в т. ч. групповые) </a:t>
            </a:r>
            <a:endParaRPr lang="ru-RU" sz="16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42364" y="2855259"/>
            <a:ext cx="2402542" cy="105783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«тяжелые» (в т. ч. групповые) и со смертельным исходом </a:t>
            </a:r>
            <a:endParaRPr lang="ru-RU" sz="16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09600" y="4038600"/>
            <a:ext cx="2308412" cy="119230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«скрытые»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 было своевременно сообщено работодателю </a:t>
            </a:r>
            <a:endParaRPr lang="ru-RU" sz="16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872753" y="1586753"/>
            <a:ext cx="1909482" cy="9144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 дня</a:t>
            </a:r>
            <a:endParaRPr lang="ru-RU" sz="16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904128" y="2747683"/>
            <a:ext cx="1909482" cy="9144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15 дней</a:t>
            </a:r>
            <a:endParaRPr lang="ru-RU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868269" y="4016189"/>
            <a:ext cx="1909482" cy="9144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 месяц</a:t>
            </a:r>
            <a:endParaRPr lang="ru-RU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3079377" y="1842247"/>
            <a:ext cx="591670" cy="363071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3137648" y="3043517"/>
            <a:ext cx="591670" cy="363071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3115237" y="4312022"/>
            <a:ext cx="591670" cy="363071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авая фигурная скобка 14"/>
          <p:cNvSpPr/>
          <p:nvPr/>
        </p:nvSpPr>
        <p:spPr>
          <a:xfrm>
            <a:off x="6037729" y="1734670"/>
            <a:ext cx="726142" cy="1842247"/>
          </a:xfrm>
          <a:prstGeom prst="rightBrac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люс 15"/>
          <p:cNvSpPr/>
          <p:nvPr/>
        </p:nvSpPr>
        <p:spPr>
          <a:xfrm>
            <a:off x="6911787" y="2393577"/>
            <a:ext cx="632011" cy="564776"/>
          </a:xfrm>
          <a:prstGeom prst="mathPlu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611035" y="2501153"/>
            <a:ext cx="113845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15 дней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7938" y="171450"/>
            <a:ext cx="9144001" cy="928688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ОФОРМЛЕНИЕ РАССЛЕДОВАНИЯ НЕСЧАСТНОГО СЛУЧАЯ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5153" y="1166843"/>
            <a:ext cx="580912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 несчастному случаю, квалифицированному при расследовании как несчастный случай на производстве, оформляется акт о несчастном случае на производстве по форме, утвержденной Постановлением № 73 (ст. 230 ТК РФ).</a:t>
            </a:r>
          </a:p>
          <a:p>
            <a:r>
              <a:rPr lang="ru-RU" dirty="0" smtClean="0"/>
              <a:t>Форма акта (1–4) выбирается исходя из степени тяжести несчастного случая и профессиональной принадлежности пострадавших.</a:t>
            </a:r>
          </a:p>
          <a:p>
            <a:r>
              <a:rPr lang="ru-RU" dirty="0" smtClean="0"/>
              <a:t> Акт подписывается, утверждается и выдается на руки пострадавшему в течение 3 дней после завершения расследования. Срок хранения акта – 45 лет.</a:t>
            </a:r>
          </a:p>
          <a:p>
            <a:r>
              <a:rPr lang="ru-RU" dirty="0" smtClean="0"/>
              <a:t>Каждый несчастный случай  должен быть зарегистрирован в журнале регистрации несчастных случаев на производстве.</a:t>
            </a:r>
          </a:p>
          <a:p>
            <a:r>
              <a:rPr lang="ru-RU" dirty="0" smtClean="0"/>
              <a:t>При расследовании может быть установлена вина пострадавшего в процентах (не более 25 %).</a:t>
            </a:r>
          </a:p>
          <a:p>
            <a:endParaRPr lang="ru-RU" dirty="0"/>
          </a:p>
        </p:txBody>
      </p:sp>
      <p:pic>
        <p:nvPicPr>
          <p:cNvPr id="6" name="Picture 2" descr="http://uslide.ru/images/5/11292/960/img13.jpg"/>
          <p:cNvPicPr>
            <a:picLocks noChangeAspect="1" noChangeArrowheads="1"/>
          </p:cNvPicPr>
          <p:nvPr/>
        </p:nvPicPr>
        <p:blipFill>
          <a:blip r:embed="rId3"/>
          <a:srcRect l="63103" t="59098" r="1309" b="14432"/>
          <a:stretch>
            <a:fillRect/>
          </a:stretch>
        </p:blipFill>
        <p:spPr bwMode="auto">
          <a:xfrm>
            <a:off x="5889812" y="4701990"/>
            <a:ext cx="3254188" cy="1815353"/>
          </a:xfrm>
          <a:prstGeom prst="rect">
            <a:avLst/>
          </a:prstGeom>
          <a:noFill/>
        </p:spPr>
      </p:pic>
      <p:pic>
        <p:nvPicPr>
          <p:cNvPr id="35842" name="Picture 2" descr="http://www.gants.by/wp-content/uploads/2016/11/jhkgfTYUIy2ebjhjkl13pB.png"/>
          <p:cNvPicPr>
            <a:picLocks noChangeAspect="1" noChangeArrowheads="1"/>
          </p:cNvPicPr>
          <p:nvPr/>
        </p:nvPicPr>
        <p:blipFill>
          <a:blip r:embed="rId4"/>
          <a:srcRect l="14966" t="5008" r="4942" b="23574"/>
          <a:stretch>
            <a:fillRect/>
          </a:stretch>
        </p:blipFill>
        <p:spPr bwMode="auto">
          <a:xfrm>
            <a:off x="5979458" y="3075266"/>
            <a:ext cx="2985247" cy="1774640"/>
          </a:xfrm>
          <a:prstGeom prst="rect">
            <a:avLst/>
          </a:prstGeom>
          <a:noFill/>
        </p:spPr>
      </p:pic>
      <p:pic>
        <p:nvPicPr>
          <p:cNvPr id="35844" name="Picture 4" descr="http://www.bydmayster.com.ua/wp-content/uploads/2017/01/15-740x41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1576" y="1219200"/>
            <a:ext cx="2994402" cy="16792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7938" y="242888"/>
            <a:ext cx="9144001" cy="90011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ВИДЫ СТРАХОВЫХ ВЫПЛАТ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5154" y="1116106"/>
            <a:ext cx="5405718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1. Пособие по временной нетрудоспособности в размере 100 процентов заработка работника независимо от стажа его работы.</a:t>
            </a:r>
          </a:p>
          <a:p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2. Единовременная страховая выплата в размере шестидесятикратного минимального размера оплаты труда, действующего на день данной выплаты</a:t>
            </a:r>
          </a:p>
          <a:p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3. Ежемесячная страховая выплата работнику (определяется исходя из среднего заработка пропорционально установленному проценту утраты им трудоспособности).</a:t>
            </a:r>
          </a:p>
          <a:p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4. Оплата дополнительной медицинской помощи, в том числе на дополнительное питание и лекарства.</a:t>
            </a:r>
          </a:p>
          <a:p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5. Оплата постороннего ухода, в том числе членами его семьи.</a:t>
            </a:r>
          </a:p>
          <a:p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6. Санаторно-курортное лечение</a:t>
            </a:r>
          </a:p>
          <a:p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7. Право на протезирование, а также на обеспечение приспособлениями, необходимыми ему для трудовой деятельности и в быту.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32130" name="Picture 2" descr="https://fin.davaisravnim.ru/upload/iblock/0dc/0dc86f5812b5deb80bcedcc3579a158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33282" y="1250577"/>
            <a:ext cx="3360640" cy="2112403"/>
          </a:xfrm>
          <a:prstGeom prst="rect">
            <a:avLst/>
          </a:prstGeom>
          <a:noFill/>
        </p:spPr>
      </p:pic>
      <p:sp>
        <p:nvSpPr>
          <p:cNvPr id="432132" name="AutoShape 4" descr="http://www.russianarmya.ru/images/stories/novosti/00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32134" name="Picture 6" descr="http://xn----otbbcd9aedaglc3m.xn--p1ai/upload/iblock/e15/e1505528b8e64d9fedd527c3405afa9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8576" y="3783105"/>
            <a:ext cx="3414058" cy="25605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7938" y="200024"/>
            <a:ext cx="9144001" cy="84296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ПРОФЕССИОНАЛЬНЫЕ ЗАБОЛЕВАНИЯ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5154" y="1116106"/>
            <a:ext cx="5405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32132" name="AutoShape 4" descr="http://www.russianarmya.ru/images/stories/novosti/00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01788" y="1326776"/>
            <a:ext cx="2743200" cy="914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Профессиональное заболевание</a:t>
            </a:r>
            <a:endParaRPr lang="ru-RU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957481" y="2653553"/>
            <a:ext cx="3056966" cy="297628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Хроническое заболевание</a:t>
            </a: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затяжное;</a:t>
            </a: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связано с длительным влиянием производственной обстановки на организм</a:t>
            </a:r>
          </a:p>
          <a:p>
            <a:pPr algn="ctr"/>
            <a:endParaRPr lang="ru-RU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73741" y="2680447"/>
            <a:ext cx="3056965" cy="295835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Острое заболевание</a:t>
            </a: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кратковременное (не дольше одного дня или смены) влияние негативных производственных факторов на организм человека;</a:t>
            </a: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внезапное начало</a:t>
            </a:r>
          </a:p>
          <a:p>
            <a:pPr algn="ctr"/>
            <a:endParaRPr lang="ru-RU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Стрелка вверх 13"/>
          <p:cNvSpPr/>
          <p:nvPr/>
        </p:nvSpPr>
        <p:spPr>
          <a:xfrm rot="13450986">
            <a:off x="2630845" y="2109770"/>
            <a:ext cx="273702" cy="544652"/>
          </a:xfrm>
          <a:prstGeom prst="up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 rot="7667546">
            <a:off x="5983645" y="2091841"/>
            <a:ext cx="273702" cy="544652"/>
          </a:xfrm>
          <a:prstGeom prst="up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7938" y="171450"/>
            <a:ext cx="9144001" cy="928688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РАССЛЕДОВАНИЕ ОСТРЫХ ПРОФЕССИОНАЛЬНЫХ ЗАБОЛЕВАНИЙ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5154" y="1116106"/>
            <a:ext cx="5405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32132" name="AutoShape 4" descr="http://www.russianarmya.ru/images/stories/novosti/00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 descr="Описание: схема рассл о ПЗ.JPG"/>
          <p:cNvPicPr/>
          <p:nvPr/>
        </p:nvPicPr>
        <p:blipFill>
          <a:blip r:embed="rId3" cstate="print"/>
          <a:srcRect l="3187" t="1502" r="2301" b="6900"/>
          <a:stretch>
            <a:fillRect/>
          </a:stretch>
        </p:blipFill>
        <p:spPr bwMode="auto">
          <a:xfrm>
            <a:off x="1353671" y="1237129"/>
            <a:ext cx="6454588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7938" y="185738"/>
            <a:ext cx="9144001" cy="9144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РАССЛЕДОВАНИЕ ХРОНИЧЕСКИХ ПРОФЕССИОНАЛЬНЫХ ЗАБОЛЕВАНИЙ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5154" y="1116106"/>
            <a:ext cx="46885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Лечебное учреждение :</a:t>
            </a:r>
          </a:p>
          <a:p>
            <a:pPr marL="342900" indent="-342900"/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устанавливает предварительный</a:t>
            </a:r>
          </a:p>
          <a:p>
            <a:pPr marL="342900" indent="-342900"/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диагноз – хроническое</a:t>
            </a:r>
          </a:p>
          <a:p>
            <a:pPr marL="342900" indent="-342900"/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профессиональное заболевание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направляет в 3-х дневный срок в Роспотребнадзор извещение об установлении предварительного диагноза профзаболевания</a:t>
            </a:r>
          </a:p>
          <a:p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</a:pPr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ru-RU" dirty="0"/>
          </a:p>
        </p:txBody>
      </p:sp>
      <p:sp>
        <p:nvSpPr>
          <p:cNvPr id="432132" name="AutoShape 4" descr="http://www.russianarmya.ru/images/stories/novosti/00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698" name="Picture 2" descr="http://reeana.ru/wp-content/uploads/2016/01/%D0%9E%D0%BA%D0%BE%D0%BB%D0%BE-25-%D1%82%D1%8B%D1%81%D1%8F%D1%87-%D0%BA%D1%80%D1%8B%D0%BC%D1%87%D0%B0%D0%BD-%D0%BB%D0%B5%D1%87%D0%B8%D0%BB%D0%B8%D1%81%D1%8C-%D0%B2-%D1%80%D0%BE%D1%81%D1%81%D0%B8%D0%B9%D1%81%D0%BA%D0%B8%D1%85-%D0%B1%D0%BE%D0%BB%D1%8C%D0%BD%D0%B8%D1%86%D0%B0%D1%85.jpg"/>
          <p:cNvPicPr>
            <a:picLocks noChangeAspect="1" noChangeArrowheads="1"/>
          </p:cNvPicPr>
          <p:nvPr/>
        </p:nvPicPr>
        <p:blipFill>
          <a:blip r:embed="rId3"/>
          <a:srcRect l="249" t="35342" r="60504" b="27869"/>
          <a:stretch>
            <a:fillRect/>
          </a:stretch>
        </p:blipFill>
        <p:spPr bwMode="auto">
          <a:xfrm>
            <a:off x="4921624" y="1264023"/>
            <a:ext cx="3738282" cy="253701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70328" y="3941872"/>
            <a:ext cx="879437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в месячный срок после установления предварительного диагноза профзаболевания направляет больного в центр </a:t>
            </a:r>
            <a:r>
              <a:rPr lang="ru-RU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профпатологии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с предоставлением следующих документов:</a:t>
            </a:r>
          </a:p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выписка из медицинской карты амбулаторного и (или) стационарного больного;</a:t>
            </a:r>
          </a:p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сведения о результатах предварительного (при поступлении на работу) и периодических медицинских осмотров;</a:t>
            </a:r>
          </a:p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санитарно - гигиеническая характеристика условий труда;</a:t>
            </a:r>
          </a:p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копия трудовой книжки.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7938" y="185738"/>
            <a:ext cx="9144001" cy="94297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РАССЛЕДОВАНИЕ ХРОНИЧЕСКИХ ПРОФЕССИОНАЛЬНЫХ ЗАБОЛЕВАНИЙ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5154" y="1116106"/>
            <a:ext cx="434788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2. Роспотребнадзор :</a:t>
            </a:r>
          </a:p>
          <a:p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в 2-х недельный срок после получения извещения составляет санитарно – гигиеническую характеристику условий труда работника (СГХ)</a:t>
            </a:r>
          </a:p>
          <a:p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высылает СГХ работнику, работодателю и лечебному учреждению, направившему извещение</a:t>
            </a:r>
          </a:p>
          <a:p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/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32132" name="AutoShape 4" descr="http://www.russianarmya.ru/images/stories/novosti/00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http://www.impactlab.net/wp-content/uploads/2011/04/occupational-disease-Chin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0502" y="1452282"/>
            <a:ext cx="4424443" cy="2946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7938" y="185738"/>
            <a:ext cx="9144001" cy="857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РАССЛЕДОВАНИЕ ХРОНИЧЕСКИХ ПРОФЕССИОНАЛЬНЫХ ЗАБОЛЕВАНИЙ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5154" y="1116106"/>
            <a:ext cx="8579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ru-RU" dirty="0"/>
          </a:p>
        </p:txBody>
      </p:sp>
      <p:sp>
        <p:nvSpPr>
          <p:cNvPr id="432132" name="AutoShape 4" descr="http://www.russianarmya.ru/images/stories/novosti/00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1102659"/>
            <a:ext cx="5127812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3. Центр профессиональной патологии:</a:t>
            </a:r>
          </a:p>
          <a:p>
            <a:endParaRPr lang="ru-RU" sz="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устанавливает заключительный диагноз хронического профессионального заболевания и составляет медицинское заключение</a:t>
            </a:r>
          </a:p>
          <a:p>
            <a:endParaRPr lang="ru-RU" sz="9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выдает медицинское заключение:</a:t>
            </a:r>
          </a:p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работнику (под расписку), страховщику (высылает), в лечебное учреждение</a:t>
            </a:r>
          </a:p>
          <a:p>
            <a:endParaRPr lang="ru-RU" sz="9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направляет в 3-х дневный срок извещение об установлении</a:t>
            </a:r>
          </a:p>
        </p:txBody>
      </p:sp>
      <p:pic>
        <p:nvPicPr>
          <p:cNvPr id="2050" name="Picture 2" descr="http://klyuchi1.izostil.ru/upload/img_image/3a2338aac5fdb85c8064cf15165b1f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3626" y="1174375"/>
            <a:ext cx="3894867" cy="2680449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0" y="4262789"/>
            <a:ext cx="9000563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заключительного диагноза профессионального заболевания: в Роспотребнадзор, работодателю, страховщику, в лечебное учреждение</a:t>
            </a:r>
          </a:p>
          <a:p>
            <a:endParaRPr lang="ru-RU" sz="9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направляет в 7-дневный срок после принятия решения извещение об отмене или изменении диагноза профессионального заболевания:</a:t>
            </a:r>
          </a:p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в Роспотребнадзор, работодателю, страховщику, в лечебное учреждение.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7938" y="171450"/>
            <a:ext cx="9144001" cy="9144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РАССЛЕДОВАНИЕ ХРОНИЧЕСКИХ ПРОФЕССИОНАЛЬНЫХ ЗАБОЛЕВАНИЙ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5154" y="1116106"/>
            <a:ext cx="8579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ru-RU" dirty="0"/>
          </a:p>
        </p:txBody>
      </p:sp>
      <p:sp>
        <p:nvSpPr>
          <p:cNvPr id="432132" name="AutoShape 4" descr="http://www.russianarmya.ru/images/stories/novosti/00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1102659"/>
            <a:ext cx="51278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4. Работодатель: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в течение 10 дней с даты получения извещения об установлении диагноза профессионального заболевания, образует комиссию.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комиссия расследует профессиональное заболевание и в течение 3-х дней после завершения расследования составляет акт о случае профессионального заболевания в пяти экземплярах, предназначены для:</a:t>
            </a:r>
          </a:p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работника,</a:t>
            </a:r>
          </a:p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работодателя,</a:t>
            </a:r>
          </a:p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</a:t>
            </a:r>
            <a:r>
              <a:rPr lang="ru-RU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Роспотребнадзора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центра профессиональной патологии,</a:t>
            </a:r>
          </a:p>
          <a:p>
            <a:pPr>
              <a:buFontTx/>
              <a:buChar char="-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страховщика. </a:t>
            </a:r>
          </a:p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5. Работодатель и Роспотребнадзор </a:t>
            </a:r>
            <a:r>
              <a:rPr lang="ru-RU" dirty="0" smtClean="0"/>
              <a:t>хранит акт расследования 75 лет</a:t>
            </a:r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Picture 2" descr="https://jur24pro.ru/upload/iblock/565/56587c02794ee9146293e365e69d30c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03340" y="1455550"/>
            <a:ext cx="2743200" cy="4076701"/>
          </a:xfrm>
          <a:prstGeom prst="rect">
            <a:avLst/>
          </a:prstGeom>
          <a:noFill/>
        </p:spPr>
      </p:pic>
      <p:grpSp>
        <p:nvGrpSpPr>
          <p:cNvPr id="14" name="Группа 13"/>
          <p:cNvGrpSpPr/>
          <p:nvPr/>
        </p:nvGrpSpPr>
        <p:grpSpPr>
          <a:xfrm>
            <a:off x="7297269" y="4222377"/>
            <a:ext cx="1264024" cy="580891"/>
            <a:chOff x="5531223" y="6104965"/>
            <a:chExt cx="1347062" cy="580891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5531223" y="6104965"/>
              <a:ext cx="1308847" cy="55581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558117" y="6131858"/>
              <a:ext cx="132016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профес-</a:t>
              </a:r>
            </a:p>
            <a:p>
              <a:r>
                <a:rPr lang="ru-RU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сиональных патологий</a:t>
              </a:r>
              <a:endParaRPr lang="ru-RU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6598022" y="5567081"/>
            <a:ext cx="1255059" cy="5737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Роспотреб-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надзор</a:t>
            </a:r>
            <a:endParaRPr lang="ru-RU" sz="12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7938" y="161365"/>
            <a:ext cx="9144001" cy="45141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БЕЗОПАСНОСТЬ ТРУДА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1187" name="Content Placeholder 1"/>
          <p:cNvSpPr>
            <a:spLocks/>
          </p:cNvSpPr>
          <p:nvPr/>
        </p:nvSpPr>
        <p:spPr bwMode="auto">
          <a:xfrm>
            <a:off x="100013" y="1144588"/>
            <a:ext cx="8929687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ts val="600"/>
              </a:spcBef>
              <a:buFont typeface="Arial" pitchFamily="34" charset="0"/>
              <a:buNone/>
            </a:pPr>
            <a:endParaRPr lang="ru-RU" altLang="ru-RU" sz="1500" b="1">
              <a:latin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1404" y="1215200"/>
            <a:ext cx="405965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Производственная безопасность 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– это состояние трудовой деятельности обеспечивающее приемлемый уровень его риска.</a:t>
            </a:r>
          </a:p>
          <a:p>
            <a:pPr algn="just"/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ru-RU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Профессиональный риск 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это вероятность повреждения (утраты) здоровья или смерти, связанная с исполнением обязанностей по трудовому договору (Федеральный закон от 24 июля 1998 г. № 125-ФЗ "Об обязательном социальном страховании от несчастных случаев на производстве и профессиональных заболеваний") .</a:t>
            </a:r>
          </a:p>
          <a:p>
            <a:endParaRPr lang="ru-RU" dirty="0" smtClean="0">
              <a:latin typeface="+mn-lt"/>
            </a:endParaRPr>
          </a:p>
          <a:p>
            <a:r>
              <a:rPr lang="ru-RU" dirty="0" smtClean="0">
                <a:latin typeface="+mn-lt"/>
              </a:rPr>
              <a:t> </a:t>
            </a:r>
            <a:br>
              <a:rPr lang="ru-RU" dirty="0" smtClean="0">
                <a:latin typeface="+mn-lt"/>
              </a:rPr>
            </a:br>
            <a:endParaRPr lang="ru-RU" sz="1400" dirty="0"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13564" y="4602263"/>
            <a:ext cx="42256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Безопасность труда 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— условия, при которых на работников не воздействуют опасные и вредные производственные факторы либо отсутствует недопустимый их уровень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8370" name="Picture 2" descr="http://www.xn--80aaatpfbbbetkjejtegih.xn--p1ai/upload/000/u3/020/b272378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3360" y="1205344"/>
            <a:ext cx="4720640" cy="31451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7938" y="161365"/>
            <a:ext cx="9144001" cy="45141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ПЕЧАЛЬНЫЕ ФАКТЫ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1187" name="Content Placeholder 1"/>
          <p:cNvSpPr>
            <a:spLocks/>
          </p:cNvSpPr>
          <p:nvPr/>
        </p:nvSpPr>
        <p:spPr bwMode="auto">
          <a:xfrm>
            <a:off x="100013" y="1144588"/>
            <a:ext cx="8929687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ts val="600"/>
              </a:spcBef>
              <a:buFont typeface="Arial" pitchFamily="34" charset="0"/>
              <a:buNone/>
            </a:pPr>
            <a:endParaRPr lang="ru-RU" altLang="ru-RU" sz="1500" b="1">
              <a:latin typeface="Verdana" pitchFamily="34" charset="0"/>
            </a:endParaRPr>
          </a:p>
        </p:txBody>
      </p:sp>
      <p:sp>
        <p:nvSpPr>
          <p:cNvPr id="221188" name="Rectangle 10"/>
          <p:cNvSpPr>
            <a:spLocks noGrp="1"/>
          </p:cNvSpPr>
          <p:nvPr>
            <p:ph idx="12"/>
          </p:nvPr>
        </p:nvSpPr>
        <p:spPr>
          <a:xfrm>
            <a:off x="322729" y="1258024"/>
            <a:ext cx="4612342" cy="4750851"/>
          </a:xfrm>
        </p:spPr>
        <p:txBody>
          <a:bodyPr/>
          <a:lstStyle/>
          <a:p>
            <a:pPr lvl="0" algn="just"/>
            <a:r>
              <a:rPr lang="ru-RU" sz="16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 статистике МОТ, от несчастных случаев на производстве и профессиональных заболеваний ежедневно в мире умирает 6 тысяч человек, в год – 2,3 миллиона.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Из этого числа около 350 000 случаев составляют несчастные случаи со смертельным исходом и около 2 миллионов смертей, вызванных связанными с производством заболеваниями. 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Каждый год более 270 млн. работников становятся инвалидами вследствие трудового увечья и профессиональных заболеваний.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Ежегодно в нашей стране получают травмы на производстве около 200 тыс. чел</a:t>
            </a:r>
          </a:p>
        </p:txBody>
      </p:sp>
      <p:pic>
        <p:nvPicPr>
          <p:cNvPr id="8" name="Picture 6" descr="http://iltumen.ru/sites/default/files/img_news/1_5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37284" y="3820706"/>
            <a:ext cx="3312368" cy="2623001"/>
          </a:xfrm>
          <a:prstGeom prst="rect">
            <a:avLst/>
          </a:prstGeom>
          <a:noFill/>
        </p:spPr>
      </p:pic>
      <p:pic>
        <p:nvPicPr>
          <p:cNvPr id="7" name="Picture 4" descr="http://fss40.ru/images/stories/news/31.01.20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9157" y="1142092"/>
            <a:ext cx="3946584" cy="2789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7938" y="171450"/>
            <a:ext cx="9144001" cy="94297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 sz="1575" b="1" i="0" u="none" strike="noStrike" kern="1200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ru-RU" sz="24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СТАТИСТИКА ТРАВМАТИЗМА </a:t>
            </a:r>
          </a:p>
          <a:p>
            <a:pPr algn="ctr">
              <a:defRPr sz="1575" b="1" i="0" u="none" strike="noStrike" kern="1200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ru-RU" sz="24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ОАО «РЖД»</a:t>
            </a:r>
            <a:endParaRPr lang="ru-RU" sz="2400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1187" name="Content Placeholder 1"/>
          <p:cNvSpPr>
            <a:spLocks/>
          </p:cNvSpPr>
          <p:nvPr/>
        </p:nvSpPr>
        <p:spPr bwMode="auto">
          <a:xfrm>
            <a:off x="100013" y="1144588"/>
            <a:ext cx="8929687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ts val="600"/>
              </a:spcBef>
              <a:buFont typeface="Arial" pitchFamily="34" charset="0"/>
              <a:buNone/>
            </a:pPr>
            <a:endParaRPr lang="ru-RU" altLang="ru-RU" sz="1500" b="1">
              <a:latin typeface="Verdana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8260" y="1095578"/>
            <a:ext cx="872714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 ОАО «РЖД» уделяется огромное внимание вопросам охраны труда.  Анализ состояния условий и охраны труда в ОАО «РЖД» ежегодно готовит Департаментом охраны труда, промышленной безопасности и экологического контроля ОАО «РЖД».    Созданная в компании система управления охраной труда и ее постоянное целенаправленное совершенствование позволили за период деятельности ОАО «РЖД» снизить уровень общего и смертельного производственного травматизма в 5 раз (соответственно 1123/146 в 2003 г. и 238/29 в 2016 г.)</a:t>
            </a:r>
            <a:endParaRPr lang="ru-RU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2" name="Содержимое 3"/>
          <p:cNvGraphicFramePr>
            <a:graphicFrameLocks noGrp="1"/>
          </p:cNvGraphicFramePr>
          <p:nvPr>
            <p:ph idx="12"/>
          </p:nvPr>
        </p:nvGraphicFramePr>
        <p:xfrm>
          <a:off x="247328" y="2884984"/>
          <a:ext cx="8712968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7938" y="171450"/>
            <a:ext cx="9144001" cy="88582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РАСХОДЫ НА ОХРАНУ ТРУДА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В ОАО «РЖД»</a:t>
            </a:r>
            <a:endParaRPr lang="ru-RU" sz="2400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1187" name="Content Placeholder 1"/>
          <p:cNvSpPr>
            <a:spLocks/>
          </p:cNvSpPr>
          <p:nvPr/>
        </p:nvSpPr>
        <p:spPr bwMode="auto">
          <a:xfrm>
            <a:off x="100013" y="1144588"/>
            <a:ext cx="8929687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ts val="600"/>
              </a:spcBef>
              <a:buFont typeface="Arial" pitchFamily="34" charset="0"/>
              <a:buNone/>
            </a:pPr>
            <a:endParaRPr lang="ru-RU" altLang="ru-RU" sz="1500" b="1">
              <a:latin typeface="Verdana" pitchFamily="34" charset="0"/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974214"/>
              </p:ext>
            </p:extLst>
          </p:nvPr>
        </p:nvGraphicFramePr>
        <p:xfrm>
          <a:off x="228600" y="1216155"/>
          <a:ext cx="8684808" cy="52653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7938" y="214312"/>
            <a:ext cx="9144001" cy="87153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ПРИЧИНЫ ПРОИЗВОДСТВЕННОГО ТРАВМАТИЗМА В ОАО «РЖД»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1187" name="Content Placeholder 1"/>
          <p:cNvSpPr>
            <a:spLocks/>
          </p:cNvSpPr>
          <p:nvPr/>
        </p:nvSpPr>
        <p:spPr bwMode="auto">
          <a:xfrm>
            <a:off x="100013" y="1144588"/>
            <a:ext cx="8929687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ts val="600"/>
              </a:spcBef>
              <a:buFont typeface="Arial" pitchFamily="34" charset="0"/>
              <a:buNone/>
            </a:pPr>
            <a:endParaRPr lang="ru-RU" altLang="ru-RU" sz="1500" b="1">
              <a:latin typeface="Verdana" pitchFamily="34" charset="0"/>
            </a:endParaRPr>
          </a:p>
        </p:txBody>
      </p:sp>
      <p:graphicFrame>
        <p:nvGraphicFramePr>
          <p:cNvPr id="10" name="Диаграмма 9"/>
          <p:cNvGraphicFramePr>
            <a:graphicFrameLocks noGrp="1"/>
          </p:cNvGraphicFramePr>
          <p:nvPr/>
        </p:nvGraphicFramePr>
        <p:xfrm>
          <a:off x="268941" y="1371599"/>
          <a:ext cx="8875059" cy="4935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7938" y="214312"/>
            <a:ext cx="9144001" cy="88582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ВИДЫ ПРОИСШЕСТВИЙ, ПОВЛЕКШИЕ ТРАВМЫ В ОАО "РЖД"</a:t>
            </a:r>
            <a:endParaRPr lang="ru-RU" sz="2400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1187" name="Content Placeholder 1"/>
          <p:cNvSpPr>
            <a:spLocks/>
          </p:cNvSpPr>
          <p:nvPr/>
        </p:nvSpPr>
        <p:spPr bwMode="auto">
          <a:xfrm>
            <a:off x="100013" y="1144588"/>
            <a:ext cx="8929687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ts val="600"/>
              </a:spcBef>
              <a:buFont typeface="Arial" pitchFamily="34" charset="0"/>
              <a:buNone/>
            </a:pPr>
            <a:endParaRPr lang="ru-RU" altLang="ru-RU" sz="1500" b="1">
              <a:latin typeface="Verdana" pitchFamily="34" charset="0"/>
            </a:endParaRPr>
          </a:p>
        </p:txBody>
      </p:sp>
      <p:graphicFrame>
        <p:nvGraphicFramePr>
          <p:cNvPr id="7" name="Содержимое 3"/>
          <p:cNvGraphicFramePr>
            <a:graphicFrameLocks noGrp="1"/>
          </p:cNvGraphicFramePr>
          <p:nvPr>
            <p:ph idx="12"/>
          </p:nvPr>
        </p:nvGraphicFramePr>
        <p:xfrm>
          <a:off x="0" y="908720"/>
          <a:ext cx="9777536" cy="5666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5676" y="176981"/>
            <a:ext cx="8458241" cy="1021335"/>
          </a:xfrm>
        </p:spPr>
        <p:txBody>
          <a:bodyPr>
            <a:normAutofit/>
          </a:bodyPr>
          <a:lstStyle/>
          <a:p>
            <a:pPr algn="ctr"/>
            <a:r>
              <a:rPr lang="en-US" alt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/>
            </a:r>
            <a:br>
              <a:rPr lang="en-US" alt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98472D95-C32D-4347-BA41-138DB9D67591}" type="slidenum">
              <a:rPr lang="en-US" altLang="ru-RU" smtClean="0"/>
              <a:pPr>
                <a:defRPr/>
              </a:pPr>
              <a:t>25</a:t>
            </a:fld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| Тема презентации | xx/xx/xx</a:t>
            </a: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309282" y="185738"/>
            <a:ext cx="86464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ru-RU" sz="2000" b="1" i="0" u="none" strike="noStrike" kern="1200" baseline="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pPr>
            <a:r>
              <a:rPr lang="ru-RU" sz="24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УРОВЕНЬ СМЕРТЕЛЬНОГО ТРАВМАТИЗМА ЗА 2016 Г. </a:t>
            </a:r>
          </a:p>
        </p:txBody>
      </p:sp>
      <p:graphicFrame>
        <p:nvGraphicFramePr>
          <p:cNvPr id="10" name="Диаграмма 9"/>
          <p:cNvGraphicFramePr>
            <a:graphicFrameLocks noGrp="1"/>
          </p:cNvGraphicFramePr>
          <p:nvPr/>
        </p:nvGraphicFramePr>
        <p:xfrm>
          <a:off x="-373057" y="1788459"/>
          <a:ext cx="9517057" cy="4657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591671" y="1313347"/>
            <a:ext cx="81220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Средний коэффициент частоты производственного травматизма со смертельным исходом составил – 0,04 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1" y="188259"/>
            <a:ext cx="9144001" cy="911879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ФОРМУЛА БЕЗОПАСНОГО ТРУДА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1187" name="Content Placeholder 1"/>
          <p:cNvSpPr>
            <a:spLocks/>
          </p:cNvSpPr>
          <p:nvPr/>
        </p:nvSpPr>
        <p:spPr bwMode="auto">
          <a:xfrm>
            <a:off x="100013" y="1144588"/>
            <a:ext cx="8929687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ts val="600"/>
              </a:spcBef>
              <a:buFont typeface="Arial" pitchFamily="34" charset="0"/>
              <a:buNone/>
            </a:pPr>
            <a:endParaRPr lang="ru-RU" altLang="ru-RU" sz="1500" b="1">
              <a:latin typeface="Verdan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98494" y="1165284"/>
            <a:ext cx="586291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Безопасный труд работника </a:t>
            </a:r>
          </a:p>
          <a:p>
            <a:pPr algn="ctr" eaLnBrk="0" hangingPunct="0"/>
            <a:r>
              <a:rPr lang="ru-RU" alt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</a:p>
          <a:p>
            <a:pPr algn="ctr" eaLnBrk="0" hangingPunct="0"/>
            <a:r>
              <a:rPr lang="ru-RU" alt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Умеет + 2. Хочет + 3. Может + 4. Обеспечен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3070" y="1914541"/>
            <a:ext cx="85254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AutoNum type="arabicPeriod"/>
              <a:defRPr/>
            </a:pPr>
            <a:r>
              <a:rPr lang="ru-RU" altLang="ru-RU" b="1" dirty="0" smtClean="0"/>
              <a:t>Умеет: 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>а) обладает профессиональными знаниями + б) владеет соответствующими профессии (должности, выполняемой работе) навыками, методами, приемами, способами. </a:t>
            </a:r>
          </a:p>
          <a:p>
            <a:pPr>
              <a:buFontTx/>
              <a:buAutoNum type="arabicPeriod"/>
              <a:defRPr/>
            </a:pPr>
            <a:endParaRPr lang="ru-RU" altLang="ru-RU" dirty="0" smtClean="0"/>
          </a:p>
          <a:p>
            <a:pPr>
              <a:buFontTx/>
              <a:buAutoNum type="arabicPeriod"/>
              <a:defRPr/>
            </a:pPr>
            <a:r>
              <a:rPr lang="ru-RU" altLang="ru-RU" b="1" dirty="0" smtClean="0"/>
              <a:t>Хочет: 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>а) выработана психологическая установка на выполнение требований безопасности + б) сформирована положительная мотивация. </a:t>
            </a:r>
          </a:p>
          <a:p>
            <a:pPr>
              <a:buFontTx/>
              <a:buAutoNum type="arabicPeriod"/>
              <a:defRPr/>
            </a:pPr>
            <a:endParaRPr lang="ru-RU" altLang="ru-RU" dirty="0" smtClean="0"/>
          </a:p>
          <a:p>
            <a:pPr>
              <a:buFontTx/>
              <a:buAutoNum type="arabicPeriod"/>
              <a:defRPr/>
            </a:pPr>
            <a:r>
              <a:rPr lang="ru-RU" altLang="ru-RU" b="1" dirty="0" smtClean="0"/>
              <a:t>Может: 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>а) способен физически + б) в состоянии психически. </a:t>
            </a:r>
          </a:p>
          <a:p>
            <a:pPr>
              <a:buFontTx/>
              <a:buAutoNum type="arabicPeriod"/>
              <a:defRPr/>
            </a:pPr>
            <a:endParaRPr lang="ru-RU" altLang="ru-RU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buFontTx/>
              <a:buAutoNum type="arabicPeriod"/>
              <a:defRPr/>
            </a:pPr>
            <a:r>
              <a:rPr lang="ru-RU" altLang="ru-RU" b="1" dirty="0" smtClean="0"/>
              <a:t>Обеспечен: 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>санитарно-гигиенические и материально-технические условия труда соответствуют требованиям охраны труда и научной организации труда. </a:t>
            </a:r>
            <a:br>
              <a:rPr lang="ru-RU" altLang="ru-RU" dirty="0" smtClean="0"/>
            </a:br>
            <a:endParaRPr lang="ru-RU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7938" y="228600"/>
            <a:ext cx="9144001" cy="88582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ПРОФИЛАКТИКА ТРАВМАТИЗМА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1187" name="Content Placeholder 1"/>
          <p:cNvSpPr>
            <a:spLocks/>
          </p:cNvSpPr>
          <p:nvPr/>
        </p:nvSpPr>
        <p:spPr bwMode="auto">
          <a:xfrm>
            <a:off x="100013" y="1144588"/>
            <a:ext cx="8929687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ts val="600"/>
              </a:spcBef>
              <a:buFont typeface="Arial" pitchFamily="34" charset="0"/>
              <a:buNone/>
            </a:pPr>
            <a:endParaRPr lang="ru-RU" altLang="ru-RU" sz="1500" b="1">
              <a:latin typeface="Verdan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6518" y="1385047"/>
            <a:ext cx="8552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Рабочее место никогда не бывает полностью безопасным</a:t>
            </a:r>
            <a:endParaRPr lang="ru-RU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8906" y="233129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FontTx/>
              <a:buNone/>
            </a:pPr>
            <a:endParaRPr lang="en-US" b="1" dirty="0" smtClean="0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7541" y="1964195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Все работники проходят процедуру обучения и инструктажа по правилам безопасности  труда, но каждый сам принимает решение будет он следовать этим правилам или нет.</a:t>
            </a:r>
            <a:endParaRPr lang="ru-RU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Picture 7" descr="krastsvetm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9225" y="1847314"/>
            <a:ext cx="3457575" cy="230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03412" y="3905962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Разработанные, стандарты, правила и инструкции по охране труда не позволяют  обеспечить 100% безопасность работающих, так как не могут учесть влияние всех факторов в совокупности, а также культуру безопасности работника.</a:t>
            </a:r>
            <a:endParaRPr lang="ru-RU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9" name="Picture 5" descr="2"/>
          <p:cNvPicPr>
            <a:picLocks noChangeAspect="1" noChangeArrowheads="1"/>
          </p:cNvPicPr>
          <p:nvPr/>
        </p:nvPicPr>
        <p:blipFill>
          <a:blip r:embed="rId4" cstate="print"/>
          <a:srcRect l="5686" t="751" r="3574"/>
          <a:stretch>
            <a:fillRect/>
          </a:stretch>
        </p:blipFill>
        <p:spPr bwMode="auto">
          <a:xfrm>
            <a:off x="5220070" y="4332303"/>
            <a:ext cx="3542190" cy="2087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7938" y="200024"/>
            <a:ext cx="9144001" cy="82867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ПРОФИЛАКТИКА ТРАВМАТИЗМА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1187" name="Content Placeholder 1"/>
          <p:cNvSpPr>
            <a:spLocks/>
          </p:cNvSpPr>
          <p:nvPr/>
        </p:nvSpPr>
        <p:spPr bwMode="auto">
          <a:xfrm>
            <a:off x="100013" y="1144588"/>
            <a:ext cx="8929687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ts val="600"/>
              </a:spcBef>
              <a:buFont typeface="Arial" pitchFamily="34" charset="0"/>
              <a:buNone/>
            </a:pPr>
            <a:endParaRPr lang="ru-RU" altLang="ru-RU" sz="1500" b="1">
              <a:latin typeface="Verdana" pitchFamily="34" charset="0"/>
            </a:endParaRP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170838" y="1102578"/>
            <a:ext cx="386328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Работа по профилактике производственного травматизма должна быть направлена на изменение поведения людей.</a:t>
            </a:r>
          </a:p>
          <a:p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Необходимо побудить людей работать над своими привычками. Необходимо изменить подходы к обучению работников.</a:t>
            </a:r>
          </a:p>
          <a:p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Работник должен понимать, что расписываясь за инструктаж, он принимает на себя часть ответственности за безопасное производство работ.</a:t>
            </a:r>
          </a:p>
          <a:p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Руководитель в свою очередь должен проследить, что вынес для себя работник из проведенного обучения и как применяет это знание на практике. </a:t>
            </a:r>
          </a:p>
          <a:p>
            <a:endParaRPr lang="ru-RU" sz="1600" dirty="0"/>
          </a:p>
        </p:txBody>
      </p:sp>
      <p:pic>
        <p:nvPicPr>
          <p:cNvPr id="7" name="Picture 5" descr="5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3441" y="1110757"/>
            <a:ext cx="4608512" cy="3004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7938" y="228600"/>
            <a:ext cx="9144001" cy="88582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СТРАХОВАНИЕ ОТ ТРАВМАТИЗМА В ОАО «РЖД»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1187" name="Content Placeholder 1"/>
          <p:cNvSpPr>
            <a:spLocks/>
          </p:cNvSpPr>
          <p:nvPr/>
        </p:nvSpPr>
        <p:spPr bwMode="auto">
          <a:xfrm>
            <a:off x="100013" y="1144588"/>
            <a:ext cx="8929687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ts val="600"/>
              </a:spcBef>
              <a:buFont typeface="Arial" pitchFamily="34" charset="0"/>
              <a:buNone/>
            </a:pPr>
            <a:endParaRPr lang="ru-RU" altLang="ru-RU" sz="1500" b="1">
              <a:latin typeface="Verdana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3224" y="2495041"/>
          <a:ext cx="8549070" cy="3925824"/>
        </p:xfrm>
        <a:graphic>
          <a:graphicData uri="http://schemas.openxmlformats.org/drawingml/2006/table">
            <a:tbl>
              <a:tblPr/>
              <a:tblGrid>
                <a:gridCol w="385995"/>
                <a:gridCol w="3162803"/>
                <a:gridCol w="5000272"/>
              </a:tblGrid>
              <a:tr h="143412">
                <a:tc>
                  <a:txBody>
                    <a:bodyPr/>
                    <a:lstStyle/>
                    <a:p>
                      <a:pPr marL="787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87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8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Страховые риски</a:t>
                      </a:r>
                      <a:endParaRPr lang="ru-RU" sz="14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8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Объем выплат**</a:t>
                      </a:r>
                      <a:endParaRPr lang="ru-RU" sz="14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6157">
                <a:tc>
                  <a:txBody>
                    <a:bodyPr/>
                    <a:lstStyle/>
                    <a:p>
                      <a:pPr marL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8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</a:t>
                      </a:r>
                      <a:endParaRPr lang="ru-RU" sz="14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Временная утрата общей трудоспособности  в результате несчастного случая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По 0,5 % от страховой суммы за каждый день временной нетрудоспособности, начиная с первого дня, но не более 100 (сто) дней по одному страховому случаю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6157">
                <a:tc>
                  <a:txBody>
                    <a:bodyPr/>
                    <a:lstStyle/>
                    <a:p>
                      <a:pPr marL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8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</a:t>
                      </a:r>
                      <a:endParaRPr lang="ru-RU" sz="14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Временная утрата общей трудоспособности  в результате болезней***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По 0,5 % от страховой суммы за каждый день временной нетрудоспособности, начиная с первого дня, но не более 100 (сто) дней по одному страховому случаю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5966">
                <a:tc>
                  <a:txBody>
                    <a:bodyPr/>
                    <a:lstStyle/>
                    <a:p>
                      <a:pPr marL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8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</a:t>
                      </a:r>
                      <a:endParaRPr lang="ru-RU" sz="14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Постоянная утрата общей трудоспособности (инвалидность I, II и III группы)  в результате несчастного случая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В зависимости от установленной группы инвалидности:</a:t>
                      </a:r>
                    </a:p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 группа – 100 (Сто) % страховой суммы;</a:t>
                      </a:r>
                    </a:p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II группа – 80 (Восемьдесят) % от страховой суммы;</a:t>
                      </a:r>
                    </a:p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III группа – 60 (Шестьдесят) % от  страховой суммы.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41345" name="Rectangle 1"/>
          <p:cNvSpPr>
            <a:spLocks noChangeArrowheads="1"/>
          </p:cNvSpPr>
          <p:nvPr/>
        </p:nvSpPr>
        <p:spPr bwMode="auto">
          <a:xfrm>
            <a:off x="0" y="0"/>
            <a:ext cx="184731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199" y="1169894"/>
            <a:ext cx="836407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 24 сентября 2016 года вступил в действие Генеральный договор № 2078201 оказания услуг по страхованию от несчастных случаев и болезней сотрудников ОАО «РЖД», заключенный между АО «СОГАЗ» и ОАО «РЖД».</a:t>
            </a:r>
          </a:p>
          <a:p>
            <a:pPr lvl="0"/>
            <a:r>
              <a:rPr lang="ru-RU" dirty="0" smtClean="0">
                <a:ea typeface="Times New Roman" pitchFamily="18" charset="0"/>
              </a:rPr>
              <a:t>Страховую сумму можно узнать по телефону АО </a:t>
            </a:r>
            <a:r>
              <a:rPr lang="ru-RU" dirty="0" smtClean="0">
                <a:latin typeface="Calibri"/>
                <a:ea typeface="Times New Roman" pitchFamily="18" charset="0"/>
              </a:rPr>
              <a:t>«</a:t>
            </a:r>
            <a:r>
              <a:rPr lang="ru-RU" dirty="0" smtClean="0">
                <a:ea typeface="Times New Roman" pitchFamily="18" charset="0"/>
              </a:rPr>
              <a:t>СОГАЗ</a:t>
            </a:r>
            <a:r>
              <a:rPr lang="ru-RU" dirty="0" smtClean="0">
                <a:latin typeface="Calibri"/>
                <a:ea typeface="Times New Roman" pitchFamily="18" charset="0"/>
              </a:rPr>
              <a:t>»</a:t>
            </a:r>
            <a:r>
              <a:rPr lang="ru-RU" dirty="0" smtClean="0">
                <a:ea typeface="Times New Roman" pitchFamily="18" charset="0"/>
              </a:rPr>
              <a:t>8-800-333-0-888.</a:t>
            </a:r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7938" y="228600"/>
            <a:ext cx="9144001" cy="871538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БЕЗОПАСНОСТЬ ТРУДА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1187" name="Content Placeholder 1"/>
          <p:cNvSpPr>
            <a:spLocks/>
          </p:cNvSpPr>
          <p:nvPr/>
        </p:nvSpPr>
        <p:spPr bwMode="auto">
          <a:xfrm>
            <a:off x="100013" y="1144588"/>
            <a:ext cx="8929687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ts val="600"/>
              </a:spcBef>
              <a:buFont typeface="Arial" pitchFamily="34" charset="0"/>
              <a:buNone/>
            </a:pPr>
            <a:endParaRPr lang="ru-RU" altLang="ru-RU" sz="1500" b="1">
              <a:latin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841" y="1104364"/>
            <a:ext cx="3893395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Обеспечивается системой мер защиты работников :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нормативно-правовые – это законы, акты и правила, регламентирующие и регулирующие безопасность труда;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организационные – это организация рабочей зоны и рабочего места, продолжительность смены, режим труда и отдыха;</a:t>
            </a:r>
          </a:p>
          <a:p>
            <a:pPr algn="just"/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1400" dirty="0"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7554" y="4378036"/>
            <a:ext cx="89664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экономические – это механизмы, стимулирующие выполнение требования безопасности (штрафы); материальная ответственность за нарушения, премирование за соблюдение техники безопасности.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технические – технические средства, обеспечивающие безопасность труда;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санитарно-гигиенические – организация душевых, выдача моющих средств</a:t>
            </a:r>
          </a:p>
          <a:p>
            <a:pPr>
              <a:buFont typeface="Wingdings" pitchFamily="2" charset="2"/>
              <a:buChar char="Ø"/>
            </a:pPr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</a:pPr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0" name="Picture 2" descr="http://visual.rzd.ru/dbmm/images/56/12495/4776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7926" y="1186887"/>
            <a:ext cx="4769139" cy="3177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7938" y="242888"/>
            <a:ext cx="9144001" cy="82867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СТРАХОВАНИЕ ОТ ТРАВМАТИЗМА В ОАО «РЖД»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1187" name="Content Placeholder 1"/>
          <p:cNvSpPr>
            <a:spLocks/>
          </p:cNvSpPr>
          <p:nvPr/>
        </p:nvSpPr>
        <p:spPr bwMode="auto">
          <a:xfrm>
            <a:off x="100013" y="1144588"/>
            <a:ext cx="8929687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ts val="600"/>
              </a:spcBef>
              <a:buFont typeface="Arial" pitchFamily="34" charset="0"/>
              <a:buNone/>
            </a:pPr>
            <a:endParaRPr lang="ru-RU" altLang="ru-RU" sz="1500" b="1">
              <a:latin typeface="Verdana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2388" y="1154954"/>
          <a:ext cx="8700246" cy="3506095"/>
        </p:xfrm>
        <a:graphic>
          <a:graphicData uri="http://schemas.openxmlformats.org/drawingml/2006/table">
            <a:tbl>
              <a:tblPr/>
              <a:tblGrid>
                <a:gridCol w="562832"/>
                <a:gridCol w="2980894"/>
                <a:gridCol w="5156520"/>
              </a:tblGrid>
              <a:tr h="1413434">
                <a:tc>
                  <a:txBody>
                    <a:bodyPr/>
                    <a:lstStyle/>
                    <a:p>
                      <a:pPr marL="76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8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</a:t>
                      </a:r>
                      <a:endParaRPr lang="ru-RU" sz="14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Постоянная утрата общей трудоспособности (инвалидность I, II и III группы)  в результате болезней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В зависимости от установленной группы инвалидности:</a:t>
                      </a:r>
                    </a:p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 группа – 100 (Сто) % страховой суммы;</a:t>
                      </a:r>
                    </a:p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II группа – 80 (Восемьдесят) % от страховой суммы;</a:t>
                      </a:r>
                    </a:p>
                    <a:p>
                      <a:pPr marL="63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III группа – 60 (Шестьдесят) % от  страховой суммы.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4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8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</a:t>
                      </a:r>
                      <a:endParaRPr lang="ru-RU" sz="14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Смерть </a:t>
                      </a:r>
                      <a:r>
                        <a:rPr lang="ru-RU" sz="14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в результате </a:t>
                      </a:r>
                      <a:r>
                        <a:rPr lang="ru-RU" sz="14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 несчастного </a:t>
                      </a:r>
                      <a:r>
                        <a:rPr lang="ru-RU" sz="14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случая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1910" marR="60325" indent="88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Выгодоприобретателю выплачивается 100 (Сто) % страховой суммы за вычетом ранее произведенных страховых выплат, если таковые имели место.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7920">
                <a:tc>
                  <a:txBody>
                    <a:bodyPr/>
                    <a:lstStyle/>
                    <a:p>
                      <a:pPr marL="76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8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</a:t>
                      </a:r>
                      <a:endParaRPr lang="ru-RU" sz="14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Смерть в результате болезни***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Выгодоприобретателю выплачивается 100 (Сто) % страховой суммы за вычетом ранее произведенных страховых выплат, если таковые имели место.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8601" y="4763113"/>
            <a:ext cx="861956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***А именно: холера, чума, ботулизм, сибирская язва, столбняк, бешенство, острый полиомиелит, клещевой или послепрививочный энцефалит (энцефаломиелит), геморрагические лихорадки; острый аппендицит, острый отек гортани, отек </a:t>
            </a:r>
            <a:r>
              <a:rPr lang="ru-RU" sz="1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Квинке</a:t>
            </a:r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повлекшие проведение реанимационных мероприятий; тромбоэмболия легочной артерии; разрыв аневризмы аорты; острая сердечно-сосудистая недостаточность (при условии отсутствия в анамнезе ишемической болезни сердца, гипертонической болезни II  и  III стадии); внематочная беременность.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3151" y="620688"/>
            <a:ext cx="8352928" cy="5832648"/>
          </a:xfrm>
        </p:spPr>
        <p:txBody>
          <a:bodyPr rtlCol="0" anchor="t">
            <a:noAutofit/>
          </a:bodyPr>
          <a:lstStyle/>
          <a:p>
            <a:pPr marL="182880" indent="0" algn="ctr">
              <a:buNone/>
            </a:pPr>
            <a:r>
              <a:rPr lang="ru-RU" sz="6000" b="1" dirty="0" smtClean="0">
                <a:solidFill>
                  <a:schemeClr val="tx2"/>
                </a:solidFill>
              </a:rPr>
              <a:t/>
            </a:r>
            <a:br>
              <a:rPr lang="ru-RU" sz="6000" b="1" dirty="0" smtClean="0">
                <a:solidFill>
                  <a:schemeClr val="tx2"/>
                </a:solidFill>
              </a:rPr>
            </a:br>
            <a:r>
              <a:rPr lang="ru-RU" sz="6000" b="1" dirty="0" smtClean="0">
                <a:solidFill>
                  <a:schemeClr val="tx2"/>
                </a:solidFill>
              </a:rPr>
              <a:t/>
            </a:r>
            <a:br>
              <a:rPr lang="ru-RU" sz="6000" b="1" dirty="0" smtClean="0">
                <a:solidFill>
                  <a:schemeClr val="tx2"/>
                </a:solidFill>
              </a:rPr>
            </a:br>
            <a:r>
              <a:rPr lang="ru-RU" sz="6000" b="1" dirty="0">
                <a:solidFill>
                  <a:schemeClr val="tx2"/>
                </a:solidFill>
              </a:rPr>
              <a:t/>
            </a:r>
            <a:br>
              <a:rPr lang="ru-RU" sz="6000" b="1" dirty="0">
                <a:solidFill>
                  <a:schemeClr val="tx2"/>
                </a:solidFill>
              </a:rPr>
            </a:br>
            <a:r>
              <a:rPr lang="ru-RU" sz="6000" b="1" dirty="0" smtClean="0">
                <a:solidFill>
                  <a:schemeClr val="tx2"/>
                </a:solidFill>
              </a:rPr>
              <a:t/>
            </a:r>
            <a:br>
              <a:rPr lang="ru-RU" sz="6000" b="1" dirty="0" smtClean="0">
                <a:solidFill>
                  <a:schemeClr val="tx2"/>
                </a:solidFill>
              </a:rPr>
            </a:br>
            <a:r>
              <a:rPr lang="ru-RU" sz="4000" b="1" dirty="0" smtClean="0">
                <a:solidFill>
                  <a:schemeClr val="tx2"/>
                </a:solidFill>
              </a:rPr>
              <a:t>«Действия при несчастном случае на производстве»</a:t>
            </a:r>
            <a:endParaRPr lang="ru-RU" sz="4000" b="1" i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340769"/>
            <a:ext cx="8496944" cy="4392487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80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      </a:t>
            </a:r>
            <a:r>
              <a:rPr lang="ru-RU" sz="8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 ПАМЯТКА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8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    для работника</a:t>
            </a:r>
            <a:r>
              <a:rPr lang="ru-RU" sz="2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+mj-ea"/>
                <a:cs typeface="+mj-cs"/>
              </a:rPr>
              <a:t> </a:t>
            </a:r>
          </a:p>
        </p:txBody>
      </p:sp>
      <p:pic>
        <p:nvPicPr>
          <p:cNvPr id="6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3617">
            <a:off x="430363" y="336743"/>
            <a:ext cx="2422978" cy="2508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0854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384301" y="332656"/>
            <a:ext cx="8508179" cy="6192688"/>
          </a:xfrm>
          <a:prstGeom prst="rect">
            <a:avLst/>
          </a:prstGeom>
        </p:spPr>
        <p:txBody>
          <a:bodyPr/>
          <a:lstStyle/>
          <a:p>
            <a:pPr marL="45720" indent="0" algn="ctr">
              <a:buNone/>
            </a:pPr>
            <a:r>
              <a:rPr lang="ru-RU" altLang="zh-CN" sz="3200" b="1" dirty="0">
                <a:solidFill>
                  <a:srgbClr val="FF0000"/>
                </a:solidFill>
              </a:rPr>
              <a:t>Виды несчастных </a:t>
            </a:r>
            <a:r>
              <a:rPr lang="ru-RU" altLang="zh-CN" sz="3200" b="1" dirty="0" smtClean="0">
                <a:solidFill>
                  <a:srgbClr val="FF0000"/>
                </a:solidFill>
              </a:rPr>
              <a:t>случаев</a:t>
            </a:r>
          </a:p>
          <a:p>
            <a:pPr marL="45720" indent="0">
              <a:lnSpc>
                <a:spcPts val="2880"/>
              </a:lnSpc>
              <a:buNone/>
            </a:pPr>
            <a:endParaRPr lang="ru-RU" sz="2400" b="1" dirty="0" smtClean="0">
              <a:solidFill>
                <a:srgbClr val="7030A0"/>
              </a:solidFill>
            </a:endParaRPr>
          </a:p>
          <a:p>
            <a:pPr marL="45720" indent="0">
              <a:lnSpc>
                <a:spcPts val="2880"/>
              </a:lnSpc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по </a:t>
            </a:r>
            <a:r>
              <a:rPr lang="ru-RU" sz="2000" b="1" dirty="0">
                <a:solidFill>
                  <a:srgbClr val="7030A0"/>
                </a:solidFill>
              </a:rPr>
              <a:t>степени </a:t>
            </a:r>
            <a:r>
              <a:rPr lang="ru-RU" sz="2000" b="1" dirty="0" smtClean="0">
                <a:solidFill>
                  <a:srgbClr val="7030A0"/>
                </a:solidFill>
              </a:rPr>
              <a:t>тяжести                                                   </a:t>
            </a:r>
            <a:r>
              <a:rPr lang="ru-RU" altLang="zh-CN" sz="2000" b="1" dirty="0" smtClean="0">
                <a:solidFill>
                  <a:srgbClr val="7030A0"/>
                </a:solidFill>
              </a:rPr>
              <a:t>по количеству </a:t>
            </a:r>
          </a:p>
          <a:p>
            <a:pPr marL="45720" indent="0">
              <a:lnSpc>
                <a:spcPts val="2880"/>
              </a:lnSpc>
              <a:buNone/>
            </a:pPr>
            <a:r>
              <a:rPr lang="ru-RU" altLang="zh-CN" sz="2000" b="1" dirty="0">
                <a:solidFill>
                  <a:srgbClr val="7030A0"/>
                </a:solidFill>
              </a:rPr>
              <a:t> </a:t>
            </a:r>
            <a:r>
              <a:rPr lang="ru-RU" altLang="zh-CN" sz="2000" b="1" dirty="0" smtClean="0">
                <a:solidFill>
                  <a:srgbClr val="7030A0"/>
                </a:solidFill>
              </a:rPr>
              <a:t>                                                                                      пострадавших</a:t>
            </a:r>
            <a:endParaRPr lang="en-US" altLang="zh-CN" sz="2000" b="1" dirty="0">
              <a:solidFill>
                <a:srgbClr val="7030A0"/>
              </a:solidFill>
            </a:endParaRPr>
          </a:p>
          <a:p>
            <a:pPr lvl="0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4" name="Shape 3"/>
          <p:cNvSpPr/>
          <p:nvPr/>
        </p:nvSpPr>
        <p:spPr>
          <a:xfrm>
            <a:off x="384301" y="2204864"/>
            <a:ext cx="3893187" cy="3960440"/>
          </a:xfrm>
          <a:prstGeom prst="funnel">
            <a:avLst/>
          </a:pr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Овал 5"/>
          <p:cNvSpPr/>
          <p:nvPr/>
        </p:nvSpPr>
        <p:spPr>
          <a:xfrm rot="19288882">
            <a:off x="667992" y="2456857"/>
            <a:ext cx="1897651" cy="157409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chemeClr val="tx1"/>
                </a:solidFill>
              </a:rPr>
              <a:t>тяжелые</a:t>
            </a:r>
          </a:p>
        </p:txBody>
      </p:sp>
      <p:sp>
        <p:nvSpPr>
          <p:cNvPr id="12" name="Овал 11"/>
          <p:cNvSpPr/>
          <p:nvPr/>
        </p:nvSpPr>
        <p:spPr>
          <a:xfrm>
            <a:off x="1619673" y="4077072"/>
            <a:ext cx="1549418" cy="144016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chemeClr val="tx1"/>
                </a:solidFill>
              </a:rPr>
              <a:t>легкие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 rot="3092978">
            <a:off x="2090590" y="2357012"/>
            <a:ext cx="2332419" cy="1491624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3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</a:rPr>
              <a:t>со смертельным исходом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1858886" y="1821608"/>
            <a:ext cx="535496" cy="342717"/>
          </a:xfrm>
          <a:prstGeom prst="downArrow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3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Стрелка вниз 14"/>
          <p:cNvSpPr/>
          <p:nvPr/>
        </p:nvSpPr>
        <p:spPr>
          <a:xfrm>
            <a:off x="7535766" y="2410134"/>
            <a:ext cx="535496" cy="342717"/>
          </a:xfrm>
          <a:prstGeom prst="downArrow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3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Стрелка вниз 16"/>
          <p:cNvSpPr/>
          <p:nvPr/>
        </p:nvSpPr>
        <p:spPr>
          <a:xfrm rot="3251118">
            <a:off x="2877159" y="855396"/>
            <a:ext cx="306921" cy="759942"/>
          </a:xfrm>
          <a:prstGeom prst="downArrow">
            <a:avLst>
              <a:gd name="adj1" fmla="val 50000"/>
              <a:gd name="adj2" fmla="val 116637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3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Стрелка вниз 17"/>
          <p:cNvSpPr/>
          <p:nvPr/>
        </p:nvSpPr>
        <p:spPr>
          <a:xfrm rot="18516642">
            <a:off x="6290051" y="847543"/>
            <a:ext cx="306921" cy="752259"/>
          </a:xfrm>
          <a:prstGeom prst="downArrow">
            <a:avLst>
              <a:gd name="adj1" fmla="val 50000"/>
              <a:gd name="adj2" fmla="val 116637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3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0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48">
            <a:off x="3993545" y="1140739"/>
            <a:ext cx="2232105" cy="214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Shape 20"/>
          <p:cNvSpPr/>
          <p:nvPr/>
        </p:nvSpPr>
        <p:spPr>
          <a:xfrm>
            <a:off x="5868144" y="2852935"/>
            <a:ext cx="3096344" cy="3528393"/>
          </a:xfrm>
          <a:prstGeom prst="funnel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3" name="Группа 22"/>
          <p:cNvGrpSpPr/>
          <p:nvPr/>
        </p:nvGrpSpPr>
        <p:grpSpPr>
          <a:xfrm rot="20547481">
            <a:off x="5551149" y="2969213"/>
            <a:ext cx="2248307" cy="1229979"/>
            <a:chOff x="410655" y="1587500"/>
            <a:chExt cx="1703650" cy="1366089"/>
          </a:xfrm>
        </p:grpSpPr>
        <p:sp>
          <p:nvSpPr>
            <p:cNvPr id="24" name="Овал 23"/>
            <p:cNvSpPr/>
            <p:nvPr/>
          </p:nvSpPr>
          <p:spPr>
            <a:xfrm rot="21283891">
              <a:off x="410655" y="1587500"/>
              <a:ext cx="1703650" cy="1366089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3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Овал 4"/>
            <p:cNvSpPr/>
            <p:nvPr/>
          </p:nvSpPr>
          <p:spPr>
            <a:xfrm rot="21283891">
              <a:off x="660149" y="1787559"/>
              <a:ext cx="1204662" cy="965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>
                  <a:solidFill>
                    <a:schemeClr val="tx1"/>
                  </a:solidFill>
                </a:rPr>
                <a:t>групповые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 rot="1612053">
            <a:off x="6049809" y="4144028"/>
            <a:ext cx="2717802" cy="1453115"/>
            <a:chOff x="1819391" y="1589274"/>
            <a:chExt cx="2054051" cy="1614794"/>
          </a:xfrm>
          <a:solidFill>
            <a:schemeClr val="accent5"/>
          </a:solidFill>
        </p:grpSpPr>
        <p:sp>
          <p:nvSpPr>
            <p:cNvPr id="27" name="Овал 26"/>
            <p:cNvSpPr/>
            <p:nvPr/>
          </p:nvSpPr>
          <p:spPr>
            <a:xfrm rot="266479">
              <a:off x="1819391" y="1589274"/>
              <a:ext cx="2054051" cy="1614794"/>
            </a:xfrm>
            <a:prstGeom prst="ellipse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Овал 4"/>
            <p:cNvSpPr/>
            <p:nvPr/>
          </p:nvSpPr>
          <p:spPr>
            <a:xfrm rot="266479">
              <a:off x="2120200" y="1825755"/>
              <a:ext cx="1452433" cy="114183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>
                  <a:solidFill>
                    <a:schemeClr val="tx1"/>
                  </a:solidFill>
                </a:rPr>
                <a:t>индивидуальные</a:t>
              </a:r>
            </a:p>
          </p:txBody>
        </p:sp>
      </p:grpSp>
      <p:pic>
        <p:nvPicPr>
          <p:cNvPr id="29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8742">
            <a:off x="3254375" y="4237038"/>
            <a:ext cx="2540000" cy="203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8846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quarter" idx="4294967295"/>
          </p:nvPr>
        </p:nvSpPr>
        <p:spPr>
          <a:xfrm>
            <a:off x="395536" y="332656"/>
            <a:ext cx="8496944" cy="6120680"/>
          </a:xfrm>
          <a:prstGeom prst="rect">
            <a:avLst/>
          </a:prstGeom>
        </p:spPr>
        <p:txBody>
          <a:bodyPr/>
          <a:lstStyle/>
          <a:p>
            <a:pPr marL="45720" indent="0">
              <a:lnSpc>
                <a:spcPts val="4320"/>
              </a:lnSpc>
              <a:buNone/>
            </a:pPr>
            <a:r>
              <a:rPr lang="ru-RU" b="1" dirty="0" smtClean="0">
                <a:solidFill>
                  <a:srgbClr val="0066CC"/>
                </a:solidFill>
                <a:cs typeface="Arial" charset="0"/>
              </a:rPr>
              <a:t>                      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Нормативные акты, </a:t>
            </a:r>
          </a:p>
          <a:p>
            <a:pPr marL="45720" indent="0">
              <a:lnSpc>
                <a:spcPts val="4320"/>
              </a:lnSpc>
              <a:buNone/>
            </a:pP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основании которых</a:t>
            </a:r>
          </a:p>
          <a:p>
            <a:pPr marL="45720" indent="0">
              <a:lnSpc>
                <a:spcPts val="4320"/>
              </a:lnSpc>
              <a:buNone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происходит расследование </a:t>
            </a:r>
          </a:p>
          <a:p>
            <a:pPr marL="45720" indent="0">
              <a:lnSpc>
                <a:spcPts val="4320"/>
              </a:lnSpc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несчастных случаев</a:t>
            </a:r>
          </a:p>
          <a:p>
            <a:endParaRPr lang="ru-RU" b="1" dirty="0">
              <a:solidFill>
                <a:srgbClr val="0066CC"/>
              </a:solidFill>
              <a:cs typeface="Arial" charset="0"/>
            </a:endParaRPr>
          </a:p>
          <a:p>
            <a:endParaRPr lang="ru-RU" dirty="0"/>
          </a:p>
        </p:txBody>
      </p:sp>
      <p:graphicFrame>
        <p:nvGraphicFramePr>
          <p:cNvPr id="8" name="Объект 3"/>
          <p:cNvGraphicFramePr>
            <a:graphicFrameLocks/>
          </p:cNvGraphicFramePr>
          <p:nvPr>
            <p:extLst/>
          </p:nvPr>
        </p:nvGraphicFramePr>
        <p:xfrm>
          <a:off x="395536" y="1716752"/>
          <a:ext cx="8280920" cy="488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7539">
            <a:off x="483705" y="1275609"/>
            <a:ext cx="1819275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032">
            <a:off x="6619055" y="552237"/>
            <a:ext cx="1806575" cy="239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210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798948" y="265421"/>
            <a:ext cx="8568952" cy="6192688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делать, если вы стали очевидцем несчастного случая на производстве</a:t>
            </a:r>
            <a:endParaRPr lang="ru-RU" sz="6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21925" flipV="1">
            <a:off x="1395430" y="4418276"/>
            <a:ext cx="3470285" cy="2089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8815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755576" y="476672"/>
            <a:ext cx="8136904" cy="5649808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5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1 </a:t>
            </a:r>
            <a:r>
              <a:rPr lang="ru-RU" sz="5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шаг</a:t>
            </a:r>
          </a:p>
          <a:p>
            <a:pPr marL="0" indent="0">
              <a:buNone/>
            </a:pPr>
            <a:r>
              <a:rPr lang="ru-RU" sz="6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Оцените обстановку и установите травмирующие факторы, которые угрожают </a:t>
            </a:r>
            <a:r>
              <a:rPr lang="ru-RU" sz="6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вашему здоровью</a:t>
            </a:r>
            <a:endParaRPr lang="ru-RU" sz="6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527412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463643" y="521296"/>
            <a:ext cx="8424936" cy="6336704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шаг</a:t>
            </a:r>
          </a:p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Освободите пострадавшего от воздействия опасного фактора. При необходимости и </a:t>
            </a:r>
            <a:r>
              <a:rPr lang="ru-RU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возможности </a:t>
            </a:r>
            <a:r>
              <a:rPr lang="ru-RU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эвакуируйте его с места происшествия.</a:t>
            </a:r>
            <a:endParaRPr lang="ru-RU" sz="5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039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480120" y="524816"/>
            <a:ext cx="8435280" cy="593752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3 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шаг </a:t>
            </a:r>
          </a:p>
          <a:p>
            <a:pPr marL="45720" indent="0">
              <a:buNone/>
            </a:pPr>
            <a:r>
              <a:rPr lang="ru-RU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Вызовите бригаду скорой помощи или спасателей по телефону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112</a:t>
            </a:r>
            <a:r>
              <a:rPr lang="ru-RU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медработника организации (при наличии)</a:t>
            </a:r>
            <a:endParaRPr lang="ru-RU" sz="5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316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377316" y="632393"/>
            <a:ext cx="8640960" cy="64087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4 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шаг </a:t>
            </a:r>
          </a:p>
          <a:p>
            <a:pPr marL="45720" indent="0">
              <a:buNone/>
            </a:pPr>
            <a:r>
              <a:rPr lang="ru-RU" sz="6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Если пострадавший в сознании, спросите у него разрешение на оказание первой помощи</a:t>
            </a:r>
            <a:endParaRPr lang="ru-RU" sz="6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04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435877" y="467126"/>
            <a:ext cx="8291264" cy="579350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5 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шаг</a:t>
            </a:r>
          </a:p>
          <a:p>
            <a:pPr marL="45720" indent="0">
              <a:buNone/>
            </a:pPr>
            <a:r>
              <a:rPr lang="ru-RU" sz="6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Окажите первую помощь в зависимости от повреждений и травм пострадавшего</a:t>
            </a:r>
            <a:endParaRPr lang="ru-RU" sz="6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957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7938" y="242888"/>
            <a:ext cx="9144001" cy="8143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ПОНЯТИЯ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1187" name="Content Placeholder 1"/>
          <p:cNvSpPr>
            <a:spLocks/>
          </p:cNvSpPr>
          <p:nvPr/>
        </p:nvSpPr>
        <p:spPr bwMode="auto">
          <a:xfrm>
            <a:off x="100013" y="1144588"/>
            <a:ext cx="8929687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ts val="600"/>
              </a:spcBef>
              <a:buFont typeface="Arial" pitchFamily="34" charset="0"/>
              <a:buNone/>
            </a:pPr>
            <a:endParaRPr lang="ru-RU" altLang="ru-RU" sz="1500" b="1">
              <a:latin typeface="Verdana" pitchFamily="34" charset="0"/>
            </a:endParaRPr>
          </a:p>
        </p:txBody>
      </p:sp>
      <p:sp>
        <p:nvSpPr>
          <p:cNvPr id="221188" name="Rectangle 10"/>
          <p:cNvSpPr>
            <a:spLocks noGrp="1"/>
          </p:cNvSpPr>
          <p:nvPr>
            <p:ph idx="12"/>
          </p:nvPr>
        </p:nvSpPr>
        <p:spPr>
          <a:xfrm>
            <a:off x="174812" y="1116082"/>
            <a:ext cx="4760259" cy="536784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19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Травма</a:t>
            </a:r>
            <a:r>
              <a:rPr lang="ru-RU" sz="19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- повреждение тканей организма и нарушение его функций при воздействии на работающих опасных производственных факторов.</a:t>
            </a:r>
          </a:p>
          <a:p>
            <a:pPr algn="just"/>
            <a:endParaRPr lang="ru-RU" sz="19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19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Несчастный случай</a:t>
            </a:r>
            <a:r>
              <a:rPr lang="ru-RU" sz="1900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 </a:t>
            </a:r>
            <a:r>
              <a:rPr lang="ru-RU" sz="19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— непредвиденное событие, повлёкшее телесное повреждение, утрату профессиональной трудоспособности или смерть. (ГОСТ 12.0.006-2002. ССБТ. Общие требования к управлению охраной труда в организации).</a:t>
            </a:r>
            <a:br>
              <a:rPr lang="ru-RU" sz="19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19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19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19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Несчастный случай на производстве - случай на производстве, в результате которого произошло воздействие на работающего опасного производственного фактора (ГОСТ 12.0.002-80. ССБТ. Термины и определения).</a:t>
            </a:r>
          </a:p>
          <a:p>
            <a:pPr algn="just"/>
            <a:endParaRPr lang="ru-RU" sz="19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ru-RU" sz="19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Профессиональное заболевание</a:t>
            </a:r>
            <a:r>
              <a:rPr lang="ru-RU" sz="19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– это заболевание, вызванное воздействием вредных производственных факторов.</a:t>
            </a:r>
          </a:p>
          <a:p>
            <a:pPr algn="just"/>
            <a:endParaRPr lang="ru-RU" sz="1800" dirty="0"/>
          </a:p>
        </p:txBody>
      </p:sp>
      <p:pic>
        <p:nvPicPr>
          <p:cNvPr id="56322" name="Picture 2" descr="http://shokgid.ru/wp-content/uploads/2015/11/1447494420_Zhest-na-zheleznoiy-doroge_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98473" y="3577575"/>
            <a:ext cx="3713018" cy="2784763"/>
          </a:xfrm>
          <a:prstGeom prst="rect">
            <a:avLst/>
          </a:prstGeom>
          <a:noFill/>
        </p:spPr>
      </p:pic>
      <p:pic>
        <p:nvPicPr>
          <p:cNvPr id="56324" name="Picture 4" descr="http://nedugamnet.ru/sites/default/files/1_8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84619" y="1136767"/>
            <a:ext cx="3796145" cy="2263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594211" y="579476"/>
            <a:ext cx="8064896" cy="597666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6 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шаг </a:t>
            </a:r>
          </a:p>
          <a:p>
            <a:pPr marL="45720" indent="0">
              <a:buNone/>
            </a:pPr>
            <a:r>
              <a:rPr lang="ru-RU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Проинформируйте непосредственного или вышестоящего руководителя о случившемся несчастном случае или аварии</a:t>
            </a:r>
            <a:endParaRPr lang="ru-RU" sz="5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758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535650" y="471900"/>
            <a:ext cx="7992888" cy="59766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7 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шаг</a:t>
            </a:r>
          </a:p>
          <a:p>
            <a:pPr marL="45720" indent="0">
              <a:buNone/>
            </a:pPr>
            <a:r>
              <a:rPr lang="ru-RU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Примите экстренные меры по предотвращению аварийной ситуации и угрозы травмирования других работников</a:t>
            </a:r>
            <a:endParaRPr lang="ru-RU" sz="5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016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589439" y="458453"/>
            <a:ext cx="8136904" cy="6048672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8 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шаг</a:t>
            </a:r>
          </a:p>
          <a:p>
            <a:pPr marL="45720" indent="0">
              <a:buNone/>
            </a:pP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Сохраните до начала расследования несчастного случая обстановку , какой она была на момент происшествия. Если невозможно сохранить , то зафиксируйте ее. Например, составьте схему, сфотографируйте или сделайте видео.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245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486635" y="525687"/>
            <a:ext cx="7992888" cy="59766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5" indent="0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9 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шаг</a:t>
            </a:r>
          </a:p>
          <a:p>
            <a:pPr marL="0" lvl="5" indent="0">
              <a:buNone/>
            </a:pPr>
            <a:r>
              <a:rPr lang="ru-RU" sz="6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 время опроса давайте полную и достоверную информацию</a:t>
            </a:r>
            <a:endParaRPr lang="ru-RU" sz="6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325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874857" y="537807"/>
            <a:ext cx="8363272" cy="586551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00050" lvl="1" indent="0">
              <a:buNone/>
            </a:pPr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делать, если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вами произошел несчастный случай </a:t>
            </a:r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производстве</a:t>
            </a:r>
          </a:p>
          <a:p>
            <a:pPr marL="400050" lvl="1" indent="0">
              <a:buNone/>
            </a:pPr>
            <a:endParaRPr lang="ru-RU" sz="6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098" y="3334738"/>
            <a:ext cx="2032702" cy="352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1781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647056" y="327883"/>
            <a:ext cx="8496944" cy="6408712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400050" lvl="1" indent="0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1 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шаг</a:t>
            </a:r>
          </a:p>
          <a:p>
            <a:pPr marL="400050" lvl="1" indent="0">
              <a:buNone/>
            </a:pPr>
            <a:r>
              <a:rPr lang="ru-RU" sz="7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Позовите кого-либо на </a:t>
            </a:r>
            <a:r>
              <a:rPr lang="ru-RU" sz="7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помощь</a:t>
            </a:r>
          </a:p>
          <a:p>
            <a:pPr marL="0" indent="0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2 </a:t>
            </a:r>
            <a:r>
              <a:rPr lang="ru-RU" sz="5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шаг</a:t>
            </a:r>
          </a:p>
          <a:p>
            <a:pPr marL="0" indent="0">
              <a:buNone/>
            </a:pPr>
            <a:r>
              <a:rPr lang="ru-RU" sz="6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Вызовите медработника организации или бригаду скорой помощи либо попросите об этом коллег</a:t>
            </a:r>
          </a:p>
          <a:p>
            <a:pPr marL="400050" lvl="1" indent="0">
              <a:buNone/>
            </a:pPr>
            <a:endParaRPr lang="ru-RU" sz="7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01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817168" y="521296"/>
            <a:ext cx="8496944" cy="63367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3 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шаг</a:t>
            </a:r>
          </a:p>
          <a:p>
            <a:pPr marL="0" indent="0">
              <a:buNone/>
            </a:pPr>
            <a:r>
              <a:rPr lang="ru-RU" sz="6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Оповестите о произошедшем несчастном случае руководителя лично или через свидетелей</a:t>
            </a:r>
            <a:endParaRPr lang="ru-RU" sz="6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366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294967295"/>
          </p:nvPr>
        </p:nvSpPr>
        <p:spPr>
          <a:xfrm>
            <a:off x="683568" y="404664"/>
            <a:ext cx="8208912" cy="59766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4 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шаг</a:t>
            </a:r>
          </a:p>
          <a:p>
            <a:pPr marL="45720" indent="0">
              <a:buNone/>
            </a:pPr>
            <a:r>
              <a:rPr lang="ru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 опросе расскажите комиссии по расследованию обстоятельства происшествия, по возможности укажите свидетелей</a:t>
            </a:r>
            <a:endParaRPr lang="ru-RU" sz="4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676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880501" y="561256"/>
            <a:ext cx="8075240" cy="579350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5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шаг</a:t>
            </a:r>
          </a:p>
          <a:p>
            <a:pPr marL="45720" indent="0">
              <a:buNone/>
            </a:pPr>
            <a:r>
              <a:rPr lang="ru-RU" sz="6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После расследования получите акт по форме Н-1 и сохраните его</a:t>
            </a:r>
            <a:endParaRPr lang="ru-RU" sz="6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285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704818" y="646711"/>
            <a:ext cx="8291264" cy="604867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ВАЖНО !!!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Пострадавший, его доверенное лицо или законный представитель могут участвовать в расследовании несчастного случая.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 Если комиссия определила, что травма связана с производством, в больничном листе медицинская организация должна указать код «04».</a:t>
            </a:r>
          </a:p>
          <a:p>
            <a:pPr marL="45720" indent="0" algn="just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 Сохраните акт расследования по форме Н-1, в случае осложнений со здоровьем он подтвердит производственную травму. Также он понадобится, если возникнут проблемы с возмещением затрат на лечение и реабилитацию.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256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7938" y="200024"/>
            <a:ext cx="9144001" cy="90011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НОРМАТИВНЫЕ ДОКУМЕНТЫ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1187" name="Content Placeholder 1"/>
          <p:cNvSpPr>
            <a:spLocks/>
          </p:cNvSpPr>
          <p:nvPr/>
        </p:nvSpPr>
        <p:spPr bwMode="auto">
          <a:xfrm>
            <a:off x="100013" y="1144588"/>
            <a:ext cx="8929687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ts val="600"/>
              </a:spcBef>
              <a:buFont typeface="Arial" pitchFamily="34" charset="0"/>
              <a:buNone/>
            </a:pPr>
            <a:endParaRPr lang="ru-RU" altLang="ru-RU" sz="1500" b="1">
              <a:latin typeface="Verdana" pitchFamily="34" charset="0"/>
            </a:endParaRPr>
          </a:p>
        </p:txBody>
      </p:sp>
      <p:grpSp>
        <p:nvGrpSpPr>
          <p:cNvPr id="2" name="Группа 25"/>
          <p:cNvGrpSpPr/>
          <p:nvPr/>
        </p:nvGrpSpPr>
        <p:grpSpPr>
          <a:xfrm>
            <a:off x="0" y="1192218"/>
            <a:ext cx="9144000" cy="5077636"/>
            <a:chOff x="0" y="589346"/>
            <a:chExt cx="9144000" cy="4698517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500034" y="1071552"/>
              <a:ext cx="2714644" cy="91083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smtClean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Ст. 227-231</a:t>
              </a:r>
            </a:p>
            <a:p>
              <a:pPr algn="ctr"/>
              <a:r>
                <a:rPr lang="ru-RU" sz="1200" b="1" dirty="0" smtClean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Трудового кодекса </a:t>
              </a:r>
            </a:p>
            <a:p>
              <a:pPr algn="ctr"/>
              <a:r>
                <a:rPr lang="ru-RU" sz="1200" b="1" dirty="0" smtClean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Российской Федерации </a:t>
              </a:r>
            </a:p>
            <a:p>
              <a:pPr algn="ctr"/>
              <a:r>
                <a:rPr lang="ru-RU" sz="1200" b="1" dirty="0" smtClean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от 30.12.01 № 197-ФЗ</a:t>
              </a:r>
              <a:endParaRPr lang="ru-RU" sz="12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3419872" y="1098050"/>
              <a:ext cx="5286412" cy="91810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sz="1200" b="1" dirty="0" smtClean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«Положение об особенностях расследования несчастных случаев на производстве в отдельных отраслях и организациях», утвержденное Постановлением Минтруда России от 24.10.2002г. № 73 </a:t>
              </a:r>
              <a:endParaRPr lang="ru-RU" sz="12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3131840" y="4029912"/>
              <a:ext cx="2857520" cy="1257951"/>
            </a:xfrm>
            <a:prstGeom prst="roundRect">
              <a:avLst/>
            </a:prstGeom>
            <a:solidFill>
              <a:srgbClr val="EDE3CB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6072198" y="4071948"/>
              <a:ext cx="3071802" cy="1215915"/>
            </a:xfrm>
            <a:prstGeom prst="roundRect">
              <a:avLst/>
            </a:prstGeom>
            <a:solidFill>
              <a:srgbClr val="F2F3C5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b="1" dirty="0" smtClean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«Методика оценки влияния человеческого фактора на возникновение случая травмы на производстве и определения  доли ответственности причастных работников к этому событию» утв. Распоряжение ОАО «РЖД» от  28.11.2014г. № 2777р</a:t>
              </a: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714765" y="2579907"/>
              <a:ext cx="7848872" cy="80090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smtClean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«Положение об особенностях расследования несчастных случаев на производстве в ОАО «РЖД», утвержденное распоряжением ОАО «РЖД» от 09.11.2012г. № 2262р ( в ред. Распоряжения ОАО «РЖД» от 23.11.2015 №2740)</a:t>
              </a:r>
              <a:endParaRPr lang="ru-RU" sz="1400" b="1" dirty="0" smtClean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1" name="Стрелка вниз 10"/>
            <p:cNvSpPr/>
            <p:nvPr/>
          </p:nvSpPr>
          <p:spPr>
            <a:xfrm rot="17824334">
              <a:off x="5898871" y="732418"/>
              <a:ext cx="216024" cy="508360"/>
            </a:xfrm>
            <a:prstGeom prst="downArrow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Стрелка вниз 11"/>
            <p:cNvSpPr/>
            <p:nvPr/>
          </p:nvSpPr>
          <p:spPr>
            <a:xfrm rot="3050333">
              <a:off x="1956432" y="806079"/>
              <a:ext cx="216024" cy="356905"/>
            </a:xfrm>
            <a:prstGeom prst="downArrow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Стрелка вниз 12"/>
            <p:cNvSpPr/>
            <p:nvPr/>
          </p:nvSpPr>
          <p:spPr>
            <a:xfrm>
              <a:off x="4447296" y="2390601"/>
              <a:ext cx="288032" cy="160736"/>
            </a:xfrm>
            <a:prstGeom prst="downArrow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71406" y="4029911"/>
              <a:ext cx="3000396" cy="1241522"/>
            </a:xfrm>
            <a:prstGeom prst="roundRect">
              <a:avLst/>
            </a:prstGeom>
            <a:solidFill>
              <a:srgbClr val="EFEEE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050" b="1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endParaRP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050" b="1" dirty="0" smtClean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«Методические рекомендации  по подготовке информационных  документов по несчастным случаям на производстве в 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050" b="1" dirty="0" smtClean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ОАО «РЖД»  утвержденные распоряжением 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050" b="1" dirty="0" smtClean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ОАО «РЖД» от 11.09.2015г. 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050" b="1" dirty="0" smtClean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№ 2217р </a:t>
              </a:r>
              <a:endParaRPr lang="ru-RU" sz="105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algn="ctr"/>
              <a:endPara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0" y="589346"/>
              <a:ext cx="9144000" cy="32403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Государственные нормативные документы, определяющие порядок расследования несчастных случаев </a:t>
              </a:r>
              <a:endParaRPr lang="ru-RU" sz="1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2120994"/>
              <a:ext cx="9144000" cy="27003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smtClean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Нормативные документы ОАО «РЖД»</a:t>
              </a:r>
              <a:endParaRPr lang="ru-RU" sz="14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1" name="Стрелка вниз 20"/>
            <p:cNvSpPr/>
            <p:nvPr/>
          </p:nvSpPr>
          <p:spPr>
            <a:xfrm rot="18466735">
              <a:off x="7218378" y="3845021"/>
              <a:ext cx="154897" cy="291090"/>
            </a:xfrm>
            <a:prstGeom prst="downArrow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Стрелка вниз 22"/>
            <p:cNvSpPr/>
            <p:nvPr/>
          </p:nvSpPr>
          <p:spPr>
            <a:xfrm rot="3789605">
              <a:off x="1474352" y="3759446"/>
              <a:ext cx="150892" cy="392394"/>
            </a:xfrm>
            <a:prstGeom prst="downArrow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0" y="3578444"/>
              <a:ext cx="9144000" cy="32403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smtClean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Нормативные документы ОАО «РЖД», конкретизирующие  отдельные процедуры, связанные с расследованием, рассмотрением и анализом несчастных случаев  </a:t>
              </a:r>
              <a:endParaRPr lang="ru-RU" sz="12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3213847" y="4975412"/>
            <a:ext cx="27697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Распоряжение ОАО РЖД» «О рассмотрении результатов расследования несчастных случаев на производстве в</a:t>
            </a:r>
          </a:p>
          <a:p>
            <a:pPr lvl="0" algn="ctr"/>
            <a:r>
              <a:rPr lang="ru-RU" sz="1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ОАО «РЖД» и проверок, проведенных в ходе их расследования» от 13.05.2015г.</a:t>
            </a:r>
          </a:p>
          <a:p>
            <a:pPr lvl="0" algn="ctr"/>
            <a:r>
              <a:rPr lang="ru-RU" sz="1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№ 1202р</a:t>
            </a:r>
            <a:endParaRPr lang="ru-RU" sz="1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4475670" y="4266061"/>
            <a:ext cx="288032" cy="173706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трелка вниз 25"/>
          <p:cNvSpPr/>
          <p:nvPr/>
        </p:nvSpPr>
        <p:spPr>
          <a:xfrm>
            <a:off x="4445687" y="4803986"/>
            <a:ext cx="288032" cy="173706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427203" y="606370"/>
            <a:ext cx="8352928" cy="5976664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45720" indent="0" algn="just">
              <a:buNone/>
            </a:pPr>
            <a:r>
              <a:rPr lang="ru-RU" sz="43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3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3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оплатят </a:t>
            </a:r>
            <a:r>
              <a:rPr lang="ru-RU" sz="3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больничный  </a:t>
            </a:r>
            <a:r>
              <a:rPr lang="ru-RU" sz="3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лист?</a:t>
            </a:r>
            <a:endParaRPr lang="ru-RU" sz="39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Работодатель </a:t>
            </a: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обязан застраховать своих работников от несчастных случаев на производстве в Фонде социального страхования (ФСС). В случае производственной травмы пострадавшему оплачивают больничный лист в размере 100% от среднего заработка. При тяжелой травме ФСС возмещает затраты на лечение, реабилитацию, а также </a:t>
            </a: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выплачивает </a:t>
            </a: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пособие по инвалидности и единовременные страховые выплаты в зависимости от степени вины пострадавшего (Федеральный закон от 24.07.1998 №125-ФЗ «Об обязательном социальном страховании от несчастных случаев на производстве и профессиональных заболеваний»)</a:t>
            </a:r>
          </a:p>
          <a:p>
            <a:pPr algn="just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45775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7938" y="228600"/>
            <a:ext cx="9144001" cy="84296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КЛАССИФИКАЦИЯ НЕСЧАСТНЫХ СЛУЧАЕВ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1187" name="Content Placeholder 1"/>
          <p:cNvSpPr>
            <a:spLocks/>
          </p:cNvSpPr>
          <p:nvPr/>
        </p:nvSpPr>
        <p:spPr bwMode="auto">
          <a:xfrm>
            <a:off x="100013" y="1144588"/>
            <a:ext cx="8929687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ts val="600"/>
              </a:spcBef>
              <a:buFont typeface="Arial" pitchFamily="34" charset="0"/>
              <a:buNone/>
            </a:pPr>
            <a:endParaRPr lang="ru-RU" altLang="ru-RU" sz="1500" b="1">
              <a:latin typeface="Verdana" pitchFamily="34" charset="0"/>
            </a:endParaRPr>
          </a:p>
        </p:txBody>
      </p:sp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193964" y="1274618"/>
            <a:ext cx="86452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В зависимости 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от характера воздействия:</a:t>
            </a:r>
            <a:endParaRPr kumimoji="0" lang="ru-RU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04799" y="1715655"/>
          <a:ext cx="8354291" cy="238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6837"/>
                <a:gridCol w="2008909"/>
                <a:gridCol w="1787237"/>
                <a:gridCol w="2161308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0" lang="ru-RU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Механические</a:t>
                      </a:r>
                      <a:endParaRPr lang="ru-RU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Термические</a:t>
                      </a:r>
                      <a:endParaRPr lang="ru-RU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Химические</a:t>
                      </a:r>
                      <a:endParaRPr lang="ru-RU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Электрические </a:t>
                      </a:r>
                      <a:endParaRPr lang="ru-RU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ru-RU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ушибы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kumimoji="0" lang="ru-RU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переломы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kumimoji="0" lang="ru-RU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вывихи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kumimoji="0" lang="ru-RU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укусы животных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kumimoji="0" lang="ru-RU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травмы нанесенные другим лицом</a:t>
                      </a:r>
                      <a:endParaRPr lang="ru-RU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ожоги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обморожения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тепловой удар</a:t>
                      </a:r>
                      <a:endParaRPr lang="ru-RU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отравления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ожоги</a:t>
                      </a:r>
                      <a:endParaRPr lang="ru-RU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электротравмы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электроудары</a:t>
                      </a:r>
                      <a:endParaRPr lang="ru-RU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35527" y="4225636"/>
            <a:ext cx="868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 числу пострадавших</a:t>
            </a:r>
            <a:endParaRPr lang="ru-RU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24718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•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32507" y="4597400"/>
          <a:ext cx="8478984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9492"/>
                <a:gridCol w="4239492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Происходящие с одним работником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endParaRPr lang="ru-RU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Групповые ( с двумя и более работниками)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endParaRPr lang="ru-RU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1441687" y="3788403"/>
            <a:ext cx="5832764" cy="9144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несчастный случай на производстве со смертельным исходом</a:t>
            </a:r>
            <a:endParaRPr lang="ru-RU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427834" y="2691857"/>
            <a:ext cx="5832764" cy="9144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тяжелый несчастный случай на производстве </a:t>
            </a:r>
            <a:endParaRPr lang="ru-RU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54728" y="1609573"/>
            <a:ext cx="5832764" cy="9144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легкий несчастный случай на производстве</a:t>
            </a:r>
            <a:br>
              <a:rPr lang="ru-RU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292" name="Title 2"/>
          <p:cNvSpPr>
            <a:spLocks/>
          </p:cNvSpPr>
          <p:nvPr/>
        </p:nvSpPr>
        <p:spPr bwMode="auto">
          <a:xfrm>
            <a:off x="-7938" y="185738"/>
            <a:ext cx="9144001" cy="857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КЛАССИФИКАЦИЯ НЕСЧАСТНЫХ СЛУЧАЕВ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1187" name="Content Placeholder 1"/>
          <p:cNvSpPr>
            <a:spLocks/>
          </p:cNvSpPr>
          <p:nvPr/>
        </p:nvSpPr>
        <p:spPr bwMode="auto">
          <a:xfrm>
            <a:off x="100013" y="1144588"/>
            <a:ext cx="8929687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ts val="600"/>
              </a:spcBef>
              <a:buFont typeface="Arial" pitchFamily="34" charset="0"/>
              <a:buNone/>
            </a:pPr>
            <a:endParaRPr lang="ru-RU" altLang="ru-RU" sz="1500" b="1">
              <a:latin typeface="Verdana" pitchFamily="34" charset="0"/>
            </a:endParaRPr>
          </a:p>
        </p:txBody>
      </p:sp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193964" y="1149927"/>
            <a:ext cx="86452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В зависимости 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от тяжести исхода:</a:t>
            </a:r>
            <a:endParaRPr kumimoji="0" lang="ru-RU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7091" y="4921624"/>
            <a:ext cx="85205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Несчастный случай на производстве квалифицируется как тяжелый или легкий в зависимости от полученного пострадавшим повреждения здоровья, отнесенного в соответствии с квалифицирующими признаками к тяжелому или легкому согласно Схеме определения повреждения здоровья при несчастных случаях на производстве, утвержденной приказом Министерства здравоохранения и социального развития РФ от 24.02.2005г №160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772357" y="2050742"/>
            <a:ext cx="2170590" cy="70914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быту</a:t>
            </a:r>
            <a:br>
              <a:rPr lang="ru-RU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292" name="Title 2"/>
          <p:cNvSpPr>
            <a:spLocks/>
          </p:cNvSpPr>
          <p:nvPr/>
        </p:nvSpPr>
        <p:spPr bwMode="auto">
          <a:xfrm>
            <a:off x="-7938" y="271462"/>
            <a:ext cx="9144001" cy="75723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КЛАССИФИКАЦИЯ НЕСЧАСТНЫХ СЛУЧАЕВ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1187" name="Content Placeholder 1"/>
          <p:cNvSpPr>
            <a:spLocks/>
          </p:cNvSpPr>
          <p:nvPr/>
        </p:nvSpPr>
        <p:spPr bwMode="auto">
          <a:xfrm>
            <a:off x="100013" y="1144588"/>
            <a:ext cx="8929687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ts val="600"/>
              </a:spcBef>
              <a:buFont typeface="Arial" pitchFamily="34" charset="0"/>
              <a:buNone/>
            </a:pPr>
            <a:endParaRPr lang="ru-RU" altLang="ru-RU" sz="1500" b="1">
              <a:latin typeface="Verdana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408990" y="3187083"/>
            <a:ext cx="3050037" cy="69012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Связанные с производством</a:t>
            </a:r>
            <a:endParaRPr lang="ru-RU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735375" y="3107183"/>
            <a:ext cx="3050037" cy="76597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 связанные с производством</a:t>
            </a:r>
            <a:endParaRPr lang="ru-RU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84211" y="4243136"/>
            <a:ext cx="5029200" cy="223221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при непосредственном исполнении трудовых обязанностей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при следовании к месту работы или с работы на транспортном средстве работодателя 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во время служебных поездок на общественном транспорте,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при следовании к месту служебной командировки и обратно</a:t>
            </a:r>
          </a:p>
          <a:p>
            <a:endParaRPr lang="ru-RU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593978" y="4279080"/>
            <a:ext cx="3388658" cy="216049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смерть вследствие заболевания или суицид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совершение уголовно наказуемого деяния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употребление наркотических, алкогольных и других токсических</a:t>
            </a:r>
          </a:p>
          <a:p>
            <a:pPr algn="ctr"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3222594" y="3923928"/>
            <a:ext cx="239697" cy="284087"/>
          </a:xfrm>
          <a:prstGeom prst="down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7068105" y="3906175"/>
            <a:ext cx="229340" cy="319596"/>
          </a:xfrm>
          <a:prstGeom prst="down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 rot="3787922">
            <a:off x="2825254" y="1612580"/>
            <a:ext cx="236675" cy="420249"/>
          </a:xfrm>
          <a:prstGeom prst="down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 rot="18130665">
            <a:off x="5679188" y="1617881"/>
            <a:ext cx="228423" cy="429967"/>
          </a:xfrm>
          <a:prstGeom prst="down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 rot="18970309">
            <a:off x="7499109" y="2679431"/>
            <a:ext cx="196942" cy="429967"/>
          </a:xfrm>
          <a:prstGeom prst="down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3204839" y="3923928"/>
            <a:ext cx="239697" cy="284087"/>
          </a:xfrm>
          <a:prstGeom prst="down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 rot="2756966">
            <a:off x="5294033" y="2703713"/>
            <a:ext cx="235904" cy="477503"/>
          </a:xfrm>
          <a:prstGeom prst="down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140998" y="1128944"/>
            <a:ext cx="4890116" cy="56669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r>
              <a:rPr lang="ru-RU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 обстоятельствам возникновения:</a:t>
            </a:r>
            <a:endParaRPr lang="ru-RU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475260" y="2059793"/>
            <a:ext cx="2254276" cy="66213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производстве </a:t>
            </a:r>
            <a:endParaRPr lang="ru-RU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itle 2"/>
          <p:cNvSpPr>
            <a:spLocks/>
          </p:cNvSpPr>
          <p:nvPr/>
        </p:nvSpPr>
        <p:spPr bwMode="auto">
          <a:xfrm>
            <a:off x="-7938" y="171450"/>
            <a:ext cx="9144001" cy="9144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ДЕЙСТВИЯ РАБОТНИКА ПРИ НЕСЧАСТНОМ СЛУЧАЕ</a:t>
            </a:r>
          </a:p>
          <a:p>
            <a:pPr algn="ctr">
              <a:defRPr/>
            </a:pPr>
            <a:r>
              <a:rPr lang="ru-RU" alt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НА ПРОИЗВОДСТВЕ</a:t>
            </a:r>
            <a:endParaRPr lang="en-US" alt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16859" y="1251606"/>
            <a:ext cx="79068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 каждом несчастном случае, происшедшем на производстве, пострадавший или очевидец несчастного случая извещает непосредственного руководителя работ, который обязан:</a:t>
            </a:r>
          </a:p>
          <a:p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50" name="AutoShape 2" descr="http://www.metaprom.ru/foto_comp_news/1409042492foto1_b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Выноска со стрелкой вниз 17"/>
          <p:cNvSpPr/>
          <p:nvPr/>
        </p:nvSpPr>
        <p:spPr>
          <a:xfrm>
            <a:off x="793378" y="2232212"/>
            <a:ext cx="7368988" cy="1062317"/>
          </a:xfrm>
          <a:prstGeom prst="downArrow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немедленно организовать первую помощь пострадавшему и при необходимости доставку его в медучреждение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dirty="0"/>
          </a:p>
        </p:txBody>
      </p:sp>
      <p:sp>
        <p:nvSpPr>
          <p:cNvPr id="19" name="Выноска со стрелкой вниз 18"/>
          <p:cNvSpPr/>
          <p:nvPr/>
        </p:nvSpPr>
        <p:spPr>
          <a:xfrm>
            <a:off x="797859" y="4509248"/>
            <a:ext cx="7368988" cy="1125070"/>
          </a:xfrm>
          <a:prstGeom prst="downArrow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принять неотложные меры по предотвращению развития аварийной ситуации и воздействия травмирующего фактора на других лиц;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Выноска со стрелкой вниз 19"/>
          <p:cNvSpPr/>
          <p:nvPr/>
        </p:nvSpPr>
        <p:spPr>
          <a:xfrm>
            <a:off x="806824" y="3402106"/>
            <a:ext cx="7368988" cy="1062317"/>
          </a:xfrm>
          <a:prstGeom prst="downArrow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сообщить работодателю о происшедшем несчастном случае;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33718" y="5715000"/>
            <a:ext cx="7409330" cy="73958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сохранить до начала расследования несчастного случая обстановку, какой она была на момент происшествия (сделать схемы, фотографии и т.п.).;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6893</TotalTime>
  <Words>2442</Words>
  <Application>Microsoft Office PowerPoint</Application>
  <PresentationFormat>Экран (4:3)</PresentationFormat>
  <Paragraphs>361</Paragraphs>
  <Slides>50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63" baseType="lpstr">
      <vt:lpstr>ＭＳ Ｐゴシック</vt:lpstr>
      <vt:lpstr>Arial</vt:lpstr>
      <vt:lpstr>Arial CYR</vt:lpstr>
      <vt:lpstr>Arial CYR</vt:lpstr>
      <vt:lpstr>Book Antiqua</vt:lpstr>
      <vt:lpstr>Calibri</vt:lpstr>
      <vt:lpstr>Century Gothic</vt:lpstr>
      <vt:lpstr>Times New Roman</vt:lpstr>
      <vt:lpstr>Verdana</vt:lpstr>
      <vt:lpstr>Wingdings</vt:lpstr>
      <vt:lpstr>Wingdings 3</vt:lpstr>
      <vt:lpstr>幼圆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«Действия при несчастном случае на производстве»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freelance</dc:creator>
  <cp:lastModifiedBy>Ли Н.Г.</cp:lastModifiedBy>
  <cp:revision>542</cp:revision>
  <dcterms:created xsi:type="dcterms:W3CDTF">2010-06-10T07:47:26Z</dcterms:created>
  <dcterms:modified xsi:type="dcterms:W3CDTF">2024-01-08T15:39:54Z</dcterms:modified>
</cp:coreProperties>
</file>