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7" r:id="rId2"/>
    <p:sldId id="256" r:id="rId3"/>
    <p:sldId id="258" r:id="rId4"/>
    <p:sldId id="296" r:id="rId5"/>
    <p:sldId id="297" r:id="rId6"/>
    <p:sldId id="259" r:id="rId7"/>
    <p:sldId id="298" r:id="rId8"/>
    <p:sldId id="299" r:id="rId9"/>
    <p:sldId id="300" r:id="rId10"/>
    <p:sldId id="301" r:id="rId11"/>
    <p:sldId id="260" r:id="rId12"/>
    <p:sldId id="302" r:id="rId13"/>
    <p:sldId id="303" r:id="rId14"/>
    <p:sldId id="261" r:id="rId15"/>
    <p:sldId id="262" r:id="rId16"/>
    <p:sldId id="263" r:id="rId17"/>
    <p:sldId id="266" r:id="rId18"/>
    <p:sldId id="265" r:id="rId19"/>
    <p:sldId id="264" r:id="rId20"/>
    <p:sldId id="270" r:id="rId21"/>
    <p:sldId id="272" r:id="rId22"/>
    <p:sldId id="269" r:id="rId23"/>
    <p:sldId id="271" r:id="rId24"/>
    <p:sldId id="275" r:id="rId25"/>
    <p:sldId id="274" r:id="rId26"/>
    <p:sldId id="277" r:id="rId27"/>
    <p:sldId id="276" r:id="rId28"/>
    <p:sldId id="279" r:id="rId29"/>
    <p:sldId id="304" r:id="rId30"/>
    <p:sldId id="283" r:id="rId31"/>
    <p:sldId id="282" r:id="rId32"/>
    <p:sldId id="289" r:id="rId33"/>
    <p:sldId id="292" r:id="rId34"/>
    <p:sldId id="291" r:id="rId35"/>
    <p:sldId id="305" r:id="rId36"/>
    <p:sldId id="293" r:id="rId37"/>
    <p:sldId id="306" r:id="rId38"/>
    <p:sldId id="290" r:id="rId39"/>
    <p:sldId id="295" r:id="rId40"/>
    <p:sldId id="307" r:id="rId41"/>
    <p:sldId id="278" r:id="rId42"/>
    <p:sldId id="308" r:id="rId43"/>
    <p:sldId id="280" r:id="rId44"/>
    <p:sldId id="268" r:id="rId45"/>
    <p:sldId id="311" r:id="rId46"/>
    <p:sldId id="309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993904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            </a:t>
            </a:r>
            <a:r>
              <a:rPr lang="ru-RU" sz="2400" b="1" dirty="0" smtClean="0">
                <a:solidFill>
                  <a:srgbClr val="C00000"/>
                </a:solidFill>
              </a:rPr>
              <a:t>Общие требования к организации движения поездов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314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9" y="4713507"/>
            <a:ext cx="8980226" cy="13188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Поезда, не имеющие остановки на </a:t>
            </a:r>
            <a:r>
              <a:rPr lang="ru-RU" sz="2000" dirty="0" smtClean="0"/>
              <a:t>станции</a:t>
            </a:r>
            <a:r>
              <a:rPr lang="ru-RU" sz="2000" dirty="0"/>
              <a:t>, должны пропускаться, как правило, по главным </a:t>
            </a:r>
            <a:r>
              <a:rPr lang="ru-RU" sz="2000" dirty="0" smtClean="0"/>
              <a:t>путям</a:t>
            </a:r>
            <a:r>
              <a:rPr lang="ru-RU" sz="20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п.63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42488"/>
          <a:stretch/>
        </p:blipFill>
        <p:spPr>
          <a:xfrm>
            <a:off x="104560" y="527826"/>
            <a:ext cx="8907586" cy="394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35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07779"/>
            <a:ext cx="9144000" cy="12624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Дежурный по </a:t>
            </a:r>
            <a:r>
              <a:rPr lang="ru-RU" sz="2000" b="1" dirty="0" smtClean="0"/>
              <a:t>станции </a:t>
            </a:r>
            <a:r>
              <a:rPr lang="ru-RU" sz="2000" b="1" dirty="0">
                <a:solidFill>
                  <a:srgbClr val="C00000"/>
                </a:solidFill>
              </a:rPr>
              <a:t>обязан </a:t>
            </a:r>
            <a:r>
              <a:rPr lang="ru-RU" sz="2000" dirty="0"/>
              <a:t>обеспечить наличие свободных </a:t>
            </a:r>
            <a:r>
              <a:rPr lang="ru-RU" sz="2000" dirty="0" smtClean="0"/>
              <a:t>путей </a:t>
            </a:r>
            <a:r>
              <a:rPr lang="ru-RU" sz="2000" dirty="0"/>
              <a:t>для своевременного приема поездов и не допускать необоснованной задержки поезда у закрытого входного сигнала.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399372"/>
            <a:ext cx="8515350" cy="49157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80443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74046"/>
            <a:ext cx="9144000" cy="18833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Не допускается занятие приемо-отправочных </a:t>
            </a:r>
            <a:r>
              <a:rPr lang="ru-RU" sz="2000" dirty="0" smtClean="0"/>
              <a:t>путей </a:t>
            </a:r>
            <a:r>
              <a:rPr lang="ru-RU" sz="2000" dirty="0"/>
              <a:t>отдельными вагонами или группами вагонов, отцепленными от проходящих поездов и предназначенными для подачи под погрузку, выгрузку, ремонт и другие операции.</a:t>
            </a:r>
          </a:p>
          <a:p>
            <a:pPr marL="0" indent="0" algn="just">
              <a:buNone/>
            </a:pPr>
            <a:r>
              <a:rPr lang="ru-RU" sz="2000" dirty="0" smtClean="0"/>
              <a:t>На </a:t>
            </a:r>
            <a:r>
              <a:rPr lang="ru-RU" sz="2000" dirty="0"/>
              <a:t>промежуточных </a:t>
            </a:r>
            <a:r>
              <a:rPr lang="ru-RU" sz="2000" dirty="0" smtClean="0"/>
              <a:t>станциях </a:t>
            </a:r>
            <a:r>
              <a:rPr lang="ru-RU" sz="2000" dirty="0"/>
              <a:t>временное занятие приемо-отправочных </a:t>
            </a:r>
            <a:r>
              <a:rPr lang="ru-RU" sz="2000" dirty="0" smtClean="0"/>
              <a:t>путей </a:t>
            </a:r>
            <a:r>
              <a:rPr lang="ru-RU" sz="2000" dirty="0"/>
              <a:t>отдельными вагонами или группами вагонов может быть допущено только по разрешению диспетчера поездного.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п.64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8926"/>
          <a:stretch/>
        </p:blipFill>
        <p:spPr>
          <a:xfrm>
            <a:off x="285750" y="399372"/>
            <a:ext cx="8572500" cy="406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11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31811"/>
            <a:ext cx="9144000" cy="10272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Не допускается занятие </a:t>
            </a:r>
            <a:r>
              <a:rPr lang="ru-RU" sz="2000" b="1" dirty="0">
                <a:solidFill>
                  <a:srgbClr val="002060"/>
                </a:solidFill>
              </a:rPr>
              <a:t>улавливающих тупиков </a:t>
            </a:r>
            <a:r>
              <a:rPr lang="ru-RU" sz="2000" dirty="0"/>
              <a:t>любым </a:t>
            </a:r>
            <a:r>
              <a:rPr lang="ru-RU" sz="2000" dirty="0" smtClean="0"/>
              <a:t>подвижным </a:t>
            </a:r>
            <a:r>
              <a:rPr lang="ru-RU" sz="2000" dirty="0"/>
              <a:t>составом, а </a:t>
            </a:r>
            <a:r>
              <a:rPr lang="ru-RU" sz="2000" b="1" dirty="0">
                <a:solidFill>
                  <a:srgbClr val="002060"/>
                </a:solidFill>
              </a:rPr>
              <a:t>предохранительных тупиков </a:t>
            </a:r>
            <a:r>
              <a:rPr lang="ru-RU" sz="2000" dirty="0"/>
              <a:t>- пассажирскими и грузовыми вагонами, в которых находятся люди, грузовыми вагонами с опасными грузами.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п.64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830" t="10727" r="7761"/>
          <a:stretch/>
        </p:blipFill>
        <p:spPr>
          <a:xfrm>
            <a:off x="54588" y="399372"/>
            <a:ext cx="4885899" cy="37717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940" r="34702" b="33930"/>
          <a:stretch/>
        </p:blipFill>
        <p:spPr>
          <a:xfrm>
            <a:off x="4572000" y="414401"/>
            <a:ext cx="4558352" cy="375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578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65192"/>
            <a:ext cx="9144000" cy="14617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Прием поездов </a:t>
            </a:r>
            <a:r>
              <a:rPr lang="ru-RU" sz="2000" dirty="0"/>
              <a:t>на </a:t>
            </a:r>
            <a:r>
              <a:rPr lang="ru-RU" sz="2000" dirty="0" smtClean="0"/>
              <a:t>станцию </a:t>
            </a:r>
            <a:r>
              <a:rPr lang="ru-RU" sz="2000" dirty="0"/>
              <a:t>должен производиться </a:t>
            </a:r>
            <a:r>
              <a:rPr lang="ru-RU" sz="2000" b="1" dirty="0"/>
              <a:t>на свободные </a:t>
            </a:r>
            <a:r>
              <a:rPr lang="ru-RU" sz="2000" b="1" dirty="0" smtClean="0"/>
              <a:t>пути</a:t>
            </a:r>
            <a:r>
              <a:rPr lang="ru-RU" sz="2000" dirty="0"/>
              <a:t>, предназначенные для этого ТРА  </a:t>
            </a:r>
            <a:r>
              <a:rPr lang="ru-RU" sz="2000" dirty="0" smtClean="0"/>
              <a:t>станции </a:t>
            </a:r>
            <a:r>
              <a:rPr lang="ru-RU" sz="2000" dirty="0"/>
              <a:t>и только </a:t>
            </a:r>
            <a:r>
              <a:rPr lang="ru-RU" sz="2000" b="1" dirty="0"/>
              <a:t>при открытом входном сигнале</a:t>
            </a:r>
            <a:r>
              <a:rPr lang="ru-RU" sz="2000" dirty="0"/>
              <a:t>, а </a:t>
            </a:r>
            <a:r>
              <a:rPr lang="ru-RU" sz="2000" u="sng" dirty="0"/>
              <a:t>пассажирских поездов</a:t>
            </a:r>
            <a:r>
              <a:rPr lang="ru-RU" sz="2000" dirty="0"/>
              <a:t>, кроме того, на пути, оборудованные путевыми устройствами автоматической локомотивной </a:t>
            </a:r>
            <a:r>
              <a:rPr lang="ru-RU" sz="2000" dirty="0" smtClean="0"/>
              <a:t>сигнализации (АЛС). 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567" t="9128" r="29254" b="6115"/>
          <a:stretch/>
        </p:blipFill>
        <p:spPr>
          <a:xfrm>
            <a:off x="204717" y="545304"/>
            <a:ext cx="2715904" cy="37739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2634" y="545304"/>
            <a:ext cx="5582786" cy="37739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п.66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51848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9729" y="1943350"/>
            <a:ext cx="3837667" cy="15231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Не допускается прием поезда на </a:t>
            </a:r>
            <a:r>
              <a:rPr lang="ru-RU" sz="2000" b="1" dirty="0" smtClean="0"/>
              <a:t>станцию </a:t>
            </a:r>
            <a:r>
              <a:rPr lang="ru-RU" sz="2000" b="1" dirty="0"/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запрещающем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показании или погасших основных огнях входного светофора.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33" y="682618"/>
            <a:ext cx="2243522" cy="51637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926" y="682618"/>
            <a:ext cx="2225233" cy="5163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33512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4137" y="555060"/>
            <a:ext cx="4148919" cy="352562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Прием поезда </a:t>
            </a:r>
            <a:r>
              <a:rPr lang="ru-RU" sz="2000" dirty="0"/>
              <a:t>на станцию </a:t>
            </a:r>
            <a:r>
              <a:rPr lang="ru-RU" sz="2000" u="sng" dirty="0"/>
              <a:t>при запрещающем показании или погасших основных огнях </a:t>
            </a:r>
            <a:r>
              <a:rPr lang="ru-RU" sz="2000" dirty="0"/>
              <a:t>входного светофора может быть осуществлен - </a:t>
            </a:r>
            <a:r>
              <a:rPr lang="ru-RU" sz="2000" b="1" dirty="0"/>
              <a:t>по пригласительному сигналу, по специальному разрешению </a:t>
            </a:r>
            <a:r>
              <a:rPr lang="ru-RU" sz="2000" dirty="0"/>
              <a:t>дежурного по станции только </a:t>
            </a:r>
            <a:r>
              <a:rPr lang="ru-RU" sz="2000" b="1" dirty="0">
                <a:solidFill>
                  <a:srgbClr val="002060"/>
                </a:solidFill>
              </a:rPr>
              <a:t>в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исключительных случаях</a:t>
            </a:r>
            <a:r>
              <a:rPr lang="ru-RU" sz="2000" dirty="0"/>
              <a:t>,  при этом скорость следования должна быть - </a:t>
            </a:r>
            <a:r>
              <a:rPr lang="ru-RU" sz="2000" b="1" dirty="0">
                <a:solidFill>
                  <a:srgbClr val="C00000"/>
                </a:solidFill>
              </a:rPr>
              <a:t>не более 20 км/ч, </a:t>
            </a:r>
            <a:r>
              <a:rPr lang="ru-RU" sz="2000" dirty="0" smtClean="0"/>
              <a:t>на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пути </a:t>
            </a:r>
            <a:r>
              <a:rPr lang="ru-RU" sz="2000" dirty="0"/>
              <a:t>необщего пользования - </a:t>
            </a:r>
            <a:r>
              <a:rPr lang="ru-RU" sz="2000" b="1" dirty="0" smtClean="0">
                <a:solidFill>
                  <a:srgbClr val="002060"/>
                </a:solidFill>
              </a:rPr>
              <a:t>не более - 15 км/ч.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887" r="10968"/>
          <a:stretch/>
        </p:blipFill>
        <p:spPr>
          <a:xfrm>
            <a:off x="163773" y="555060"/>
            <a:ext cx="2224585" cy="55539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689" r="10776"/>
          <a:stretch/>
        </p:blipFill>
        <p:spPr>
          <a:xfrm>
            <a:off x="2702257" y="555060"/>
            <a:ext cx="2183642" cy="555393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520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911" y="4113345"/>
            <a:ext cx="8968148" cy="20690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Основными средствами сигнализации и связи при движении поездов являются </a:t>
            </a:r>
            <a:r>
              <a:rPr lang="ru-RU" sz="2000" b="1" dirty="0">
                <a:solidFill>
                  <a:srgbClr val="002060"/>
                </a:solidFill>
              </a:rPr>
              <a:t>автоматическая и полуавтоматическая путевые блокировки.</a:t>
            </a:r>
          </a:p>
          <a:p>
            <a:pPr marL="0" indent="0" algn="just">
              <a:buNone/>
            </a:pPr>
            <a:r>
              <a:rPr lang="ru-RU" sz="2000" dirty="0"/>
              <a:t>       При организации двустороннего движения на двухпутных и многопутных перегонах, оборудованных </a:t>
            </a:r>
            <a:r>
              <a:rPr lang="ru-RU" sz="2000" dirty="0" smtClean="0"/>
              <a:t>АБ </a:t>
            </a:r>
            <a:r>
              <a:rPr lang="ru-RU" sz="2000" dirty="0"/>
              <a:t>в одном направлении, движение поездов в противоположном направлении (по неправильному </a:t>
            </a:r>
            <a:r>
              <a:rPr lang="ru-RU" sz="2000" dirty="0" smtClean="0"/>
              <a:t>пути</a:t>
            </a:r>
            <a:r>
              <a:rPr lang="ru-RU" sz="2000" dirty="0"/>
              <a:t>) может осуществляться по сигналам локомотивных </a:t>
            </a:r>
            <a:r>
              <a:rPr lang="ru-RU" sz="2000" dirty="0" smtClean="0"/>
              <a:t>светофоров.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14179" b="22519"/>
          <a:stretch/>
        </p:blipFill>
        <p:spPr>
          <a:xfrm>
            <a:off x="134911" y="534055"/>
            <a:ext cx="5310545" cy="3348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0945" r="12985" b="12835"/>
          <a:stretch/>
        </p:blipFill>
        <p:spPr>
          <a:xfrm>
            <a:off x="4558353" y="534056"/>
            <a:ext cx="4544706" cy="334839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п.85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22780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6038" y="2898693"/>
            <a:ext cx="3745189" cy="25331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отдельных участках может применяться как самостоятельное средство сигнализации и связи автоматическая локомотивная сигнализация </a:t>
            </a:r>
            <a:r>
              <a:rPr lang="ru-RU" sz="2000" b="1" dirty="0">
                <a:solidFill>
                  <a:srgbClr val="C00000"/>
                </a:solidFill>
              </a:rPr>
              <a:t>(АЛСО</a:t>
            </a:r>
            <a:r>
              <a:rPr lang="ru-RU" sz="2000" b="1" dirty="0" smtClean="0">
                <a:solidFill>
                  <a:srgbClr val="C00000"/>
                </a:solidFill>
              </a:rPr>
              <a:t>).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1342" t="19422" r="3135" b="14734"/>
          <a:stretch/>
        </p:blipFill>
        <p:spPr>
          <a:xfrm>
            <a:off x="122830" y="2718804"/>
            <a:ext cx="4162567" cy="36439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73105" t="47314" r="19372" b="14716"/>
          <a:stretch/>
        </p:blipFill>
        <p:spPr>
          <a:xfrm>
            <a:off x="3563968" y="4601554"/>
            <a:ext cx="423082" cy="13374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п.85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896" t="5622" r="1791" b="54046"/>
          <a:stretch/>
        </p:blipFill>
        <p:spPr>
          <a:xfrm>
            <a:off x="272955" y="436904"/>
            <a:ext cx="8898340" cy="2074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70393" t="27449" r="15961" b="28437"/>
          <a:stretch/>
        </p:blipFill>
        <p:spPr>
          <a:xfrm>
            <a:off x="4928742" y="1002470"/>
            <a:ext cx="1214651" cy="9144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27541" y="1869511"/>
            <a:ext cx="777924" cy="689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92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229541"/>
            <a:ext cx="8967367" cy="11252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На малоинтенсивных линиях (участках)</a:t>
            </a:r>
            <a:r>
              <a:rPr lang="ru-RU" sz="2000" dirty="0"/>
              <a:t> путей общего пользования и на путях необщего пользования в качестве средств связи при движении поездов допускается применять электрожезловую систему </a:t>
            </a:r>
            <a:r>
              <a:rPr lang="ru-RU" sz="2000" b="1" dirty="0">
                <a:solidFill>
                  <a:srgbClr val="C00000"/>
                </a:solidFill>
              </a:rPr>
              <a:t>(ЭЖС)  и телефон.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239" t="10989" r="15337"/>
          <a:stretch/>
        </p:blipFill>
        <p:spPr>
          <a:xfrm>
            <a:off x="54585" y="399372"/>
            <a:ext cx="5976154" cy="48176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п.85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5263"/>
          <a:stretch/>
        </p:blipFill>
        <p:spPr>
          <a:xfrm>
            <a:off x="5735999" y="411881"/>
            <a:ext cx="3354193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10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8611" y="0"/>
            <a:ext cx="7886700" cy="38438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1264" y="4820817"/>
            <a:ext cx="8634334" cy="2001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            </a:t>
            </a:r>
            <a:r>
              <a:rPr lang="ru-RU" sz="2000" b="1" dirty="0" smtClean="0">
                <a:solidFill>
                  <a:srgbClr val="002060"/>
                </a:solidFill>
              </a:rPr>
              <a:t>ПТЭ Прил.№6 п.61-64,85-95; ИДП Приложение №№1-7</a:t>
            </a:r>
          </a:p>
          <a:p>
            <a:pPr marL="0" indent="0">
              <a:buNone/>
            </a:pPr>
            <a:r>
              <a:rPr lang="ru-RU" sz="2000" dirty="0" smtClean="0"/>
              <a:t>1. Руководство </a:t>
            </a:r>
            <a:r>
              <a:rPr lang="ru-RU" sz="2000" dirty="0"/>
              <a:t>движением поездов на перегонах и </a:t>
            </a:r>
            <a:r>
              <a:rPr lang="ru-RU" sz="2000" dirty="0" smtClean="0"/>
              <a:t>станциях.</a:t>
            </a:r>
          </a:p>
          <a:p>
            <a:pPr marL="0" indent="0">
              <a:buNone/>
            </a:pPr>
            <a:r>
              <a:rPr lang="ru-RU" sz="2000"/>
              <a:t>2</a:t>
            </a:r>
            <a:r>
              <a:rPr lang="ru-RU" sz="2000" smtClean="0"/>
              <a:t>. Порядок </a:t>
            </a:r>
            <a:r>
              <a:rPr lang="ru-RU" sz="2000" dirty="0"/>
              <a:t>приёма поезда на </a:t>
            </a:r>
            <a:r>
              <a:rPr lang="ru-RU" sz="2000" dirty="0" smtClean="0"/>
              <a:t>станцию. </a:t>
            </a:r>
          </a:p>
          <a:p>
            <a:pPr marL="0" indent="0">
              <a:buNone/>
            </a:pPr>
            <a:r>
              <a:rPr lang="ru-RU" sz="2000" dirty="0" smtClean="0"/>
              <a:t>3</a:t>
            </a:r>
            <a:r>
              <a:rPr lang="ru-RU" sz="2000" dirty="0"/>
              <a:t>. Средства сигнализации и связи при организации движении поездов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dirty="0"/>
              <a:t>4. Скорости движения поездов.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37" y="384381"/>
            <a:ext cx="8373461" cy="443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911" y="5546360"/>
            <a:ext cx="8858963" cy="1125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На каждом железнодорожном пути межстанционного перегона одновременно может действовать </a:t>
            </a:r>
            <a:r>
              <a:rPr lang="ru-RU" sz="2000" b="1" dirty="0">
                <a:solidFill>
                  <a:srgbClr val="C00000"/>
                </a:solidFill>
              </a:rPr>
              <a:t>одно средство сигнализации и </a:t>
            </a:r>
            <a:r>
              <a:rPr lang="ru-RU" sz="2000" b="1" dirty="0" smtClean="0">
                <a:solidFill>
                  <a:srgbClr val="C00000"/>
                </a:solidFill>
              </a:rPr>
              <a:t>связи</a:t>
            </a:r>
            <a:r>
              <a:rPr lang="ru-RU" sz="1400" b="1" dirty="0" smtClean="0">
                <a:solidFill>
                  <a:srgbClr val="C00000"/>
                </a:solidFill>
              </a:rPr>
              <a:t>.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04" y="399372"/>
            <a:ext cx="8801870" cy="49503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п.85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99383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6" y="5546360"/>
            <a:ext cx="8966579" cy="11252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При </a:t>
            </a:r>
            <a:r>
              <a:rPr lang="ru-RU" sz="2000" b="1" dirty="0" smtClean="0">
                <a:solidFill>
                  <a:srgbClr val="C00000"/>
                </a:solidFill>
              </a:rPr>
              <a:t>АБ</a:t>
            </a:r>
            <a:r>
              <a:rPr lang="ru-RU" sz="2000" dirty="0" smtClean="0"/>
              <a:t> </a:t>
            </a:r>
            <a:r>
              <a:rPr lang="ru-RU" sz="2000" b="1" dirty="0" smtClean="0"/>
              <a:t>разрешением </a:t>
            </a:r>
            <a:r>
              <a:rPr lang="ru-RU" sz="2000" b="1" dirty="0"/>
              <a:t>на занятие поездом блок-участка </a:t>
            </a:r>
            <a:r>
              <a:rPr lang="ru-RU" sz="2000" dirty="0"/>
              <a:t>служит разрешающее показание выходного или проходного светофора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937" b="18972"/>
          <a:stretch/>
        </p:blipFill>
        <p:spPr>
          <a:xfrm>
            <a:off x="908429" y="332916"/>
            <a:ext cx="6972300" cy="52134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04514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1687" y="841448"/>
            <a:ext cx="5950425" cy="48223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проходных светофорах (</a:t>
            </a:r>
            <a:r>
              <a:rPr lang="ru-RU" sz="2000" i="1" dirty="0"/>
              <a:t>кроме находящихся перед входными светофорами</a:t>
            </a:r>
            <a:r>
              <a:rPr lang="ru-RU" sz="2000" dirty="0"/>
              <a:t>), расположенных на затяжных подъемах, допускается в каждом отдельном случае с разрешения, владельца инфраструктуры,  установка </a:t>
            </a:r>
            <a:r>
              <a:rPr lang="ru-RU" sz="2000" b="1" dirty="0">
                <a:solidFill>
                  <a:srgbClr val="C00000"/>
                </a:solidFill>
              </a:rPr>
              <a:t>условно-разрешающего сигнала,</a:t>
            </a:r>
            <a:r>
              <a:rPr lang="ru-RU" sz="2000" dirty="0"/>
              <a:t> подаваемого знаком </a:t>
            </a:r>
            <a:r>
              <a:rPr lang="ru-RU" sz="2000" b="1" dirty="0"/>
              <a:t>в</a:t>
            </a:r>
            <a:r>
              <a:rPr lang="ru-RU" sz="2000" dirty="0"/>
              <a:t> </a:t>
            </a:r>
            <a:r>
              <a:rPr lang="ru-RU" sz="2000" b="1" dirty="0"/>
              <a:t>виде буквы «Т», </a:t>
            </a:r>
            <a:r>
              <a:rPr lang="ru-RU" sz="2000" dirty="0"/>
              <a:t>нанесенном на щите опоры светофора. Наличие этого сигнала служит разрешением </a:t>
            </a:r>
            <a:r>
              <a:rPr lang="ru-RU" sz="2000" b="1" dirty="0"/>
              <a:t>грузовому поезду </a:t>
            </a:r>
            <a:r>
              <a:rPr lang="ru-RU" sz="2000" dirty="0"/>
              <a:t>на проследование красного огня проходного светофора без остановки. При этом поезд должен проследовать проходной светофор с красным огнем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км/ч,</a:t>
            </a:r>
            <a:r>
              <a:rPr lang="ru-RU" sz="2000" dirty="0"/>
              <a:t> а на путях необщего пользования — </a:t>
            </a:r>
            <a:r>
              <a:rPr lang="ru-RU" sz="2000" b="1" dirty="0">
                <a:solidFill>
                  <a:srgbClr val="002060"/>
                </a:solidFill>
              </a:rPr>
              <a:t>не более 15 км/ч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705"/>
          <a:stretch/>
        </p:blipFill>
        <p:spPr>
          <a:xfrm>
            <a:off x="134912" y="982639"/>
            <a:ext cx="2895851" cy="36691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п.87</a:t>
            </a:r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2306471" y="1692322"/>
            <a:ext cx="601462" cy="62779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93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3990514"/>
            <a:ext cx="9048466" cy="28674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После остановки поезда перед </a:t>
            </a:r>
            <a:r>
              <a:rPr lang="ru-RU" sz="2000" b="1" dirty="0">
                <a:solidFill>
                  <a:srgbClr val="C00000"/>
                </a:solidFill>
              </a:rPr>
              <a:t>проходным светофором с красным огнем, с непонятным или погасшим</a:t>
            </a:r>
            <a:r>
              <a:rPr lang="ru-RU" sz="2000" dirty="0"/>
              <a:t>, если машинист видит или знает, что впередилежащий блок-участок занят поездом или имеется иное препятствие для движения, запрещается продолжать движение до тех пор, пока блок-участок не освободится. Если машинист не знает о нахождении на впередилежащем блок-участке поезда (иного препятствия), он должен после остановки отпустить автотормоза и, если за это время на светофоре не появится разрешающего огня, вести поезд до следующего светофора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— </a:t>
            </a:r>
            <a:r>
              <a:rPr lang="ru-RU" sz="2000" b="1" dirty="0">
                <a:solidFill>
                  <a:srgbClr val="002060"/>
                </a:solidFill>
              </a:rPr>
              <a:t>не более 15 км/ч.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12" y="399372"/>
            <a:ext cx="3200677" cy="34262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795" y="406986"/>
            <a:ext cx="2304488" cy="34262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2490" y="406986"/>
            <a:ext cx="3048264" cy="34262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11621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9" y="4509129"/>
            <a:ext cx="8966579" cy="1932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Если после проследования проходного светофора и дальнейшем следовании по блок-участку на локомотивном светофоре появится </a:t>
            </a:r>
            <a:r>
              <a:rPr lang="ru-RU" sz="2000" b="1" dirty="0">
                <a:solidFill>
                  <a:srgbClr val="FFC000"/>
                </a:solidFill>
              </a:rPr>
              <a:t>желтый</a:t>
            </a:r>
            <a:r>
              <a:rPr lang="ru-RU" sz="2000" b="1" dirty="0"/>
              <a:t> или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</a:t>
            </a:r>
            <a:r>
              <a:rPr lang="ru-RU" sz="2000" b="1" dirty="0"/>
              <a:t> огонь</a:t>
            </a:r>
            <a:r>
              <a:rPr lang="ru-RU" sz="2000" dirty="0"/>
              <a:t>, машинист может увеличить скорость движения, но </a:t>
            </a:r>
            <a:r>
              <a:rPr lang="ru-RU" sz="2000" b="1" dirty="0">
                <a:solidFill>
                  <a:srgbClr val="C00000"/>
                </a:solidFill>
              </a:rPr>
              <a:t>не более 40 км/час</a:t>
            </a:r>
            <a:r>
              <a:rPr lang="ru-RU" sz="2000" dirty="0"/>
              <a:t>, и следовать с особой бдительностью до следующего светофора</a:t>
            </a:r>
            <a:r>
              <a:rPr lang="ru-RU" sz="2000" dirty="0" smtClean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2332" r="5224" b="6848"/>
          <a:stretch/>
        </p:blipFill>
        <p:spPr>
          <a:xfrm>
            <a:off x="1020170" y="399372"/>
            <a:ext cx="7103660" cy="39477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22397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20" y="4418288"/>
            <a:ext cx="9075759" cy="1400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неустойчивом показании огней на локомотивном светофоре </a:t>
            </a:r>
            <a:r>
              <a:rPr lang="ru-RU" sz="2000" dirty="0"/>
              <a:t>во время следования по блок-участку машинист следует до следующего светофора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20 км/час</a:t>
            </a:r>
            <a:r>
              <a:rPr lang="ru-RU" sz="2000" dirty="0" smtClean="0"/>
              <a:t>, </a:t>
            </a:r>
            <a:r>
              <a:rPr lang="ru-RU" sz="2000" dirty="0"/>
              <a:t>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- </a:t>
            </a:r>
            <a:r>
              <a:rPr lang="ru-RU" sz="2000" dirty="0">
                <a:solidFill>
                  <a:srgbClr val="002060"/>
                </a:solidFill>
              </a:rPr>
              <a:t>не более 15 км/ч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6418"/>
          <a:stretch/>
        </p:blipFill>
        <p:spPr>
          <a:xfrm>
            <a:off x="109182" y="614150"/>
            <a:ext cx="3207224" cy="3589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9178" t="18299" r="38304" b="13421"/>
          <a:stretch/>
        </p:blipFill>
        <p:spPr>
          <a:xfrm>
            <a:off x="3650776" y="614150"/>
            <a:ext cx="2047164" cy="35893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310" y="614151"/>
            <a:ext cx="2986819" cy="358936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82459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5455152"/>
            <a:ext cx="8993875" cy="93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   При наличии </a:t>
            </a:r>
            <a:r>
              <a:rPr lang="ru-RU" sz="2000" b="1" dirty="0"/>
              <a:t>разрешающего огня на локомотивном светофоре </a:t>
            </a:r>
            <a:r>
              <a:rPr lang="ru-RU" sz="2000" u="sng" dirty="0"/>
              <a:t>проходной светофор с погасшим огнем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разрешается проследовать безостановочно, </a:t>
            </a:r>
            <a:r>
              <a:rPr lang="ru-RU" sz="2000" dirty="0"/>
              <a:t>руководствуясь показаниями локомотивного светофора.                                                                                                 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268" y="495820"/>
            <a:ext cx="4457417" cy="4862884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5566575" y="1228300"/>
            <a:ext cx="177420" cy="16377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21970" y="620974"/>
            <a:ext cx="825691" cy="12692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п.87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950017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68" y="4187207"/>
            <a:ext cx="9009088" cy="23829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полуавтоматической </a:t>
            </a:r>
            <a:r>
              <a:rPr lang="ru-RU" sz="2000" dirty="0" smtClean="0"/>
              <a:t>блокировке (</a:t>
            </a:r>
            <a:r>
              <a:rPr lang="ru-RU" sz="2000" b="1" dirty="0" smtClean="0">
                <a:solidFill>
                  <a:srgbClr val="C00000"/>
                </a:solidFill>
              </a:rPr>
              <a:t>ПАБ</a:t>
            </a:r>
            <a:r>
              <a:rPr lang="ru-RU" sz="2000" dirty="0" smtClean="0"/>
              <a:t>)</a:t>
            </a:r>
            <a:r>
              <a:rPr lang="ru-RU" sz="2000" b="1" dirty="0" smtClean="0"/>
              <a:t> </a:t>
            </a:r>
            <a:r>
              <a:rPr lang="ru-RU" sz="2000" b="1" dirty="0"/>
              <a:t>разрешением на занятие поездом перегона </a:t>
            </a:r>
            <a:r>
              <a:rPr lang="ru-RU" sz="2000" dirty="0"/>
              <a:t>служит разрешающее показание выходного или проходного </a:t>
            </a:r>
            <a:r>
              <a:rPr lang="ru-RU" sz="2000" dirty="0" smtClean="0"/>
              <a:t>светофора.</a:t>
            </a:r>
          </a:p>
          <a:p>
            <a:pPr marL="0" indent="0" algn="just">
              <a:buNone/>
            </a:pPr>
            <a:r>
              <a:rPr lang="ru-RU" sz="2000" dirty="0" smtClean="0"/>
              <a:t>На </a:t>
            </a:r>
            <a:r>
              <a:rPr lang="ru-RU" sz="2000" b="1" dirty="0"/>
              <a:t>однопутных</a:t>
            </a:r>
            <a:r>
              <a:rPr lang="ru-RU" sz="2000" dirty="0"/>
              <a:t> участках для открытия выходного светофора необходимо предварительное получение от </a:t>
            </a:r>
            <a:r>
              <a:rPr lang="ru-RU" sz="2000" dirty="0" smtClean="0"/>
              <a:t>ДСП соседней станции</a:t>
            </a:r>
            <a:r>
              <a:rPr lang="ru-RU" sz="2000" dirty="0"/>
              <a:t>, на которую отправляется поезд, блокировочного сигнала согласия и переключить блок-систему на соответствующее направление движения.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2263" b="8712"/>
          <a:stretch/>
        </p:blipFill>
        <p:spPr>
          <a:xfrm>
            <a:off x="628650" y="399372"/>
            <a:ext cx="7780724" cy="36712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п.88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87401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056" y="399372"/>
            <a:ext cx="6667500" cy="44291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4883088"/>
            <a:ext cx="9021170" cy="19749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При автоматической локомотивной сигнализации, применяемой как самостоятельное средство сигнализации и связи </a:t>
            </a:r>
            <a:r>
              <a:rPr lang="ru-RU" sz="2000" b="1" dirty="0">
                <a:solidFill>
                  <a:srgbClr val="C00000"/>
                </a:solidFill>
              </a:rPr>
              <a:t>(АЛСО):</a:t>
            </a:r>
          </a:p>
          <a:p>
            <a:pPr marL="0" indent="0" algn="just">
              <a:buNone/>
            </a:pPr>
            <a:r>
              <a:rPr lang="ru-RU" sz="2000" b="1" dirty="0"/>
              <a:t>разрешением на занятие первого блок-участка </a:t>
            </a:r>
            <a:r>
              <a:rPr lang="ru-RU" sz="2000" dirty="0"/>
              <a:t>служит разрешающее показание выходного </a:t>
            </a:r>
            <a:r>
              <a:rPr lang="ru-RU" sz="2000" dirty="0" smtClean="0"/>
              <a:t>светофора;</a:t>
            </a:r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b="1" dirty="0"/>
              <a:t>разрешением на занятие следующего блок-участка </a:t>
            </a:r>
            <a:r>
              <a:rPr lang="ru-RU" sz="2000" dirty="0"/>
              <a:t>служит разрешающее показание локомотивного светофора. </a:t>
            </a:r>
            <a:endParaRPr lang="ru-RU" sz="2000" dirty="0" smtClean="0"/>
          </a:p>
        </p:txBody>
      </p:sp>
      <p:sp>
        <p:nvSpPr>
          <p:cNvPr id="5" name="Овал 4"/>
          <p:cNvSpPr/>
          <p:nvPr/>
        </p:nvSpPr>
        <p:spPr>
          <a:xfrm>
            <a:off x="5127010" y="2047164"/>
            <a:ext cx="232013" cy="204717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191837" y="2101755"/>
            <a:ext cx="102358" cy="95535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606" y="2251881"/>
            <a:ext cx="106182" cy="929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770" y="1940475"/>
            <a:ext cx="243861" cy="2133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58724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486400"/>
            <a:ext cx="9021170" cy="1371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перерыве действия всех средств сигнализации и связи </a:t>
            </a:r>
            <a:r>
              <a:rPr lang="ru-RU" sz="2000" dirty="0"/>
              <a:t>движение поездов производится на однопутных участках при посредстве письменных извещений, а на двухпутных участках - с разграничением временем, положенным на проследование поездом перегона между </a:t>
            </a:r>
            <a:r>
              <a:rPr lang="ru-RU" sz="2000" dirty="0" smtClean="0"/>
              <a:t>станциями</a:t>
            </a:r>
            <a:r>
              <a:rPr lang="ru-RU" sz="2000" dirty="0"/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п.89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87" y="383425"/>
            <a:ext cx="8815580" cy="49381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525" y="304277"/>
            <a:ext cx="3088440" cy="28308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3709" t="1201" r="2985" b="2776"/>
          <a:stretch/>
        </p:blipFill>
        <p:spPr>
          <a:xfrm>
            <a:off x="5954762" y="1132268"/>
            <a:ext cx="1811937" cy="27995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0496" y="2783905"/>
            <a:ext cx="2238234" cy="25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2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23" y="-15886"/>
            <a:ext cx="7886700" cy="4537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9182" y="5126187"/>
            <a:ext cx="8898340" cy="1304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Движением поездов на участке руководит только один работник </a:t>
            </a:r>
            <a:r>
              <a:rPr lang="ru-RU" sz="2000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диспетчер поездной</a:t>
            </a:r>
            <a:r>
              <a:rPr lang="ru-RU" sz="2000" dirty="0"/>
              <a:t>, отвечающий за выполнение графика движения поездов по обслуживаемому им участку.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9702"/>
          <a:stretch/>
        </p:blipFill>
        <p:spPr>
          <a:xfrm>
            <a:off x="1026309" y="342320"/>
            <a:ext cx="7064085" cy="43945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8418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4891268"/>
            <a:ext cx="9034818" cy="11252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Максимальные допускаемые на железнодорожном транспорте общего пользования скорости движения поездов </a:t>
            </a:r>
            <a:r>
              <a:rPr lang="ru-RU" sz="2000" b="1" dirty="0"/>
              <a:t>в зависимости от конструкции </a:t>
            </a:r>
            <a:r>
              <a:rPr lang="ru-RU" sz="2000" b="1" dirty="0" smtClean="0"/>
              <a:t>пути </a:t>
            </a:r>
            <a:r>
              <a:rPr lang="ru-RU" sz="2000" b="1" dirty="0"/>
              <a:t>и типов </a:t>
            </a:r>
            <a:r>
              <a:rPr lang="ru-RU" sz="2000" b="1" dirty="0" smtClean="0"/>
              <a:t>подвижного </a:t>
            </a:r>
            <a:r>
              <a:rPr lang="ru-RU" sz="2000" b="1" dirty="0"/>
              <a:t>состава</a:t>
            </a:r>
            <a:r>
              <a:rPr lang="ru-RU" sz="2000" dirty="0"/>
              <a:t> устанавливаются владельцем инфраструктуры в соответствии с </a:t>
            </a:r>
            <a:r>
              <a:rPr lang="ru-RU" sz="2000" dirty="0" smtClean="0"/>
              <a:t>ПТЭ.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11" y="399372"/>
            <a:ext cx="8379725" cy="43084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08641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68688"/>
            <a:ext cx="9048466" cy="11252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Скорости движения поездов по перегонам и </a:t>
            </a:r>
            <a:r>
              <a:rPr lang="ru-RU" sz="2000" dirty="0" smtClean="0"/>
              <a:t>станциям </a:t>
            </a:r>
            <a:r>
              <a:rPr lang="ru-RU" sz="2000" dirty="0"/>
              <a:t>предусматриваются в графике движения поездов.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836" t="8010" r="-149" b="11857"/>
          <a:stretch/>
        </p:blipFill>
        <p:spPr>
          <a:xfrm>
            <a:off x="136478" y="673217"/>
            <a:ext cx="7069540" cy="4121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465" y="769091"/>
            <a:ext cx="4473109" cy="40257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48073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965"/>
            <a:ext cx="9144000" cy="26090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622" y="5028330"/>
            <a:ext cx="8979490" cy="964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Скорость проследования поездами светофора </a:t>
            </a:r>
            <a:r>
              <a:rPr lang="ru-RU" sz="2000" b="1" dirty="0">
                <a:solidFill>
                  <a:srgbClr val="002060"/>
                </a:solidFill>
              </a:rPr>
              <a:t>с одним желтым (немигающим) огнем </a:t>
            </a:r>
            <a:r>
              <a:rPr lang="ru-RU" sz="2000" b="1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не должна превышать 60 </a:t>
            </a:r>
            <a:r>
              <a:rPr lang="ru-RU" sz="2000" b="1" dirty="0" smtClean="0">
                <a:solidFill>
                  <a:srgbClr val="C00000"/>
                </a:solidFill>
              </a:rPr>
              <a:t>км/ч. 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" y="2791018"/>
            <a:ext cx="8852159" cy="185944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87485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835" y="3573701"/>
            <a:ext cx="8962327" cy="9640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</a:t>
            </a:r>
            <a:r>
              <a:rPr lang="ru-RU" sz="2000" b="1" u="sng" dirty="0" smtClean="0"/>
              <a:t>Для </a:t>
            </a:r>
            <a:r>
              <a:rPr lang="ru-RU" sz="2000" b="1" u="sng" dirty="0"/>
              <a:t>пассажирских поездов, обращающихся со скоростью более 140 км/ч, </a:t>
            </a:r>
            <a:r>
              <a:rPr lang="ru-RU" sz="2000" b="1" dirty="0"/>
              <a:t>скорость проследования светофора </a:t>
            </a:r>
            <a:r>
              <a:rPr lang="ru-RU" sz="2000" b="1" dirty="0">
                <a:solidFill>
                  <a:srgbClr val="002060"/>
                </a:solidFill>
              </a:rPr>
              <a:t>с одним желтым (немигающим) огнем </a:t>
            </a:r>
            <a:r>
              <a:rPr lang="ru-RU" sz="2000" b="1" dirty="0"/>
              <a:t>должна устанавливаться </a:t>
            </a:r>
            <a:r>
              <a:rPr lang="ru-RU" sz="2000" b="1" dirty="0">
                <a:solidFill>
                  <a:srgbClr val="C00000"/>
                </a:solidFill>
              </a:rPr>
              <a:t>не более 100 км/ч.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1" y="589814"/>
            <a:ext cx="8712417" cy="23240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1814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87500"/>
            <a:ext cx="9144000" cy="12124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Скорость движения поезда вагонами вперед</a:t>
            </a:r>
            <a:r>
              <a:rPr lang="ru-RU" sz="2000" dirty="0"/>
              <a:t> допускается </a:t>
            </a:r>
            <a:r>
              <a:rPr lang="ru-RU" sz="2000" b="1" dirty="0">
                <a:solidFill>
                  <a:srgbClr val="C00000"/>
                </a:solidFill>
              </a:rPr>
              <a:t>не более 25 км/ч</a:t>
            </a:r>
            <a:r>
              <a:rPr lang="ru-RU" sz="2000" dirty="0"/>
              <a:t>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для хозяйственных поездов</a:t>
            </a:r>
            <a:r>
              <a:rPr lang="ru-RU" sz="2000" dirty="0"/>
              <a:t> при наличии радиосвязи на локомотиве и </a:t>
            </a:r>
            <a:r>
              <a:rPr lang="ru-RU" sz="2000" dirty="0" smtClean="0"/>
              <a:t>ССПС </a:t>
            </a:r>
            <a:r>
              <a:rPr lang="ru-RU" sz="2000" dirty="0"/>
              <a:t>в зависимости от конструкции </a:t>
            </a:r>
            <a:r>
              <a:rPr lang="ru-RU" sz="2000" dirty="0" smtClean="0"/>
              <a:t>ССПС, </a:t>
            </a:r>
            <a:r>
              <a:rPr lang="ru-RU" sz="2000" dirty="0"/>
              <a:t>восстановительных и пожарных поездов - </a:t>
            </a:r>
            <a:r>
              <a:rPr lang="ru-RU" sz="2000" b="1" dirty="0">
                <a:solidFill>
                  <a:srgbClr val="C00000"/>
                </a:solidFill>
              </a:rPr>
              <a:t>не более 40 </a:t>
            </a:r>
            <a:r>
              <a:rPr lang="ru-RU" sz="2000" b="1" dirty="0" smtClean="0">
                <a:solidFill>
                  <a:srgbClr val="C00000"/>
                </a:solidFill>
              </a:rPr>
              <a:t>км/ч.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058"/>
            <a:ext cx="9144000" cy="12771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" y="1918179"/>
            <a:ext cx="9080907" cy="13115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65007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6" y="5486401"/>
            <a:ext cx="9144000" cy="7798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Скорость следования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снегоочистителей</a:t>
            </a:r>
            <a:r>
              <a:rPr lang="ru-RU" sz="2000" dirty="0"/>
              <a:t> </a:t>
            </a:r>
            <a:r>
              <a:rPr lang="ru-RU" sz="2000" dirty="0" smtClean="0"/>
              <a:t>устанавливается владельцем инфраструктуры и </a:t>
            </a:r>
            <a:r>
              <a:rPr lang="ru-RU" sz="2000" dirty="0"/>
              <a:t>владельцем </a:t>
            </a:r>
            <a:r>
              <a:rPr lang="ru-RU" sz="2000" dirty="0" smtClean="0"/>
              <a:t>путей </a:t>
            </a:r>
            <a:r>
              <a:rPr lang="ru-RU" sz="2000" dirty="0"/>
              <a:t>необщего пользования.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269" t="7751"/>
          <a:stretch/>
        </p:blipFill>
        <p:spPr>
          <a:xfrm>
            <a:off x="409433" y="399372"/>
            <a:ext cx="8570794" cy="48306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355672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2" y="0"/>
            <a:ext cx="8911988" cy="37188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93" y="4010550"/>
            <a:ext cx="9108213" cy="16805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приеме на тупиковые станционные </a:t>
            </a:r>
            <a:r>
              <a:rPr lang="ru-RU" sz="2000" b="1" dirty="0" smtClean="0"/>
              <a:t>пути </a:t>
            </a:r>
            <a:r>
              <a:rPr lang="ru-RU" sz="2000" dirty="0"/>
              <a:t>скорость движения поезда в начале </a:t>
            </a:r>
            <a:r>
              <a:rPr lang="ru-RU" sz="2000" dirty="0" smtClean="0"/>
              <a:t>пути </a:t>
            </a:r>
            <a:r>
              <a:rPr lang="ru-RU" sz="2000" dirty="0"/>
              <a:t>приема должна быть </a:t>
            </a:r>
            <a:r>
              <a:rPr lang="ru-RU" sz="2000" b="1" dirty="0">
                <a:solidFill>
                  <a:srgbClr val="C00000"/>
                </a:solidFill>
              </a:rPr>
              <a:t>не более 25 км/ч</a:t>
            </a:r>
            <a:r>
              <a:rPr lang="ru-RU" sz="2000" dirty="0"/>
              <a:t>, </a:t>
            </a:r>
            <a:r>
              <a:rPr lang="ru-RU" sz="2000" u="sng" dirty="0"/>
              <a:t>для скоростных и высокоскоростных пассажирских поездов</a:t>
            </a:r>
            <a:r>
              <a:rPr lang="ru-RU" sz="2000" dirty="0"/>
              <a:t>, обращающихся со скоростью </a:t>
            </a:r>
            <a:r>
              <a:rPr lang="ru-RU" sz="2000" b="1" dirty="0">
                <a:solidFill>
                  <a:srgbClr val="002060"/>
                </a:solidFill>
              </a:rPr>
              <a:t>более 140 </a:t>
            </a:r>
            <a:r>
              <a:rPr lang="ru-RU" sz="2000" b="1" dirty="0" smtClean="0">
                <a:solidFill>
                  <a:srgbClr val="002060"/>
                </a:solidFill>
              </a:rPr>
              <a:t>км/ч</a:t>
            </a:r>
            <a:r>
              <a:rPr lang="ru-RU" sz="2000" dirty="0" smtClean="0"/>
              <a:t> </a:t>
            </a:r>
            <a:r>
              <a:rPr lang="ru-RU" sz="2000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не более 40 км/ч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- </a:t>
            </a:r>
            <a:r>
              <a:rPr lang="ru-RU" sz="2000" dirty="0">
                <a:solidFill>
                  <a:srgbClr val="7030A0"/>
                </a:solidFill>
              </a:rPr>
              <a:t>не более 15 км/ч.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25988" y="644736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528656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80041"/>
            <a:ext cx="9108213" cy="9981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Скорость движения поездов </a:t>
            </a: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</a:rPr>
              <a:t>путях </a:t>
            </a:r>
            <a:r>
              <a:rPr lang="ru-RU" sz="2000" b="1" dirty="0">
                <a:solidFill>
                  <a:srgbClr val="002060"/>
                </a:solidFill>
              </a:rPr>
              <a:t>необщего пользования</a:t>
            </a:r>
            <a:r>
              <a:rPr lang="ru-RU" sz="2000" b="1" dirty="0"/>
              <a:t> </a:t>
            </a:r>
            <a:r>
              <a:rPr lang="ru-RU" sz="2000" dirty="0"/>
              <a:t>при приеме на частично занятые </a:t>
            </a:r>
            <a:r>
              <a:rPr lang="ru-RU" sz="2000" dirty="0" smtClean="0"/>
              <a:t>пути </a:t>
            </a:r>
            <a:r>
              <a:rPr lang="ru-RU" sz="2000" dirty="0"/>
              <a:t>или на технологические участки производства не должна превышать </a:t>
            </a:r>
            <a:r>
              <a:rPr lang="ru-RU" sz="2000" b="1" dirty="0">
                <a:solidFill>
                  <a:srgbClr val="C00000"/>
                </a:solidFill>
              </a:rPr>
              <a:t>15 км/ч </a:t>
            </a:r>
            <a:r>
              <a:rPr lang="ru-RU" sz="2000" dirty="0"/>
              <a:t>в начале пути приема.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640" t="14824"/>
          <a:stretch/>
        </p:blipFill>
        <p:spPr>
          <a:xfrm>
            <a:off x="120706" y="338630"/>
            <a:ext cx="8902586" cy="51793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525988" y="644736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964408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846174"/>
            <a:ext cx="9007524" cy="9640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Скорость движения </a:t>
            </a:r>
            <a:r>
              <a:rPr lang="ru-RU" sz="2000" b="1" dirty="0" smtClean="0"/>
              <a:t>МВПС при </a:t>
            </a:r>
            <a:r>
              <a:rPr lang="ru-RU" sz="2000" b="1" dirty="0"/>
              <a:t>приеме на свободный участок </a:t>
            </a:r>
            <a:r>
              <a:rPr lang="ru-RU" sz="2000" b="1" dirty="0" smtClean="0"/>
              <a:t>пути</a:t>
            </a:r>
            <a:r>
              <a:rPr lang="ru-RU" sz="2000" dirty="0"/>
              <a:t>, когда следующий участок этого </a:t>
            </a:r>
            <a:r>
              <a:rPr lang="ru-RU" sz="2000" dirty="0" smtClean="0"/>
              <a:t>пути </a:t>
            </a:r>
            <a:r>
              <a:rPr lang="ru-RU" sz="2000" dirty="0"/>
              <a:t>занят другим моторвагонным поездом, допускается </a:t>
            </a:r>
            <a:r>
              <a:rPr lang="ru-RU" sz="2000" b="1" dirty="0">
                <a:solidFill>
                  <a:srgbClr val="C00000"/>
                </a:solidFill>
              </a:rPr>
              <a:t>не более 20 км/ч.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33" y="319996"/>
            <a:ext cx="8876191" cy="20787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845" y="2398732"/>
            <a:ext cx="6255038" cy="31031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33022"/>
          <a:stretch/>
        </p:blipFill>
        <p:spPr>
          <a:xfrm rot="5400000">
            <a:off x="5987078" y="4373730"/>
            <a:ext cx="363419" cy="11522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538" y="4802110"/>
            <a:ext cx="288266" cy="3294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592665" y="5097593"/>
            <a:ext cx="14797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/>
              <a:t>Маршрутный</a:t>
            </a:r>
            <a:endParaRPr lang="ru-RU" sz="16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2829" y="4206051"/>
            <a:ext cx="3048264" cy="38408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525988" y="644736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848518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2" y="5605644"/>
            <a:ext cx="9062113" cy="12523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 случаях, когда при следовании поездов необходимо обеспечить особую бдительность локомотивных бригад, на поезда выдаются соответствующие </a:t>
            </a:r>
            <a:r>
              <a:rPr lang="ru-RU" sz="2000" b="1" dirty="0" smtClean="0">
                <a:solidFill>
                  <a:srgbClr val="C00000"/>
                </a:solidFill>
              </a:rPr>
              <a:t>предупреждения (ф. ДУ – 61).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5988" y="644736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п.91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569"/>
          <a:stretch/>
        </p:blipFill>
        <p:spPr>
          <a:xfrm>
            <a:off x="1883388" y="374319"/>
            <a:ext cx="5377219" cy="527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7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23" y="-15886"/>
            <a:ext cx="7886700" cy="4537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419940"/>
            <a:ext cx="9103057" cy="1304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Приказы диспетчера поездного подлежат </a:t>
            </a:r>
            <a:r>
              <a:rPr lang="ru-RU" sz="2000" b="1" dirty="0"/>
              <a:t>безоговорочному</a:t>
            </a:r>
            <a:r>
              <a:rPr lang="ru-RU" sz="2000" dirty="0"/>
              <a:t> выполнению работниками, непосредственно связанными с движением поездов на данном участке.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п.61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89" t="3592"/>
          <a:stretch/>
        </p:blipFill>
        <p:spPr>
          <a:xfrm>
            <a:off x="682388" y="450376"/>
            <a:ext cx="7424381" cy="467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757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2" y="5605644"/>
            <a:ext cx="9062113" cy="12523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Скорость движения по месту, требующему уменьшения скорости, </a:t>
            </a:r>
            <a:r>
              <a:rPr lang="ru-RU" sz="2000" dirty="0"/>
              <a:t>должна соответствовать указанной в предупреждении или </a:t>
            </a:r>
            <a:r>
              <a:rPr lang="ru-RU" sz="2000" dirty="0" smtClean="0"/>
              <a:t>приказе </a:t>
            </a:r>
            <a:r>
              <a:rPr lang="ru-RU" sz="2000" dirty="0"/>
              <a:t>владельца </a:t>
            </a:r>
            <a:r>
              <a:rPr lang="ru-RU" sz="2000" dirty="0" smtClean="0"/>
              <a:t>инфраструктуры, а </a:t>
            </a:r>
            <a:r>
              <a:rPr lang="ru-RU" sz="2000" dirty="0"/>
              <a:t>при отсутствии этих указаний - </a:t>
            </a:r>
            <a:r>
              <a:rPr lang="ru-RU" sz="2000" b="1" dirty="0">
                <a:solidFill>
                  <a:srgbClr val="C00000"/>
                </a:solidFill>
              </a:rPr>
              <a:t>не более 25 км/ч</a:t>
            </a:r>
            <a:r>
              <a:rPr lang="ru-RU" sz="2000" dirty="0"/>
              <a:t>, а на </a:t>
            </a:r>
            <a:r>
              <a:rPr lang="ru-RU" sz="2000" dirty="0" smtClean="0"/>
              <a:t>путях </a:t>
            </a:r>
            <a:r>
              <a:rPr lang="ru-RU" sz="2000" dirty="0"/>
              <a:t>необщего пользования - </a:t>
            </a:r>
            <a:r>
              <a:rPr lang="ru-RU" sz="2000" b="1" dirty="0">
                <a:solidFill>
                  <a:srgbClr val="002060"/>
                </a:solidFill>
              </a:rPr>
              <a:t>не более 15 км/ч.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85" y="377557"/>
            <a:ext cx="8553429" cy="13107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02937" y="6550223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п.90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562" y="1729254"/>
            <a:ext cx="5382363" cy="39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65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01162"/>
            <a:ext cx="8911987" cy="7275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двухпутных перегонах каждый главный железнодорожный </a:t>
            </a:r>
            <a:r>
              <a:rPr lang="ru-RU" sz="2000" dirty="0" smtClean="0"/>
              <a:t>путь служит </a:t>
            </a:r>
            <a:r>
              <a:rPr lang="ru-RU" sz="2000" dirty="0"/>
              <a:t>для движения поездов в одном определенном направлении.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3723"/>
          <a:stretch/>
        </p:blipFill>
        <p:spPr>
          <a:xfrm>
            <a:off x="884919" y="399372"/>
            <a:ext cx="7372594" cy="413752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02937" y="6550223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п.91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139806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40" y="5130278"/>
            <a:ext cx="9034815" cy="17277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Для регулирования движения поездов </a:t>
            </a:r>
            <a:r>
              <a:rPr lang="ru-RU" sz="2000" dirty="0"/>
              <a:t>по приказу поездного диспетчера может применяться отправление поездов </a:t>
            </a:r>
            <a:r>
              <a:rPr lang="ru-RU" sz="2000" b="1" dirty="0">
                <a:solidFill>
                  <a:srgbClr val="002060"/>
                </a:solidFill>
              </a:rPr>
              <a:t>по неправильному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пути.</a:t>
            </a:r>
          </a:p>
          <a:p>
            <a:pPr marL="0" indent="0" algn="just">
              <a:buNone/>
            </a:pPr>
            <a:r>
              <a:rPr lang="ru-RU" sz="2000" dirty="0"/>
              <a:t>Отправление пассажирских поездов по неправильному </a:t>
            </a:r>
            <a:r>
              <a:rPr lang="ru-RU" sz="2000" dirty="0" smtClean="0"/>
              <a:t>пути </a:t>
            </a:r>
            <a:r>
              <a:rPr lang="ru-RU" sz="2000" dirty="0"/>
              <a:t>допускается, как исключение, в каждом отдельном случае по приказу </a:t>
            </a:r>
            <a:r>
              <a:rPr lang="ru-RU" sz="2000" dirty="0" smtClean="0"/>
              <a:t>владельца инфраструктуры.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23" y="399372"/>
            <a:ext cx="8230313" cy="47309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02937" y="6550223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60937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5027744"/>
            <a:ext cx="9034817" cy="1830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необходимости </a:t>
            </a:r>
            <a:r>
              <a:rPr lang="ru-RU" sz="2000" dirty="0"/>
              <a:t>на путях общего пользования владелец инфраструктуры может организовывать движение с применением </a:t>
            </a:r>
            <a:r>
              <a:rPr lang="ru-RU" sz="2000" b="1" dirty="0"/>
              <a:t>соединения поездов </a:t>
            </a:r>
            <a:r>
              <a:rPr lang="ru-RU" sz="2000" dirty="0"/>
              <a:t>и следования их соединенными с действующими локомотивами в голове каждого из этих поездов, с установлением порядка, обеспечивающего безопасность движения и эксплуатации железнодорожного </a:t>
            </a:r>
            <a:r>
              <a:rPr lang="ru-RU" sz="2000" dirty="0" smtClean="0"/>
              <a:t>транспорта.</a:t>
            </a:r>
            <a:endParaRPr lang="ru-RU" sz="1400" dirty="0"/>
          </a:p>
          <a:p>
            <a:pPr marL="0" indent="0">
              <a:buNone/>
            </a:pP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14" y="399372"/>
            <a:ext cx="8571719" cy="44925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02937" y="6550223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700142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5" y="4889289"/>
            <a:ext cx="9021170" cy="980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Следование поездов вагонами вперед допускается:</a:t>
            </a:r>
          </a:p>
          <a:p>
            <a:pPr marL="0" indent="0">
              <a:buNone/>
            </a:pPr>
            <a:r>
              <a:rPr lang="ru-RU" sz="2000" dirty="0"/>
              <a:t>*при движении на </a:t>
            </a:r>
            <a:r>
              <a:rPr lang="ru-RU" sz="2000" dirty="0" smtClean="0"/>
              <a:t>пути </a:t>
            </a:r>
            <a:r>
              <a:rPr lang="ru-RU" sz="2000" dirty="0"/>
              <a:t>необщего пользования и по этим </a:t>
            </a:r>
            <a:r>
              <a:rPr lang="ru-RU" sz="2000" dirty="0" smtClean="0"/>
              <a:t>путям </a:t>
            </a:r>
            <a:r>
              <a:rPr lang="ru-RU" sz="2000" dirty="0"/>
              <a:t>и обратно</a:t>
            </a:r>
            <a:r>
              <a:rPr lang="ru-RU" sz="2000" dirty="0" smtClean="0"/>
              <a:t>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894" t="11035" r="11684"/>
          <a:stretch/>
        </p:blipFill>
        <p:spPr>
          <a:xfrm>
            <a:off x="1315343" y="399372"/>
            <a:ext cx="6987653" cy="44199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02937" y="6550223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п.95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481504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19355"/>
            <a:ext cx="9021170" cy="1802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Следование поездов вагонами вперед допускается:</a:t>
            </a:r>
          </a:p>
          <a:p>
            <a:pPr marL="0" indent="0" algn="just">
              <a:buNone/>
            </a:pPr>
            <a:r>
              <a:rPr lang="ru-RU" sz="2000" dirty="0" smtClean="0"/>
              <a:t>*</a:t>
            </a:r>
            <a:r>
              <a:rPr lang="ru-RU" sz="2000" dirty="0"/>
              <a:t>при движении хозяйственных, восстановительных и пожарных поездов;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*</a:t>
            </a:r>
            <a:r>
              <a:rPr lang="ru-RU" sz="2000" dirty="0" smtClean="0"/>
              <a:t>в </a:t>
            </a:r>
            <a:r>
              <a:rPr lang="ru-RU" sz="2000" dirty="0"/>
              <a:t>иных случаях, установленных нормами и </a:t>
            </a:r>
            <a:r>
              <a:rPr lang="ru-RU" sz="2000" dirty="0" smtClean="0"/>
              <a:t>правилами.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02937" y="6550223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п.95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6276" r="10448" b="20180"/>
          <a:stretch/>
        </p:blipFill>
        <p:spPr>
          <a:xfrm>
            <a:off x="382137" y="399373"/>
            <a:ext cx="8379726" cy="44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403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4819355"/>
            <a:ext cx="9021170" cy="11993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В </a:t>
            </a:r>
            <a:r>
              <a:rPr lang="ru-RU" sz="2000" dirty="0"/>
              <a:t>голове такого поезда ставится вагон, на котором должен находиться работник, в обязанности которого входит слежение за свободностью </a:t>
            </a:r>
            <a:r>
              <a:rPr lang="ru-RU" sz="2000" dirty="0" smtClean="0"/>
              <a:t>пути </a:t>
            </a:r>
            <a:r>
              <a:rPr lang="ru-RU" sz="2000" dirty="0"/>
              <a:t>и при угрозе безопасности движения или жизни людей принимать меры к остановке поезда.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02937" y="6550223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п.95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43" y="399372"/>
            <a:ext cx="7316053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04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23" y="-15886"/>
            <a:ext cx="7886700" cy="45374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9182" y="5126187"/>
            <a:ext cx="8898340" cy="1304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Не допускается давать оперативные указания о движении поездов на участке другими лицами.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п.61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686" t="13018"/>
          <a:stretch/>
        </p:blipFill>
        <p:spPr>
          <a:xfrm>
            <a:off x="109182" y="437854"/>
            <a:ext cx="8898340" cy="446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6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314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4799655"/>
            <a:ext cx="8980226" cy="15795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Каждая </a:t>
            </a:r>
            <a:r>
              <a:rPr lang="ru-RU" sz="2000" dirty="0" smtClean="0"/>
              <a:t>станция </a:t>
            </a:r>
            <a:r>
              <a:rPr lang="ru-RU" sz="2000" dirty="0"/>
              <a:t>и путевой пост </a:t>
            </a:r>
            <a:r>
              <a:rPr lang="ru-RU" sz="2000" b="1" dirty="0"/>
              <a:t>в части руководства движением поездов </a:t>
            </a:r>
            <a:r>
              <a:rPr lang="ru-RU" sz="2000" dirty="0"/>
              <a:t>и каждый поезд должны находиться одновременно </a:t>
            </a:r>
            <a:r>
              <a:rPr lang="ru-RU" sz="2000" b="1" dirty="0">
                <a:solidFill>
                  <a:srgbClr val="C00000"/>
                </a:solidFill>
              </a:rPr>
              <a:t>в руководстве только одного работника</a:t>
            </a:r>
            <a:r>
              <a:rPr lang="ru-RU" sz="2000" dirty="0"/>
              <a:t>: </a:t>
            </a:r>
            <a:r>
              <a:rPr lang="ru-RU" sz="2000" dirty="0" smtClean="0"/>
              <a:t>станция </a:t>
            </a:r>
            <a:r>
              <a:rPr lang="ru-RU" sz="2000" dirty="0"/>
              <a:t>или путевой пост - дежурного по </a:t>
            </a:r>
            <a:r>
              <a:rPr lang="ru-RU" sz="2000" dirty="0" smtClean="0"/>
              <a:t>станции, </a:t>
            </a:r>
            <a:r>
              <a:rPr lang="ru-RU" sz="2000" dirty="0"/>
              <a:t>а на участках, оборудованных диспетчерской централизацией, - диспетчера поездного, поезд - машиниста ведущего локомотива (моторвагонного поезда), </a:t>
            </a:r>
            <a:r>
              <a:rPr lang="ru-RU" sz="2000" dirty="0" smtClean="0"/>
              <a:t>ССПС.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45" y="466197"/>
            <a:ext cx="3273836" cy="34506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913" r="9195"/>
          <a:stretch/>
        </p:blipFill>
        <p:spPr>
          <a:xfrm>
            <a:off x="5483176" y="466197"/>
            <a:ext cx="3497050" cy="34506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п.62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8060" t="16508" r="9104" b="19254"/>
          <a:stretch/>
        </p:blipFill>
        <p:spPr>
          <a:xfrm>
            <a:off x="1856096" y="2191514"/>
            <a:ext cx="5936776" cy="246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19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314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4" y="4617973"/>
            <a:ext cx="8980226" cy="2106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</a:t>
            </a:r>
            <a:r>
              <a:rPr lang="ru-RU" sz="2000" dirty="0" smtClean="0"/>
              <a:t>станциях </a:t>
            </a:r>
            <a:r>
              <a:rPr lang="ru-RU" sz="2000" dirty="0"/>
              <a:t>в зависимости от путевого развития может быть </a:t>
            </a:r>
            <a:r>
              <a:rPr lang="ru-RU" sz="2000" b="1" dirty="0"/>
              <a:t>несколько дежурных по </a:t>
            </a:r>
            <a:r>
              <a:rPr lang="ru-RU" sz="2000" b="1" dirty="0" smtClean="0"/>
              <a:t>станции</a:t>
            </a:r>
            <a:r>
              <a:rPr lang="ru-RU" sz="2000" dirty="0" smtClean="0"/>
              <a:t>, </a:t>
            </a:r>
            <a:r>
              <a:rPr lang="ru-RU" sz="2000" dirty="0"/>
              <a:t>каждый из которых единолично распоряжается движением поездов в пределах своего района работы. Разграничение районов управления на таких </a:t>
            </a:r>
            <a:r>
              <a:rPr lang="ru-RU" sz="2000" dirty="0" smtClean="0"/>
              <a:t>станциях </a:t>
            </a:r>
            <a:r>
              <a:rPr lang="ru-RU" sz="2000" dirty="0"/>
              <a:t>и круг обязанностей, связанных с движением поездов, каждого дежурного по </a:t>
            </a:r>
            <a:r>
              <a:rPr lang="ru-RU" sz="2000" dirty="0" smtClean="0"/>
              <a:t>станции указываются </a:t>
            </a:r>
            <a:r>
              <a:rPr lang="ru-RU" sz="2000" dirty="0"/>
              <a:t>в </a:t>
            </a:r>
            <a:r>
              <a:rPr lang="ru-RU" sz="2000" dirty="0" smtClean="0"/>
              <a:t>ТРА станции </a:t>
            </a:r>
            <a:r>
              <a:rPr lang="ru-RU" sz="2000" dirty="0"/>
              <a:t>или в инструкции о порядке обслуживания и организации движения на </a:t>
            </a:r>
            <a:r>
              <a:rPr lang="ru-RU" sz="2000" dirty="0" smtClean="0"/>
              <a:t>пути </a:t>
            </a:r>
            <a:r>
              <a:rPr lang="ru-RU" sz="2000" dirty="0"/>
              <a:t>необщего пользования.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п.62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836" t="8265" b="3197"/>
          <a:stretch/>
        </p:blipFill>
        <p:spPr>
          <a:xfrm>
            <a:off x="874314" y="444496"/>
            <a:ext cx="7506268" cy="421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549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314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5" y="4059009"/>
            <a:ext cx="8980226" cy="13188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</a:t>
            </a:r>
            <a:r>
              <a:rPr lang="ru-RU" sz="2000" b="1" dirty="0" smtClean="0"/>
              <a:t>станциях </a:t>
            </a:r>
            <a:r>
              <a:rPr lang="ru-RU" sz="2000" dirty="0"/>
              <a:t>машинист ведущего локомотива (моторвагонного поезда), </a:t>
            </a:r>
            <a:r>
              <a:rPr lang="ru-RU" sz="2000" dirty="0" smtClean="0"/>
              <a:t>ССПС и </a:t>
            </a:r>
            <a:r>
              <a:rPr lang="ru-RU" sz="2000" dirty="0"/>
              <a:t>все остальные работники, обслуживающие поезд, подчиняются указаниям </a:t>
            </a:r>
            <a:r>
              <a:rPr lang="ru-RU" sz="2000" dirty="0">
                <a:solidFill>
                  <a:srgbClr val="FF0000"/>
                </a:solidFill>
              </a:rPr>
              <a:t>дежурного по </a:t>
            </a:r>
            <a:r>
              <a:rPr lang="ru-RU" sz="2000" dirty="0" smtClean="0">
                <a:solidFill>
                  <a:srgbClr val="FF0000"/>
                </a:solidFill>
              </a:rPr>
              <a:t>станции</a:t>
            </a:r>
            <a:r>
              <a:rPr lang="ru-RU" sz="2000" dirty="0"/>
              <a:t>, а на </a:t>
            </a:r>
            <a:r>
              <a:rPr lang="ru-RU" sz="2000" b="1" dirty="0" smtClean="0"/>
              <a:t>станциях </a:t>
            </a:r>
            <a:r>
              <a:rPr lang="ru-RU" sz="2000" b="1" dirty="0"/>
              <a:t>участков</a:t>
            </a:r>
            <a:r>
              <a:rPr lang="ru-RU" sz="2000" dirty="0"/>
              <a:t>, </a:t>
            </a:r>
            <a:r>
              <a:rPr lang="ru-RU" sz="2000" b="1" dirty="0"/>
              <a:t>оборудованных диспетчерской </a:t>
            </a:r>
            <a:r>
              <a:rPr lang="ru-RU" sz="2000" b="1" dirty="0" smtClean="0"/>
              <a:t>централизацией</a:t>
            </a:r>
            <a:r>
              <a:rPr lang="ru-RU" sz="2000" dirty="0" smtClean="0"/>
              <a:t> </a:t>
            </a:r>
            <a:r>
              <a:rPr lang="ru-RU" sz="2000" dirty="0"/>
              <a:t>- </a:t>
            </a:r>
            <a:r>
              <a:rPr lang="ru-RU" sz="2000" dirty="0">
                <a:solidFill>
                  <a:srgbClr val="FF0000"/>
                </a:solidFill>
              </a:rPr>
              <a:t>диспетчера поездного.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п.62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7701" r="11851"/>
          <a:stretch/>
        </p:blipFill>
        <p:spPr>
          <a:xfrm>
            <a:off x="81885" y="748409"/>
            <a:ext cx="4326340" cy="29615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776" t="25582" r="17223" b="12089"/>
          <a:stretch/>
        </p:blipFill>
        <p:spPr>
          <a:xfrm>
            <a:off x="4503758" y="748409"/>
            <a:ext cx="4571999" cy="296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56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314" y="0"/>
            <a:ext cx="7886700" cy="3993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         Общие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требования к организации движения поездов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39" y="3842088"/>
            <a:ext cx="8980226" cy="16596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Каждый пассажирский, почтово-багажный, грузопассажирский и людской поезд должен </a:t>
            </a:r>
            <a:r>
              <a:rPr lang="ru-RU" sz="2000" dirty="0" smtClean="0"/>
              <a:t>приниматься </a:t>
            </a:r>
            <a:r>
              <a:rPr lang="ru-RU" sz="2000" dirty="0"/>
              <a:t>на определенный железнодорожный путь, а грузовые поезда - на определенные группы железнодорожных путей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Порядок использования </a:t>
            </a:r>
            <a:r>
              <a:rPr lang="ru-RU" sz="2000" dirty="0" smtClean="0"/>
              <a:t>путей </a:t>
            </a:r>
            <a:r>
              <a:rPr lang="ru-RU" sz="2000" dirty="0"/>
              <a:t>для приема и отправления поездов указывается в техническо-распорядительном акте </a:t>
            </a:r>
            <a:r>
              <a:rPr lang="ru-RU" sz="2000" dirty="0" smtClean="0"/>
              <a:t>(ТРА) станции</a:t>
            </a:r>
            <a:r>
              <a:rPr lang="ru-RU" sz="20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43882" y="6570197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ПТЭ Прил.№6 п.63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9736" b="-2"/>
          <a:stretch/>
        </p:blipFill>
        <p:spPr>
          <a:xfrm>
            <a:off x="27296" y="609354"/>
            <a:ext cx="9096020" cy="302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160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1053</TotalTime>
  <Words>2144</Words>
  <Application>Microsoft Office PowerPoint</Application>
  <PresentationFormat>Экран (4:3)</PresentationFormat>
  <Paragraphs>152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Тема Office</vt:lpstr>
      <vt:lpstr>ОАО "РЖД"</vt:lpstr>
      <vt:lpstr>        Общие требования к организации движения поездов</vt:lpstr>
      <vt:lpstr>           Общие требования к организации движения поездов</vt:lpstr>
      <vt:lpstr>               Общие требования к организации движения поездов</vt:lpstr>
      <vt:lpstr>               Общие требования к организации движения поездов</vt:lpstr>
      <vt:lpstr>         Общие требования к организации движения поездов</vt:lpstr>
      <vt:lpstr>         Общие требования к организации движения поездов</vt:lpstr>
      <vt:lpstr>         Общие требования к организации движения поездов</vt:lpstr>
      <vt:lpstr>         Общие требования к организации движения поездов</vt:lpstr>
      <vt:lpstr>         Общие требования к организации движения поездов</vt:lpstr>
      <vt:lpstr>             Общие требования к организации движения поездов</vt:lpstr>
      <vt:lpstr>         Общие требования к организации движения поездов</vt:lpstr>
      <vt:lpstr>               Общие требования к организации движения поездов</vt:lpstr>
      <vt:lpstr>             Общие требования к организации движения поездов</vt:lpstr>
      <vt:lpstr>              Общие требования к организации движения поездов</vt:lpstr>
      <vt:lpstr>            Общие требования к организации движения поездов</vt:lpstr>
      <vt:lpstr>              Общие требования к организации движения поездов</vt:lpstr>
      <vt:lpstr>              Общие требования к организации движения поездов</vt:lpstr>
      <vt:lpstr>            Общие требования к организации движения поездов</vt:lpstr>
      <vt:lpstr>             Общие требования к организации движения поездов</vt:lpstr>
      <vt:lpstr>           Общие требования к организации движения поездов</vt:lpstr>
      <vt:lpstr>            Общие требования к организации движения поездов</vt:lpstr>
      <vt:lpstr>            Общие требования к организации движения поездов</vt:lpstr>
      <vt:lpstr>            Общие требования к организации движения поездов</vt:lpstr>
      <vt:lpstr>          Общие требования к организации движения поездов</vt:lpstr>
      <vt:lpstr>            Общие требования к организации движения поездов</vt:lpstr>
      <vt:lpstr>           Общие требования к организации движения поездов</vt:lpstr>
      <vt:lpstr>            Общие требования к организации движения поездов</vt:lpstr>
      <vt:lpstr>            Общие требования к организации движения поездов</vt:lpstr>
      <vt:lpstr>          Общие требования к организации движения поездов</vt:lpstr>
      <vt:lpstr>               Общие требования к организации движения поездов</vt:lpstr>
      <vt:lpstr>            Общие требования к организации движения поездов</vt:lpstr>
      <vt:lpstr>               Общие требования к организации движения поездов</vt:lpstr>
      <vt:lpstr>             Общие требования к организации движения поездов</vt:lpstr>
      <vt:lpstr>               Общие требования к организации движения поездов</vt:lpstr>
      <vt:lpstr>              Общие требования к организации движения поездов</vt:lpstr>
      <vt:lpstr>             Общие требования к организации движения поездов</vt:lpstr>
      <vt:lpstr>                  Общие требования к организации движения поездов</vt:lpstr>
      <vt:lpstr>             Общие требования к организации движения поездов</vt:lpstr>
      <vt:lpstr>              Общие требования к организации движения поездов</vt:lpstr>
      <vt:lpstr>             Общие требования к организации движения поездов</vt:lpstr>
      <vt:lpstr>              Общие требования к организации движения поездов</vt:lpstr>
      <vt:lpstr>                Общие требования к организации движения поездов</vt:lpstr>
      <vt:lpstr>               Общие требования к организации движения поездов</vt:lpstr>
      <vt:lpstr>               Общие требования к организации движения поездов</vt:lpstr>
      <vt:lpstr>                 Общие требования к организации движения поездов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155</cp:revision>
  <dcterms:created xsi:type="dcterms:W3CDTF">2020-04-22T10:21:16Z</dcterms:created>
  <dcterms:modified xsi:type="dcterms:W3CDTF">2022-03-29T16:21:23Z</dcterms:modified>
</cp:coreProperties>
</file>