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7" r:id="rId2"/>
    <p:sldId id="256" r:id="rId3"/>
    <p:sldId id="277" r:id="rId4"/>
    <p:sldId id="278" r:id="rId5"/>
    <p:sldId id="258" r:id="rId6"/>
    <p:sldId id="259" r:id="rId7"/>
    <p:sldId id="263" r:id="rId8"/>
    <p:sldId id="262" r:id="rId9"/>
    <p:sldId id="261" r:id="rId10"/>
    <p:sldId id="265" r:id="rId11"/>
    <p:sldId id="266" r:id="rId12"/>
    <p:sldId id="264" r:id="rId13"/>
    <p:sldId id="260" r:id="rId14"/>
    <p:sldId id="270" r:id="rId15"/>
    <p:sldId id="271" r:id="rId16"/>
    <p:sldId id="269" r:id="rId17"/>
    <p:sldId id="268" r:id="rId18"/>
    <p:sldId id="267" r:id="rId19"/>
    <p:sldId id="294" r:id="rId20"/>
    <p:sldId id="272" r:id="rId21"/>
    <p:sldId id="275" r:id="rId22"/>
    <p:sldId id="273" r:id="rId23"/>
    <p:sldId id="276" r:id="rId24"/>
    <p:sldId id="281" r:id="rId25"/>
    <p:sldId id="280" r:id="rId26"/>
    <p:sldId id="279" r:id="rId27"/>
    <p:sldId id="274" r:id="rId28"/>
    <p:sldId id="282" r:id="rId29"/>
    <p:sldId id="286" r:id="rId30"/>
    <p:sldId id="287" r:id="rId31"/>
    <p:sldId id="285" r:id="rId32"/>
    <p:sldId id="284" r:id="rId33"/>
    <p:sldId id="295" r:id="rId34"/>
    <p:sldId id="290" r:id="rId35"/>
    <p:sldId id="299" r:id="rId36"/>
    <p:sldId id="291" r:id="rId37"/>
    <p:sldId id="289" r:id="rId38"/>
    <p:sldId id="288" r:id="rId39"/>
    <p:sldId id="300" r:id="rId40"/>
    <p:sldId id="293" r:id="rId41"/>
    <p:sldId id="301" r:id="rId42"/>
    <p:sldId id="292" r:id="rId43"/>
    <p:sldId id="28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-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824438"/>
            <a:ext cx="9144000" cy="10335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Техническая эксплуатация устройств сигнализации, </a:t>
            </a:r>
            <a:r>
              <a:rPr lang="ru-RU" sz="2400" b="1" dirty="0" smtClean="0">
                <a:solidFill>
                  <a:srgbClr val="C00000"/>
                </a:solidFill>
              </a:rPr>
              <a:t>централизации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</a:t>
            </a:r>
            <a:r>
              <a:rPr lang="ru-RU" sz="2400" b="1" dirty="0">
                <a:solidFill>
                  <a:srgbClr val="C00000"/>
                </a:solidFill>
              </a:rPr>
              <a:t>и блокировки железнодорожного транспорта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081062"/>
            <a:ext cx="9144000" cy="17769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</a:t>
            </a:r>
            <a:r>
              <a:rPr lang="ru-RU" sz="2000" dirty="0" smtClean="0"/>
              <a:t>АБ все </a:t>
            </a:r>
            <a:r>
              <a:rPr lang="ru-RU" sz="2000" dirty="0"/>
              <a:t>светофоры должны </a:t>
            </a:r>
            <a:r>
              <a:rPr lang="ru-RU" sz="2000" b="1" dirty="0"/>
              <a:t>автоматически принимать </a:t>
            </a:r>
            <a:r>
              <a:rPr lang="ru-RU" sz="2000" b="1" dirty="0">
                <a:solidFill>
                  <a:srgbClr val="C00000"/>
                </a:solidFill>
              </a:rPr>
              <a:t>запрещающее показание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B0F0"/>
                </a:solidFill>
              </a:rPr>
              <a:t>при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B0F0"/>
                </a:solidFill>
              </a:rPr>
              <a:t>входе</a:t>
            </a:r>
            <a:r>
              <a:rPr lang="ru-RU" sz="2000" dirty="0"/>
              <a:t> поезда на ограждаемые ими блок-участки, а также </a:t>
            </a:r>
            <a:r>
              <a:rPr lang="ru-RU" sz="2000" b="1" dirty="0">
                <a:solidFill>
                  <a:srgbClr val="002060"/>
                </a:solidFill>
              </a:rPr>
              <a:t>в случае неисправности</a:t>
            </a:r>
            <a:r>
              <a:rPr lang="ru-RU" sz="2000" dirty="0"/>
              <a:t> рельсовых цепей этих участков или других технических средств, применяемых для контроля свободности </a:t>
            </a:r>
            <a:r>
              <a:rPr lang="ru-RU" sz="2000" dirty="0" smtClean="0"/>
              <a:t>блок-участка</a:t>
            </a:r>
            <a:r>
              <a:rPr lang="ru-RU" sz="1400" dirty="0" smtClean="0"/>
              <a:t>.         </a:t>
            </a:r>
          </a:p>
          <a:p>
            <a:pPr marL="0" indent="0">
              <a:buNone/>
            </a:pPr>
            <a:r>
              <a:rPr lang="ru-RU" sz="1400" dirty="0"/>
              <a:t> </a:t>
            </a:r>
            <a:r>
              <a:rPr lang="ru-RU" sz="1400" dirty="0" smtClean="0"/>
              <a:t>                                                                                                                                                                            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089"/>
          <a:stretch/>
        </p:blipFill>
        <p:spPr>
          <a:xfrm>
            <a:off x="81888" y="293427"/>
            <a:ext cx="8952931" cy="4754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п.22)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9287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38" y="5268035"/>
            <a:ext cx="9034818" cy="15899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dirty="0" smtClean="0"/>
              <a:t>станциях</a:t>
            </a:r>
            <a:r>
              <a:rPr lang="ru-RU" sz="2000" dirty="0"/>
              <a:t>, расположенных на участках, оборудованных путевой блокировкой, эти устройства должны иметь </a:t>
            </a:r>
            <a:r>
              <a:rPr lang="ru-RU" sz="2000" b="1" dirty="0">
                <a:solidFill>
                  <a:srgbClr val="C00000"/>
                </a:solidFill>
              </a:rPr>
              <a:t>ключи-жезлы</a:t>
            </a:r>
            <a:r>
              <a:rPr lang="ru-RU" sz="2000" dirty="0"/>
              <a:t> </a:t>
            </a:r>
            <a:r>
              <a:rPr lang="ru-RU" sz="2000" b="1" dirty="0"/>
              <a:t>для хозяйственных поездов</a:t>
            </a:r>
            <a:r>
              <a:rPr lang="ru-RU" sz="2000" dirty="0"/>
              <a:t>, а на </a:t>
            </a:r>
            <a:r>
              <a:rPr lang="ru-RU" sz="2000" dirty="0" smtClean="0"/>
              <a:t>станциях</a:t>
            </a:r>
            <a:r>
              <a:rPr lang="ru-RU" sz="2000" dirty="0"/>
              <a:t>, расположенных на участках с </a:t>
            </a:r>
            <a:r>
              <a:rPr lang="ru-RU" sz="2000" dirty="0" smtClean="0"/>
              <a:t>ПАБ, </a:t>
            </a:r>
            <a:r>
              <a:rPr lang="ru-RU" sz="2000" dirty="0"/>
              <a:t>где применяется подталкивание поездов с возвращением </a:t>
            </a:r>
            <a:r>
              <a:rPr lang="ru-RU" sz="2000" b="1" dirty="0"/>
              <a:t>подталкивающего локомотива</a:t>
            </a:r>
            <a:r>
              <a:rPr lang="ru-RU" sz="2000" dirty="0"/>
              <a:t>, - ключи-жезлы и для </a:t>
            </a:r>
            <a:r>
              <a:rPr lang="ru-RU" sz="2000" dirty="0" smtClean="0"/>
              <a:t>них.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060" t="3782" r="12687" b="14627"/>
          <a:stretch/>
        </p:blipFill>
        <p:spPr>
          <a:xfrm>
            <a:off x="628650" y="293427"/>
            <a:ext cx="7246961" cy="49746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754" t="20757" r="46246"/>
          <a:stretch/>
        </p:blipFill>
        <p:spPr>
          <a:xfrm>
            <a:off x="6578221" y="2138858"/>
            <a:ext cx="1992573" cy="1539212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 rot="20219970">
            <a:off x="6423832" y="4233565"/>
            <a:ext cx="818948" cy="11075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593" y="4187815"/>
            <a:ext cx="908383" cy="11034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п.23)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2334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40" y="5268035"/>
            <a:ext cx="9075760" cy="14876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однопутных </a:t>
            </a:r>
            <a:r>
              <a:rPr lang="ru-RU" sz="2000" dirty="0" smtClean="0"/>
              <a:t>линиях</a:t>
            </a:r>
            <a:r>
              <a:rPr lang="ru-RU" sz="2000" dirty="0"/>
              <a:t>, оборудованных </a:t>
            </a:r>
            <a:r>
              <a:rPr lang="ru-RU" sz="2000" dirty="0" smtClean="0"/>
              <a:t>АБ, </a:t>
            </a:r>
            <a:r>
              <a:rPr lang="ru-RU" sz="2000" dirty="0"/>
              <a:t>а также на двухпутных перегонах с двусторонней </a:t>
            </a:r>
            <a:r>
              <a:rPr lang="ru-RU" sz="2000" dirty="0" smtClean="0"/>
              <a:t>АБ </a:t>
            </a:r>
            <a:r>
              <a:rPr lang="ru-RU" sz="2000" dirty="0"/>
              <a:t>по каждому </a:t>
            </a:r>
            <a:r>
              <a:rPr lang="ru-RU" sz="2000" dirty="0" smtClean="0"/>
              <a:t>пути</a:t>
            </a:r>
            <a:r>
              <a:rPr lang="ru-RU" sz="2000" dirty="0"/>
              <a:t>, на </a:t>
            </a:r>
            <a:r>
              <a:rPr lang="ru-RU" sz="2000" dirty="0" smtClean="0"/>
              <a:t>станциях</a:t>
            </a:r>
            <a:r>
              <a:rPr lang="ru-RU" sz="2000" dirty="0"/>
              <a:t>, где производится маневровая работа с выходом маневрирующего состава за границу </a:t>
            </a:r>
            <a:r>
              <a:rPr lang="ru-RU" sz="2000" dirty="0" smtClean="0"/>
              <a:t>станции</a:t>
            </a:r>
            <a:r>
              <a:rPr lang="ru-RU" sz="2000" dirty="0"/>
              <a:t>, устройства </a:t>
            </a:r>
            <a:r>
              <a:rPr lang="ru-RU" sz="2000" dirty="0" smtClean="0"/>
              <a:t>АБ при </a:t>
            </a:r>
            <a:r>
              <a:rPr lang="ru-RU" sz="2000" dirty="0"/>
              <a:t>необходимости </a:t>
            </a:r>
            <a:r>
              <a:rPr lang="ru-RU" sz="2000" b="1" dirty="0"/>
              <a:t>дополняются</a:t>
            </a:r>
            <a:r>
              <a:rPr lang="ru-RU" sz="2000" dirty="0"/>
              <a:t> связанными с ними </a:t>
            </a:r>
            <a:r>
              <a:rPr lang="ru-RU" sz="2000" b="1" dirty="0"/>
              <a:t>маневровыми </a:t>
            </a:r>
            <a:r>
              <a:rPr lang="ru-RU" sz="2000" b="1" dirty="0" smtClean="0"/>
              <a:t>светофорами</a:t>
            </a:r>
            <a:r>
              <a:rPr lang="ru-RU" sz="1400" b="1" dirty="0" smtClean="0"/>
              <a:t>.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6717"/>
          <a:stretch/>
        </p:blipFill>
        <p:spPr>
          <a:xfrm>
            <a:off x="395785" y="278390"/>
            <a:ext cx="7615451" cy="492140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п.23)</a:t>
            </a:r>
            <a:endParaRPr lang="ru-RU" sz="1400" dirty="0"/>
          </a:p>
        </p:txBody>
      </p:sp>
      <p:sp>
        <p:nvSpPr>
          <p:cNvPr id="2" name="Овал 1"/>
          <p:cNvSpPr/>
          <p:nvPr/>
        </p:nvSpPr>
        <p:spPr>
          <a:xfrm>
            <a:off x="2538482" y="1497145"/>
            <a:ext cx="1801505" cy="248389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endCxn id="2" idx="5"/>
          </p:cNvCxnSpPr>
          <p:nvPr/>
        </p:nvCxnSpPr>
        <p:spPr>
          <a:xfrm flipH="1" flipV="1">
            <a:off x="4076163" y="3617280"/>
            <a:ext cx="3358715" cy="259245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51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40" y="3800898"/>
            <a:ext cx="9007521" cy="158996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200" b="1" dirty="0" smtClean="0"/>
              <a:t>АБ</a:t>
            </a:r>
            <a:r>
              <a:rPr lang="ru-RU" sz="2200" dirty="0" smtClean="0"/>
              <a:t> </a:t>
            </a:r>
            <a:r>
              <a:rPr lang="ru-RU" sz="2200" dirty="0"/>
              <a:t>должна дополняться </a:t>
            </a:r>
            <a:r>
              <a:rPr lang="ru-RU" sz="2200" dirty="0" smtClean="0"/>
              <a:t>АЛС и </a:t>
            </a:r>
            <a:r>
              <a:rPr lang="ru-RU" sz="2200" dirty="0"/>
              <a:t>устройствами диспетчерского контроля за движением поездов, а </a:t>
            </a:r>
            <a:r>
              <a:rPr lang="ru-RU" sz="2200" b="1" dirty="0" smtClean="0"/>
              <a:t>ПАБ</a:t>
            </a:r>
            <a:r>
              <a:rPr lang="ru-RU" sz="2200" dirty="0" smtClean="0"/>
              <a:t> - </a:t>
            </a:r>
            <a:r>
              <a:rPr lang="ru-RU" sz="2200" dirty="0"/>
              <a:t>автоматической локомотивной сигнализацией.</a:t>
            </a:r>
          </a:p>
          <a:p>
            <a:pPr marL="0" indent="0" algn="just">
              <a:buNone/>
            </a:pPr>
            <a:r>
              <a:rPr lang="ru-RU" sz="2200" dirty="0" smtClean="0"/>
              <a:t>Внедряемые </a:t>
            </a:r>
            <a:r>
              <a:rPr lang="ru-RU" sz="2200" dirty="0"/>
              <a:t>устройства автоматической и полуавтоматической блокировки дополняются средствами контроля их технического состояния</a:t>
            </a:r>
            <a:r>
              <a:rPr lang="ru-RU" sz="2200" dirty="0" smtClean="0"/>
              <a:t>.     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0" y="290724"/>
            <a:ext cx="5715000" cy="3219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18229" b="19872"/>
          <a:stretch/>
        </p:blipFill>
        <p:spPr>
          <a:xfrm>
            <a:off x="4240904" y="723334"/>
            <a:ext cx="4821213" cy="27704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п.25)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8998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    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</a:rPr>
              <a:t>  </a:t>
            </a:r>
            <a:br>
              <a:rPr lang="ru-RU" sz="2200" b="1" dirty="0">
                <a:solidFill>
                  <a:srgbClr val="C00000"/>
                </a:solidFill>
              </a:rPr>
            </a:b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38" y="4715302"/>
            <a:ext cx="9007521" cy="18015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/>
              <a:t>Устройства электрической централизации должны обеспечивать: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взаимное замыкание </a:t>
            </a:r>
            <a:r>
              <a:rPr lang="ru-RU" sz="2000" dirty="0"/>
              <a:t>стрелок и светофоров; </a:t>
            </a:r>
            <a:r>
              <a:rPr lang="ru-RU" sz="2000" b="1" dirty="0">
                <a:solidFill>
                  <a:srgbClr val="C00000"/>
                </a:solidFill>
              </a:rPr>
              <a:t>закрытие светофора </a:t>
            </a:r>
            <a:r>
              <a:rPr lang="ru-RU" sz="2000" dirty="0"/>
              <a:t>при потере контроля положения стрелки, взрезе стрелки; </a:t>
            </a:r>
            <a:r>
              <a:rPr lang="ru-RU" sz="2000" b="1" dirty="0">
                <a:solidFill>
                  <a:srgbClr val="C00000"/>
                </a:solidFill>
              </a:rPr>
              <a:t>управление устройствами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обеспечивающими предотвращение самопроизвольного выхода подвижного состава</a:t>
            </a:r>
            <a:r>
              <a:rPr lang="ru-RU" sz="2000" b="1" dirty="0"/>
              <a:t> </a:t>
            </a:r>
            <a:r>
              <a:rPr lang="ru-RU" sz="2000" dirty="0"/>
              <a:t>на маршруты приема, следования и отправления поездов  и контроль их </a:t>
            </a:r>
            <a:r>
              <a:rPr lang="ru-RU" sz="2000" dirty="0" smtClean="0"/>
              <a:t>положения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35522"/>
          <a:stretch/>
        </p:blipFill>
        <p:spPr>
          <a:xfrm>
            <a:off x="118206" y="293427"/>
            <a:ext cx="8907586" cy="4421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п.27)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4928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370393"/>
            <a:ext cx="9007521" cy="14876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Сбрасывающие стрелки, сбрасывающие остряки и сбрасывающие башмаки </a:t>
            </a:r>
            <a:r>
              <a:rPr lang="ru-RU" sz="2000" dirty="0"/>
              <a:t>должны </a:t>
            </a:r>
            <a:r>
              <a:rPr lang="ru-RU" sz="2000" b="1" dirty="0">
                <a:solidFill>
                  <a:srgbClr val="C00000"/>
                </a:solidFill>
              </a:rPr>
              <a:t>автоматически возвращаться в исходное (охранное) положение </a:t>
            </a:r>
            <a:r>
              <a:rPr lang="ru-RU" sz="2000" dirty="0"/>
              <a:t>после проследования поезда и размыкания маршрута с требуемой по условиям безопасности движения выдержкой </a:t>
            </a:r>
            <a:r>
              <a:rPr lang="ru-RU" sz="2000" dirty="0" smtClean="0"/>
              <a:t>времени.  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23" y="313461"/>
            <a:ext cx="8687553" cy="50296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п.27)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8543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860956"/>
            <a:ext cx="9007521" cy="1912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Устройства ЭЦ </a:t>
            </a:r>
            <a:r>
              <a:rPr lang="ru-RU" sz="2000" b="1" u="sng" dirty="0">
                <a:solidFill>
                  <a:srgbClr val="002060"/>
                </a:solidFill>
              </a:rPr>
              <a:t>не должны допускать</a:t>
            </a:r>
            <a:r>
              <a:rPr lang="ru-RU" sz="2000" dirty="0"/>
              <a:t>: </a:t>
            </a:r>
            <a:r>
              <a:rPr lang="ru-RU" sz="2000" b="1" dirty="0">
                <a:solidFill>
                  <a:srgbClr val="C00000"/>
                </a:solidFill>
              </a:rPr>
              <a:t>открытия входного светофора </a:t>
            </a:r>
            <a:r>
              <a:rPr lang="ru-RU" sz="2000" dirty="0"/>
              <a:t>при маршруте, установленном на занятый путь; </a:t>
            </a:r>
            <a:r>
              <a:rPr lang="ru-RU" sz="2000" b="1" dirty="0">
                <a:solidFill>
                  <a:srgbClr val="C00000"/>
                </a:solidFill>
              </a:rPr>
              <a:t>перевода стрелки </a:t>
            </a:r>
            <a:r>
              <a:rPr lang="ru-RU" sz="2000" dirty="0"/>
              <a:t>под подвижным составом; </a:t>
            </a:r>
            <a:r>
              <a:rPr lang="ru-RU" sz="2000" b="1" dirty="0">
                <a:solidFill>
                  <a:srgbClr val="C00000"/>
                </a:solidFill>
              </a:rPr>
              <a:t>открытия светофоров</a:t>
            </a:r>
            <a:r>
              <a:rPr lang="ru-RU" sz="2000" dirty="0"/>
              <a:t>, соответствующих данному маршруту, если стрелки не поставлены в надлежащее положение; </a:t>
            </a:r>
            <a:r>
              <a:rPr lang="ru-RU" sz="2000" b="1" dirty="0">
                <a:solidFill>
                  <a:srgbClr val="C00000"/>
                </a:solidFill>
              </a:rPr>
              <a:t>перевода стрелки или открытия светофора </a:t>
            </a:r>
            <a:r>
              <a:rPr lang="ru-RU" sz="2000" dirty="0"/>
              <a:t>враждебного (пересекающегося) маршрута при открытом светофоре, ограждающем установленный маршрут. </a:t>
            </a: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081" r="3355"/>
          <a:stretch/>
        </p:blipFill>
        <p:spPr>
          <a:xfrm>
            <a:off x="628650" y="293427"/>
            <a:ext cx="8172146" cy="45083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п.28)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4090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4120" y="5144901"/>
            <a:ext cx="9075760" cy="15899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Путевые устройства </a:t>
            </a:r>
            <a:r>
              <a:rPr lang="ru-RU" sz="2000" b="1" dirty="0" smtClean="0"/>
              <a:t>АЛС </a:t>
            </a:r>
            <a:r>
              <a:rPr lang="ru-RU" sz="2000" b="1" dirty="0" smtClean="0">
                <a:solidFill>
                  <a:srgbClr val="C00000"/>
                </a:solidFill>
              </a:rPr>
              <a:t>должны </a:t>
            </a:r>
            <a:r>
              <a:rPr lang="ru-RU" sz="2000" b="1" dirty="0">
                <a:solidFill>
                  <a:srgbClr val="C00000"/>
                </a:solidFill>
              </a:rPr>
              <a:t>обеспечивать </a:t>
            </a:r>
            <a:r>
              <a:rPr lang="ru-RU" sz="2000" b="1" dirty="0"/>
              <a:t>передачу</a:t>
            </a:r>
            <a:r>
              <a:rPr lang="ru-RU" sz="2000" dirty="0"/>
              <a:t> на локомотив, </a:t>
            </a:r>
            <a:r>
              <a:rPr lang="ru-RU" sz="2000" dirty="0" smtClean="0"/>
              <a:t>МВПС, ССПС информации </a:t>
            </a:r>
            <a:r>
              <a:rPr lang="ru-RU" sz="2000" dirty="0"/>
              <a:t>о показаниях путевых светофоров, к которым приближается поезд, а также информацию о занятости или свободности впереди лежащих блок-участков при движении только по показаниям локомотивных светофоров</a:t>
            </a:r>
            <a:r>
              <a:rPr lang="ru-RU" sz="2000" dirty="0" smtClean="0"/>
              <a:t>.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47" y="293427"/>
            <a:ext cx="7717809" cy="48514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п.31</a:t>
            </a:r>
            <a:r>
              <a:rPr lang="ru-RU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79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39" y="4541445"/>
            <a:ext cx="9007521" cy="2674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станциях</a:t>
            </a:r>
            <a:r>
              <a:rPr lang="ru-RU" sz="2000" dirty="0"/>
              <a:t>, расположенных на участках, оборудованных </a:t>
            </a:r>
            <a:r>
              <a:rPr lang="ru-RU" sz="2000" b="1" dirty="0" smtClean="0">
                <a:solidFill>
                  <a:srgbClr val="002060"/>
                </a:solidFill>
              </a:rPr>
              <a:t>АБ</a:t>
            </a:r>
            <a:r>
              <a:rPr lang="ru-RU" sz="2000" dirty="0" smtClean="0"/>
              <a:t> </a:t>
            </a:r>
            <a:r>
              <a:rPr lang="ru-RU" sz="2000" dirty="0"/>
              <a:t>или </a:t>
            </a:r>
            <a:r>
              <a:rPr lang="ru-RU" sz="2000" dirty="0" smtClean="0"/>
              <a:t>АЛС, </a:t>
            </a:r>
            <a:r>
              <a:rPr lang="ru-RU" sz="2000" dirty="0"/>
              <a:t>применяемой как самостоятельное средство сигнализации и </a:t>
            </a:r>
            <a:r>
              <a:rPr lang="ru-RU" sz="2000" dirty="0" smtClean="0"/>
              <a:t>связи (</a:t>
            </a:r>
            <a:r>
              <a:rPr lang="ru-RU" sz="2000" b="1" dirty="0" smtClean="0">
                <a:solidFill>
                  <a:srgbClr val="002060"/>
                </a:solidFill>
              </a:rPr>
              <a:t>АЛСО</a:t>
            </a:r>
            <a:r>
              <a:rPr lang="ru-RU" sz="2000" dirty="0" smtClean="0"/>
              <a:t>), </a:t>
            </a:r>
            <a:r>
              <a:rPr lang="ru-RU" sz="2000" u="sng" dirty="0"/>
              <a:t>главные </a:t>
            </a:r>
            <a:r>
              <a:rPr lang="ru-RU" sz="2000" u="sng" dirty="0" smtClean="0"/>
              <a:t>пути</a:t>
            </a:r>
            <a:r>
              <a:rPr lang="ru-RU" sz="2000" u="sng" dirty="0"/>
              <a:t>, </a:t>
            </a:r>
            <a:r>
              <a:rPr lang="ru-RU" sz="2000" u="sng" dirty="0" smtClean="0"/>
              <a:t>пути </a:t>
            </a:r>
            <a:r>
              <a:rPr lang="ru-RU" sz="2000" u="sng" dirty="0"/>
              <a:t>приема и отправления пассажирских поездов, а также приемо-отправочные </a:t>
            </a:r>
            <a:r>
              <a:rPr lang="ru-RU" sz="2000" u="sng" dirty="0" smtClean="0"/>
              <a:t>пути </a:t>
            </a:r>
            <a:r>
              <a:rPr lang="ru-RU" sz="2000" u="sng" dirty="0"/>
              <a:t>для безостановочного пропуска поездов </a:t>
            </a:r>
            <a:r>
              <a:rPr lang="ru-RU" sz="2000" b="1" dirty="0"/>
              <a:t>должны быть оборудованы путевыми устройствами автоматической локомотивной сигнализации.</a:t>
            </a:r>
            <a:endParaRPr lang="ru-RU" sz="2000" b="1" u="sng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п.31</a:t>
            </a:r>
            <a:r>
              <a:rPr lang="ru-RU" sz="1400" dirty="0"/>
              <a:t>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037" t="2283" r="30543" b="28095"/>
          <a:stretch/>
        </p:blipFill>
        <p:spPr>
          <a:xfrm>
            <a:off x="3016155" y="256044"/>
            <a:ext cx="6086902" cy="42340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1086" t="8159" r="18226" b="59900"/>
          <a:stretch/>
        </p:blipFill>
        <p:spPr>
          <a:xfrm>
            <a:off x="13648" y="2250249"/>
            <a:ext cx="3712191" cy="196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3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199797"/>
            <a:ext cx="9007521" cy="1385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 smtClean="0"/>
              <a:t>Путевыми </a:t>
            </a:r>
            <a:r>
              <a:rPr lang="ru-RU" sz="2000" b="1" dirty="0"/>
              <a:t>устройствами </a:t>
            </a:r>
            <a:r>
              <a:rPr lang="ru-RU" sz="2000" b="1" dirty="0" smtClean="0"/>
              <a:t>АЛС должны </a:t>
            </a:r>
            <a:r>
              <a:rPr lang="ru-RU" sz="2000" b="1" dirty="0"/>
              <a:t>быть оборудованы </a:t>
            </a:r>
            <a:r>
              <a:rPr lang="ru-RU" sz="2000" b="1" dirty="0">
                <a:solidFill>
                  <a:srgbClr val="002060"/>
                </a:solidFill>
              </a:rPr>
              <a:t>все </a:t>
            </a:r>
            <a:r>
              <a:rPr lang="ru-RU" sz="2000" b="1" dirty="0" smtClean="0">
                <a:solidFill>
                  <a:srgbClr val="002060"/>
                </a:solidFill>
              </a:rPr>
              <a:t>пути</a:t>
            </a:r>
            <a:r>
              <a:rPr lang="ru-RU" sz="2000" dirty="0"/>
              <a:t>, с которых предусмотрено отправление поездов </a:t>
            </a:r>
            <a:r>
              <a:rPr lang="ru-RU" sz="2000" u="sng" dirty="0"/>
              <a:t>на перегоны с </a:t>
            </a:r>
            <a:r>
              <a:rPr lang="ru-RU" sz="2000" u="sng" dirty="0" smtClean="0"/>
              <a:t>АЛСО , </a:t>
            </a:r>
            <a:r>
              <a:rPr lang="ru-RU" sz="2000" dirty="0"/>
              <a:t>применяемой как самостоятельное средство сигнализации и связи </a:t>
            </a:r>
            <a:r>
              <a:rPr lang="ru-RU" sz="2000" u="sng" dirty="0"/>
              <a:t>и по неправильному </a:t>
            </a:r>
            <a:r>
              <a:rPr lang="ru-RU" sz="2000" u="sng" dirty="0" smtClean="0"/>
              <a:t>пути.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936" b="5671"/>
          <a:stretch/>
        </p:blipFill>
        <p:spPr>
          <a:xfrm>
            <a:off x="334370" y="293427"/>
            <a:ext cx="8475260" cy="49063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п.31</a:t>
            </a:r>
            <a:r>
              <a:rPr lang="ru-RU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718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 устройств СЦБ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367283"/>
            <a:ext cx="9007521" cy="2490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ПТЭ </a:t>
            </a:r>
            <a:r>
              <a:rPr lang="ru-RU" sz="2000" b="1" dirty="0">
                <a:solidFill>
                  <a:srgbClr val="002060"/>
                </a:solidFill>
              </a:rPr>
              <a:t>Приложение №3 п.19-23,25,31,36,38-42,44,46-50,52,53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1. Характеристики путевой автоматической и полуавтоматической </a:t>
            </a:r>
            <a:r>
              <a:rPr lang="ru-RU" sz="2000" dirty="0" smtClean="0"/>
              <a:t>блокировок.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2</a:t>
            </a:r>
            <a:r>
              <a:rPr lang="ru-RU" sz="2000" dirty="0" smtClean="0"/>
              <a:t>. АЛСН </a:t>
            </a:r>
            <a:r>
              <a:rPr lang="ru-RU" sz="2000" dirty="0"/>
              <a:t>и устройства </a:t>
            </a:r>
            <a:r>
              <a:rPr lang="ru-RU" sz="2000" dirty="0" smtClean="0"/>
              <a:t>безопасности.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3. Требования ПТЭ к средствам автоматического контроля состояния подвижного состава и обеспечения безопасности движения </a:t>
            </a:r>
            <a:r>
              <a:rPr lang="ru-RU" sz="2000" dirty="0" smtClean="0"/>
              <a:t>поездов.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65" y="293427"/>
            <a:ext cx="8583590" cy="407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7961"/>
          <a:stretch/>
        </p:blipFill>
        <p:spPr>
          <a:xfrm>
            <a:off x="238836" y="293427"/>
            <a:ext cx="8666328" cy="520662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1888" y="5500048"/>
            <a:ext cx="8939282" cy="1078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b="1" dirty="0"/>
              <a:t>При </a:t>
            </a:r>
            <a:r>
              <a:rPr lang="ru-RU" sz="2000" b="1" dirty="0" smtClean="0"/>
              <a:t>ПАБ путевыми </a:t>
            </a:r>
            <a:r>
              <a:rPr lang="ru-RU" sz="2000" b="1" dirty="0"/>
              <a:t>устройствами </a:t>
            </a:r>
            <a:r>
              <a:rPr lang="ru-RU" sz="2000" b="1" dirty="0" smtClean="0"/>
              <a:t>АЛС оборудуются </a:t>
            </a:r>
            <a:r>
              <a:rPr lang="ru-RU" sz="2000" b="1" dirty="0"/>
              <a:t>участки </a:t>
            </a:r>
            <a:r>
              <a:rPr lang="ru-RU" sz="2000" b="1" dirty="0">
                <a:solidFill>
                  <a:srgbClr val="C00000"/>
                </a:solidFill>
              </a:rPr>
              <a:t>приближения и главные </a:t>
            </a:r>
            <a:r>
              <a:rPr lang="ru-RU" sz="2000" b="1" dirty="0" smtClean="0">
                <a:solidFill>
                  <a:srgbClr val="C00000"/>
                </a:solidFill>
              </a:rPr>
              <a:t>пути </a:t>
            </a:r>
            <a:r>
              <a:rPr lang="ru-RU" sz="2000" b="1" dirty="0" smtClean="0"/>
              <a:t>станций.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п.31</a:t>
            </a:r>
            <a:r>
              <a:rPr lang="ru-RU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303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9184" y="5423279"/>
            <a:ext cx="8898339" cy="10781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Для обеспечения безопасности на </a:t>
            </a:r>
            <a:r>
              <a:rPr lang="ru-RU" sz="2000" dirty="0" smtClean="0"/>
              <a:t>железнодорожных переездах </a:t>
            </a:r>
            <a:r>
              <a:rPr lang="ru-RU" sz="2000" dirty="0"/>
              <a:t>применяется автоматическая переездная сигнализация, устройства заграждения переезда (УЗП), автоматические шлагбаумы.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279779"/>
            <a:ext cx="88983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45037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272660"/>
            <a:ext cx="9144000" cy="15853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/>
              <a:t>  </a:t>
            </a:r>
            <a:r>
              <a:rPr lang="ru-RU" sz="2900" b="1" dirty="0" smtClean="0"/>
              <a:t>Автоматическая переездная сигнализация </a:t>
            </a:r>
            <a:r>
              <a:rPr lang="ru-RU" sz="2900" b="1" dirty="0" smtClean="0">
                <a:solidFill>
                  <a:srgbClr val="C00000"/>
                </a:solidFill>
              </a:rPr>
              <a:t>должна обеспечивать </a:t>
            </a:r>
            <a:r>
              <a:rPr lang="ru-RU" sz="2900" dirty="0" smtClean="0"/>
              <a:t>подачу сигнала остановки в сторону автомобильной дороги, а автоматические шлагбаумы принимать закрытое положение за время, необходимое для заблаговременного освобождения железнодорожного переезда </a:t>
            </a:r>
            <a:r>
              <a:rPr lang="ru-RU" sz="2900" dirty="0"/>
              <a:t>автотранспортными средствами до подхода поезда к </a:t>
            </a:r>
            <a:r>
              <a:rPr lang="ru-RU" sz="2900" dirty="0" smtClean="0"/>
              <a:t>переезду.</a:t>
            </a: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67" y="327546"/>
            <a:ext cx="7785066" cy="489052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п.36)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3904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2830" y="5315804"/>
            <a:ext cx="8898339" cy="107817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200" dirty="0"/>
              <a:t>Автоматическая переездная сигнализация должна продолжать действовать, а автоматические шлагбаумы должны оставаться </a:t>
            </a:r>
            <a:r>
              <a:rPr lang="ru-RU" sz="2200" b="1" dirty="0"/>
              <a:t>в закрытом положении до полного освобождения железнодорожного переезда поездом</a:t>
            </a:r>
            <a:r>
              <a:rPr lang="ru-RU" sz="2200" b="1" dirty="0" smtClean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234" r="12388"/>
          <a:stretch/>
        </p:blipFill>
        <p:spPr>
          <a:xfrm>
            <a:off x="750624" y="261383"/>
            <a:ext cx="8011238" cy="49173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п.36)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548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       Техническая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943" y="5090614"/>
            <a:ext cx="9007523" cy="13920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</a:t>
            </a:r>
            <a:r>
              <a:rPr lang="ru-RU" sz="2000" dirty="0"/>
              <a:t>Для автоматического </a:t>
            </a:r>
            <a:r>
              <a:rPr lang="ru-RU" sz="2000" dirty="0" smtClean="0"/>
              <a:t>бесконтактного выявления</a:t>
            </a:r>
            <a:r>
              <a:rPr lang="ru-RU" sz="2000" dirty="0"/>
              <a:t>: перегрева букс колесных пар и неисправностей тормозов в вагонах и </a:t>
            </a:r>
            <a:r>
              <a:rPr lang="ru-RU" sz="2000" dirty="0" smtClean="0"/>
              <a:t>локомотивов применяется </a:t>
            </a:r>
            <a:r>
              <a:rPr lang="ru-RU" sz="2000" dirty="0"/>
              <a:t>аппаратура </a:t>
            </a:r>
            <a:r>
              <a:rPr lang="ru-RU" sz="2000" dirty="0" smtClean="0"/>
              <a:t>КТСМ</a:t>
            </a:r>
            <a:r>
              <a:rPr lang="ru-RU" sz="2000" dirty="0"/>
              <a:t>.  </a:t>
            </a:r>
            <a:r>
              <a:rPr lang="ru-RU" sz="2000" b="1" dirty="0">
                <a:solidFill>
                  <a:srgbClr val="002060"/>
                </a:solidFill>
              </a:rPr>
              <a:t>КТСМ </a:t>
            </a:r>
            <a:r>
              <a:rPr lang="ru-RU" sz="2000" dirty="0"/>
              <a:t>– комплекс технических средств </a:t>
            </a:r>
            <a:r>
              <a:rPr lang="ru-RU" sz="2000" dirty="0" smtClean="0"/>
              <a:t>мониторинга (многофункциональный) подвижного </a:t>
            </a:r>
            <a:r>
              <a:rPr lang="ru-RU" sz="2000" dirty="0"/>
              <a:t>состава на ходу поезда</a:t>
            </a:r>
            <a:r>
              <a:rPr lang="ru-RU" sz="1400" dirty="0" smtClean="0"/>
              <a:t>.   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557" t="4194" r="12070" b="3519"/>
          <a:stretch/>
        </p:blipFill>
        <p:spPr>
          <a:xfrm>
            <a:off x="122829" y="341191"/>
            <a:ext cx="5967851" cy="46538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556" y="1960974"/>
            <a:ext cx="3775543" cy="303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5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6478" y="5670646"/>
            <a:ext cx="8898339" cy="10781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                                      </a:t>
            </a:r>
            <a:r>
              <a:rPr lang="ru-RU" sz="1400" dirty="0" smtClean="0"/>
              <a:t>(ПТЭ Прил.№3 п.38)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934"/>
          <a:stretch/>
        </p:blipFill>
        <p:spPr>
          <a:xfrm>
            <a:off x="34121" y="877767"/>
            <a:ext cx="9021169" cy="46103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183" y="169881"/>
            <a:ext cx="8761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Средства автоматического контроля технического состояния </a:t>
            </a:r>
            <a:r>
              <a:rPr lang="ru-RU" sz="2000" b="1" dirty="0" smtClean="0">
                <a:solidFill>
                  <a:srgbClr val="002060"/>
                </a:solidFill>
              </a:rPr>
              <a:t>подвижного </a:t>
            </a:r>
            <a:r>
              <a:rPr lang="ru-RU" sz="2000" b="1" dirty="0">
                <a:solidFill>
                  <a:srgbClr val="002060"/>
                </a:solidFill>
              </a:rPr>
              <a:t>состава на ходу поезда при срабатывании </a:t>
            </a:r>
            <a:r>
              <a:rPr lang="ru-RU" sz="2000" b="1" dirty="0">
                <a:solidFill>
                  <a:srgbClr val="C00000"/>
                </a:solidFill>
              </a:rPr>
              <a:t>должны </a:t>
            </a:r>
            <a:r>
              <a:rPr lang="ru-RU" sz="2000" b="1" u="sng" dirty="0">
                <a:solidFill>
                  <a:srgbClr val="C00000"/>
                </a:solidFill>
              </a:rPr>
              <a:t>обеспечивать: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23081" y="1296538"/>
            <a:ext cx="87345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374710" y="2860923"/>
            <a:ext cx="2210937" cy="136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3081" y="4189863"/>
            <a:ext cx="12010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79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2830" y="4974611"/>
            <a:ext cx="8898339" cy="9621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/>
              <a:t>Вводимые в эксплуатацию средства </a:t>
            </a:r>
            <a:r>
              <a:rPr lang="ru-RU" sz="2000" dirty="0" smtClean="0"/>
              <a:t>КТСМ должны </a:t>
            </a:r>
            <a:r>
              <a:rPr lang="ru-RU" sz="2000" dirty="0"/>
              <a:t>обеспечивать возможность контроля технического состояния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при движении поездов по </a:t>
            </a:r>
            <a:r>
              <a:rPr lang="ru-RU" sz="2000" dirty="0" smtClean="0"/>
              <a:t>пути </a:t>
            </a:r>
            <a:r>
              <a:rPr lang="ru-RU" sz="2000" b="1" dirty="0"/>
              <a:t>в обоих </a:t>
            </a:r>
            <a:r>
              <a:rPr lang="ru-RU" sz="2000" b="1" dirty="0" smtClean="0"/>
              <a:t>направлениях.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553"/>
          <a:stretch/>
        </p:blipFill>
        <p:spPr>
          <a:xfrm>
            <a:off x="1251897" y="293427"/>
            <a:ext cx="6667500" cy="45229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п.38)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969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4591" y="5473890"/>
            <a:ext cx="9021169" cy="1274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Устройства контроля схода подвижного состава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(УКСПС) </a:t>
            </a:r>
            <a:r>
              <a:rPr lang="ru-RU" sz="2000" dirty="0"/>
              <a:t>предназначены для обнаружения схода подвижного состава и являются дополнительными средствами, обеспечивающими безопасность движения поездов на железнодорожном транспорте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15018"/>
          <a:stretch/>
        </p:blipFill>
        <p:spPr>
          <a:xfrm>
            <a:off x="68239" y="293427"/>
            <a:ext cx="9021170" cy="518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50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1887" y="4330605"/>
            <a:ext cx="9021169" cy="2527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200" b="1" dirty="0">
                <a:solidFill>
                  <a:srgbClr val="C00000"/>
                </a:solidFill>
              </a:rPr>
              <a:t>УКСПС при срабатывании должны обеспечивать: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**</a:t>
            </a:r>
            <a:r>
              <a:rPr lang="ru-RU" sz="2000" b="1" dirty="0" smtClean="0"/>
              <a:t>перекрытие</a:t>
            </a:r>
            <a:r>
              <a:rPr lang="ru-RU" sz="2000" dirty="0" smtClean="0"/>
              <a:t> </a:t>
            </a:r>
            <a:r>
              <a:rPr lang="ru-RU" sz="2000" dirty="0"/>
              <a:t>(закрытие) входного светофора, светофора прикрытия, ограждающих </a:t>
            </a:r>
            <a:r>
              <a:rPr lang="ru-RU" sz="2000" dirty="0" smtClean="0"/>
              <a:t>станцию </a:t>
            </a:r>
            <a:r>
              <a:rPr lang="ru-RU" sz="2000" dirty="0"/>
              <a:t>или искусственное сооружение, за время, обеспечивающее остановку поезда служебным торможением перед указанным светофором.  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  </a:t>
            </a:r>
            <a:r>
              <a:rPr lang="ru-RU" sz="2000" i="1" dirty="0"/>
              <a:t>Допускается установка дополнительного напольного датчика в пределах ординаты предупредительного светофора.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59" y="293427"/>
            <a:ext cx="8785097" cy="39322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3218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061082"/>
            <a:ext cx="9021169" cy="1936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УКСПС при срабатывании должны обеспечивать: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**</a:t>
            </a:r>
            <a:r>
              <a:rPr lang="ru-RU" sz="2000" dirty="0" smtClean="0"/>
              <a:t> </a:t>
            </a:r>
            <a:r>
              <a:rPr lang="ru-RU" sz="2000" b="1" dirty="0" smtClean="0"/>
              <a:t>передачу</a:t>
            </a:r>
            <a:r>
              <a:rPr lang="ru-RU" sz="2000" dirty="0" smtClean="0"/>
              <a:t> </a:t>
            </a:r>
            <a:r>
              <a:rPr lang="ru-RU" sz="2000" dirty="0"/>
              <a:t>на пульт ДСП впереди лежащей </a:t>
            </a:r>
            <a:r>
              <a:rPr lang="ru-RU" sz="2000" dirty="0" smtClean="0"/>
              <a:t>станции </a:t>
            </a:r>
            <a:r>
              <a:rPr lang="ru-RU" sz="2000" dirty="0"/>
              <a:t>(на щиток управления оповестительной сигнализацией искусственных сооружений), а на участках, оборудованных ДЦ — диспетчеру поездному информации о сходе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состава;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13" y="293427"/>
            <a:ext cx="8571719" cy="37676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7221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5313" y="0"/>
            <a:ext cx="6113344" cy="60050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459103"/>
            <a:ext cx="7886700" cy="7178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1742"/>
          <a:stretch/>
        </p:blipFill>
        <p:spPr>
          <a:xfrm>
            <a:off x="0" y="300250"/>
            <a:ext cx="9144000" cy="61278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923" y="6091539"/>
            <a:ext cx="816935" cy="615749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27296" y="3739487"/>
            <a:ext cx="1705970" cy="1364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67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592473"/>
            <a:ext cx="9144000" cy="1644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УКСПС при срабатывании должны обеспечивать: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**</a:t>
            </a:r>
            <a:r>
              <a:rPr lang="ru-RU" sz="2000" dirty="0" smtClean="0"/>
              <a:t> </a:t>
            </a:r>
            <a:r>
              <a:rPr lang="ru-RU" sz="2000" b="1" dirty="0"/>
              <a:t>автоматическую передачу </a:t>
            </a:r>
            <a:r>
              <a:rPr lang="ru-RU" sz="2000" dirty="0"/>
              <a:t>машинисту локомотива, </a:t>
            </a:r>
            <a:r>
              <a:rPr lang="ru-RU" sz="2000" dirty="0" smtClean="0"/>
              <a:t>МВПС, ССПС </a:t>
            </a:r>
            <a:r>
              <a:rPr lang="ru-RU" sz="2000" dirty="0"/>
              <a:t>информации о сходе </a:t>
            </a:r>
            <a:r>
              <a:rPr lang="ru-RU" sz="2000" dirty="0" smtClean="0"/>
              <a:t>подвижного состава.</a:t>
            </a:r>
            <a:endParaRPr lang="ru-RU" sz="14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8209"/>
          <a:stretch/>
        </p:blipFill>
        <p:spPr>
          <a:xfrm>
            <a:off x="791570" y="293428"/>
            <a:ext cx="7233314" cy="41966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6000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414" y="4958971"/>
            <a:ext cx="9021169" cy="1274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УКСПС на </a:t>
            </a:r>
            <a:r>
              <a:rPr lang="ru-RU" sz="2000" dirty="0"/>
              <a:t>двухпутных участках </a:t>
            </a:r>
            <a:r>
              <a:rPr lang="ru-RU" sz="2000" dirty="0" smtClean="0"/>
              <a:t>пути </a:t>
            </a:r>
            <a:r>
              <a:rPr lang="ru-RU" sz="2000" dirty="0"/>
              <a:t>общего пользования устанавливаются только для поездов, </a:t>
            </a:r>
            <a:r>
              <a:rPr lang="ru-RU" sz="2000" b="1" dirty="0"/>
              <a:t>следующих </a:t>
            </a:r>
            <a:r>
              <a:rPr lang="ru-RU" sz="2000" b="1" dirty="0">
                <a:solidFill>
                  <a:srgbClr val="C00000"/>
                </a:solidFill>
              </a:rPr>
              <a:t>по правильному пути</a:t>
            </a:r>
            <a:r>
              <a:rPr lang="ru-RU" sz="2000" dirty="0"/>
              <a:t>, а перед искусственными сооружениями по решению владельца инфраструктуры.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3526" r="5821"/>
          <a:stretch/>
        </p:blipFill>
        <p:spPr>
          <a:xfrm>
            <a:off x="266131" y="293427"/>
            <a:ext cx="8611737" cy="466184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831308" y="2624351"/>
            <a:ext cx="1978925" cy="64144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п.39)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5453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944" y="4217158"/>
            <a:ext cx="9007521" cy="20335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Устройства дистанционного управления стрелками </a:t>
            </a:r>
            <a:r>
              <a:rPr lang="ru-RU" sz="2000" b="1" u="sng" dirty="0">
                <a:solidFill>
                  <a:srgbClr val="002060"/>
                </a:solidFill>
              </a:rPr>
              <a:t>из кабины локомотива </a:t>
            </a:r>
            <a:r>
              <a:rPr lang="ru-RU" sz="2000" b="1" dirty="0"/>
              <a:t>при их использовании должны обеспечивать:</a:t>
            </a:r>
          </a:p>
          <a:p>
            <a:pPr marL="0" indent="0">
              <a:buNone/>
            </a:pPr>
            <a:r>
              <a:rPr lang="ru-RU" sz="2400" b="1" dirty="0" smtClean="0"/>
              <a:t>**</a:t>
            </a:r>
            <a:r>
              <a:rPr lang="ru-RU" sz="2000" dirty="0" smtClean="0"/>
              <a:t>перевод </a:t>
            </a:r>
            <a:r>
              <a:rPr lang="ru-RU" sz="2000" dirty="0"/>
              <a:t>стрелки без остановки локомотива; </a:t>
            </a:r>
            <a:endParaRPr lang="ru-RU" sz="2000" dirty="0" smtClean="0"/>
          </a:p>
          <a:p>
            <a:pPr marL="0" indent="0">
              <a:buNone/>
            </a:pPr>
            <a:r>
              <a:rPr lang="ru-RU" sz="2400" b="1" dirty="0" smtClean="0"/>
              <a:t>**</a:t>
            </a:r>
            <a:r>
              <a:rPr lang="ru-RU" sz="2000" dirty="0" smtClean="0"/>
              <a:t>контроль </a:t>
            </a:r>
            <a:r>
              <a:rPr lang="ru-RU" sz="2000" dirty="0"/>
              <a:t>положения и взреза стрелки;</a:t>
            </a:r>
          </a:p>
          <a:p>
            <a:pPr marL="0" indent="0">
              <a:buNone/>
            </a:pPr>
            <a:r>
              <a:rPr lang="ru-RU" sz="2400" b="1" dirty="0" smtClean="0"/>
              <a:t>**</a:t>
            </a:r>
            <a:r>
              <a:rPr lang="ru-RU" sz="2000" dirty="0" smtClean="0"/>
              <a:t>местное </a:t>
            </a:r>
            <a:r>
              <a:rPr lang="ru-RU" sz="2000" dirty="0"/>
              <a:t>управление стрелками при неисправности системы дистанционного управления.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0367"/>
          <a:stretch/>
        </p:blipFill>
        <p:spPr>
          <a:xfrm>
            <a:off x="883408" y="293427"/>
            <a:ext cx="6667500" cy="3952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п.40)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5100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944" y="4217158"/>
            <a:ext cx="9007521" cy="12146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Кабельные линии </a:t>
            </a:r>
            <a:r>
              <a:rPr lang="ru-RU" sz="2000" b="1" dirty="0" smtClean="0"/>
              <a:t>СЦБ</a:t>
            </a:r>
            <a:r>
              <a:rPr lang="ru-RU" sz="2000" dirty="0" smtClean="0"/>
              <a:t>, </a:t>
            </a:r>
            <a:r>
              <a:rPr lang="ru-RU" sz="2000" dirty="0"/>
              <a:t>в </a:t>
            </a:r>
            <a:r>
              <a:rPr lang="ru-RU" sz="2000" dirty="0" smtClean="0"/>
              <a:t>т.ч. волоконно-оптические </a:t>
            </a:r>
            <a:r>
              <a:rPr lang="ru-RU" sz="2000" dirty="0"/>
              <a:t>на перегонах должны прокладываться в границах </a:t>
            </a:r>
            <a:r>
              <a:rPr lang="ru-RU" sz="2000" dirty="0" smtClean="0"/>
              <a:t>полосы </a:t>
            </a:r>
            <a:r>
              <a:rPr lang="ru-RU" sz="2000" dirty="0"/>
              <a:t>отвода вне пределов земляного полотна. В отдельных случаях допускается прокладка кабельных линий в земляном полотне с соблюдением норм и </a:t>
            </a:r>
            <a:r>
              <a:rPr lang="ru-RU" sz="2000" dirty="0" smtClean="0"/>
              <a:t>правил.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0" y="586854"/>
            <a:ext cx="8919221" cy="32494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п.42)</a:t>
            </a:r>
            <a:endParaRPr lang="ru-RU" sz="1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01002" y="3836304"/>
            <a:ext cx="6414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469039" y="586854"/>
            <a:ext cx="2046311" cy="832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736" y="1131058"/>
            <a:ext cx="465772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78" y="293427"/>
            <a:ext cx="8529043" cy="4126556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263034"/>
            <a:ext cx="9144000" cy="25949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Воздушные линии </a:t>
            </a:r>
            <a:r>
              <a:rPr lang="ru-RU" sz="2000" b="1" dirty="0" smtClean="0"/>
              <a:t>СЦБ </a:t>
            </a:r>
            <a:r>
              <a:rPr lang="ru-RU" sz="2000" dirty="0" smtClean="0"/>
              <a:t>при </a:t>
            </a:r>
            <a:r>
              <a:rPr lang="ru-RU" sz="2000" dirty="0"/>
              <a:t>максимальной стреле провеса должны находиться на высоте не менее: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2,5 </a:t>
            </a:r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dirty="0"/>
              <a:t> - от земли в ненаселенной местности;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3,0 </a:t>
            </a:r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dirty="0"/>
              <a:t> - от земли в населенной местности;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5,5 </a:t>
            </a:r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dirty="0"/>
              <a:t> - от полотна пересекаемых автомобильных дорог;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7,5 </a:t>
            </a:r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dirty="0"/>
              <a:t> - от верха головки рельса пересекаемых не электрифицированных железнодорожных </a:t>
            </a:r>
            <a:r>
              <a:rPr lang="ru-RU" sz="2000" dirty="0" smtClean="0"/>
              <a:t>путей.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19272" y="2356705"/>
            <a:ext cx="696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2,5 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п.42)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6441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460565"/>
            <a:ext cx="9144000" cy="9640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Линии </a:t>
            </a:r>
            <a:r>
              <a:rPr lang="ru-RU" sz="2000" dirty="0" smtClean="0"/>
              <a:t>СЦБ в </a:t>
            </a:r>
            <a:r>
              <a:rPr lang="ru-RU" sz="2000" dirty="0"/>
              <a:t>местах пересечения с электрифицированными железнодорожными путями прокладывается </a:t>
            </a:r>
            <a:r>
              <a:rPr lang="ru-RU" sz="2000" b="1" dirty="0"/>
              <a:t>только в кабельном исполнении.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п.42)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9422" r="8507"/>
          <a:stretch/>
        </p:blipFill>
        <p:spPr>
          <a:xfrm>
            <a:off x="1015905" y="359189"/>
            <a:ext cx="7499445" cy="49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8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339989"/>
            <a:ext cx="9143999" cy="2770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Внедряемые устройства </a:t>
            </a:r>
            <a:r>
              <a:rPr lang="ru-RU" sz="2000" dirty="0" smtClean="0"/>
              <a:t>АБ </a:t>
            </a:r>
            <a:r>
              <a:rPr lang="ru-RU" sz="2000" dirty="0"/>
              <a:t>и </a:t>
            </a:r>
            <a:r>
              <a:rPr lang="ru-RU" sz="2000" dirty="0" smtClean="0"/>
              <a:t>ПАБ, ДЦ, ДК за </a:t>
            </a:r>
            <a:r>
              <a:rPr lang="ru-RU" sz="2000" dirty="0"/>
              <a:t>движением поездов, </a:t>
            </a:r>
            <a:r>
              <a:rPr lang="ru-RU" sz="2000" dirty="0" smtClean="0"/>
              <a:t>ЭЦ стрелок </a:t>
            </a:r>
            <a:r>
              <a:rPr lang="ru-RU" sz="2000" dirty="0"/>
              <a:t>и светофоров, механизации и автоматизации сортировочных горок и другие, выполняемые на базе аппаратно-программных средств, </a:t>
            </a:r>
            <a:r>
              <a:rPr lang="ru-RU" sz="2000" b="1" dirty="0"/>
              <a:t>должны обеспечивать регистрацию и архивирование информации </a:t>
            </a:r>
            <a:r>
              <a:rPr lang="ru-RU" sz="2000" dirty="0"/>
              <a:t>о событиях, связанных с движением поездов и маневровой работой, в </a:t>
            </a:r>
            <a:r>
              <a:rPr lang="ru-RU" sz="2000" dirty="0" smtClean="0"/>
              <a:t>т.ч. в </a:t>
            </a:r>
            <a:r>
              <a:rPr lang="ru-RU" sz="2000" dirty="0"/>
              <a:t>условиях нарушения нормальной работы устройств </a:t>
            </a:r>
            <a:r>
              <a:rPr lang="ru-RU" sz="2000" dirty="0" smtClean="0"/>
              <a:t>СЦБ, </a:t>
            </a:r>
            <a:r>
              <a:rPr lang="ru-RU" sz="2000" dirty="0"/>
              <a:t>а также действий при этом </a:t>
            </a:r>
            <a:r>
              <a:rPr lang="ru-RU" sz="2000" dirty="0" smtClean="0"/>
              <a:t>ДНЦ, ДСП  </a:t>
            </a:r>
            <a:r>
              <a:rPr lang="ru-RU" sz="2000" dirty="0"/>
              <a:t>и других работников.</a:t>
            </a:r>
          </a:p>
          <a:p>
            <a:pPr marL="0" indent="0" algn="just">
              <a:buNone/>
            </a:pPr>
            <a:r>
              <a:rPr lang="ru-RU" sz="2000" b="1" dirty="0" smtClean="0"/>
              <a:t>            Указанные </a:t>
            </a:r>
            <a:r>
              <a:rPr lang="ru-RU" sz="2000" b="1" dirty="0"/>
              <a:t>устройства должны быть обеспечены бесперебойным </a:t>
            </a:r>
            <a:r>
              <a:rPr lang="ru-RU" sz="2000" b="1" dirty="0" smtClean="0"/>
              <a:t>электропитанием.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48" t="10629" r="-448" b="797"/>
          <a:stretch/>
        </p:blipFill>
        <p:spPr>
          <a:xfrm>
            <a:off x="54590" y="293427"/>
            <a:ext cx="9089409" cy="40465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п.44)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1411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4590" y="5022376"/>
            <a:ext cx="9021169" cy="192319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/>
              <a:t>Аппараты </a:t>
            </a:r>
            <a:r>
              <a:rPr lang="ru-RU" sz="2000" b="1" dirty="0" smtClean="0"/>
              <a:t>СЦБ</a:t>
            </a:r>
            <a:r>
              <a:rPr lang="ru-RU" sz="2000" dirty="0" smtClean="0"/>
              <a:t>, </a:t>
            </a:r>
            <a:r>
              <a:rPr lang="ru-RU" sz="2000" dirty="0"/>
              <a:t>при помощи которых осуществляются различного рода зависимости, </a:t>
            </a:r>
            <a:r>
              <a:rPr lang="ru-RU" sz="2000" b="1" dirty="0"/>
              <a:t>должны быть закрыты и опломбированы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/>
              <a:t>Контроль </a:t>
            </a:r>
            <a:r>
              <a:rPr lang="ru-RU" sz="2000" b="1" dirty="0"/>
              <a:t>сохранности целостности пломб </a:t>
            </a:r>
            <a:r>
              <a:rPr lang="ru-RU" sz="2000" dirty="0"/>
              <a:t>на аппаратах устройств </a:t>
            </a:r>
            <a:r>
              <a:rPr lang="ru-RU" sz="2000" dirty="0" smtClean="0"/>
              <a:t>СЦБ осуществляют </a:t>
            </a:r>
            <a:r>
              <a:rPr lang="ru-RU" sz="2000" dirty="0"/>
              <a:t>дежурные работники, пользующиеся этими аппаратами </a:t>
            </a:r>
            <a:r>
              <a:rPr lang="ru-RU" sz="2000" dirty="0" smtClean="0"/>
              <a:t>(ДСП, </a:t>
            </a:r>
            <a:r>
              <a:rPr lang="ru-RU" sz="2000" dirty="0"/>
              <a:t>операторы поста централизации, дежурные стрелочного поста, машинисты локомотивов и </a:t>
            </a:r>
            <a:r>
              <a:rPr lang="ru-RU" sz="2000" dirty="0" smtClean="0"/>
              <a:t>др.).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776" t="7761" b="10649"/>
          <a:stretch/>
        </p:blipFill>
        <p:spPr>
          <a:xfrm>
            <a:off x="211539" y="293427"/>
            <a:ext cx="8707272" cy="47289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69290" y="4015853"/>
            <a:ext cx="968991" cy="92918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п.46)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976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001904"/>
            <a:ext cx="9021169" cy="18560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Владелец инфраструктуры и владелец </a:t>
            </a:r>
            <a:r>
              <a:rPr lang="ru-RU" sz="2000" dirty="0" smtClean="0"/>
              <a:t>путей </a:t>
            </a:r>
            <a:r>
              <a:rPr lang="ru-RU" sz="2000" dirty="0"/>
              <a:t>необщего пользования должны иметь чертежи и описания эксплуатируемых устройств </a:t>
            </a:r>
            <a:r>
              <a:rPr lang="ru-RU" sz="2000" dirty="0" smtClean="0"/>
              <a:t>СЦБ </a:t>
            </a:r>
            <a:r>
              <a:rPr lang="ru-RU" sz="2000" dirty="0"/>
              <a:t>и других обслуживаемых устройств, а также соответствующие им нормы и правила.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В </a:t>
            </a:r>
            <a:r>
              <a:rPr lang="ru-RU" sz="2000" dirty="0"/>
              <a:t>эти чертежи и описания должны своевременно вноситься все изменения.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п.47)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882" y="293427"/>
            <a:ext cx="7273404" cy="47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8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5001904"/>
            <a:ext cx="9021169" cy="18560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Освещение</a:t>
            </a:r>
            <a:r>
              <a:rPr lang="ru-RU" sz="2000" dirty="0"/>
              <a:t> сигнальных приборов должно обеспечивать отчетливую видимость показаний сигналов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Электроснабжение устройств освещения сигнальных приборов на станционных </a:t>
            </a:r>
            <a:r>
              <a:rPr lang="ru-RU" sz="2000" dirty="0" smtClean="0"/>
              <a:t>путях обеспечивается </a:t>
            </a:r>
            <a:r>
              <a:rPr lang="ru-RU" sz="2000" dirty="0"/>
              <a:t>владельцем </a:t>
            </a:r>
            <a:r>
              <a:rPr lang="ru-RU" sz="2000" dirty="0" smtClean="0"/>
              <a:t>инфраструктуры.</a:t>
            </a:r>
            <a:endParaRPr lang="ru-RU" sz="14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943" b="1912"/>
          <a:stretch/>
        </p:blipFill>
        <p:spPr>
          <a:xfrm>
            <a:off x="163773" y="293427"/>
            <a:ext cx="8816454" cy="47084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п.50)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9779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5313" y="0"/>
            <a:ext cx="6113344" cy="60050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93642"/>
            <a:ext cx="9049858" cy="14125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rgbClr val="C00000"/>
                </a:solidFill>
              </a:rPr>
              <a:t>Рельсовыми цепями </a:t>
            </a:r>
            <a:r>
              <a:rPr lang="ru-RU" sz="2200" dirty="0"/>
              <a:t>называются устройства, выполняющие следующие функции: контроль состояния участков пути (свободное или занятое); контроль целостности рельсовых нитей; передача информации с пути на </a:t>
            </a:r>
            <a:r>
              <a:rPr lang="ru-RU" sz="2200" dirty="0" smtClean="0"/>
              <a:t>локомотив.</a:t>
            </a:r>
            <a:endParaRPr lang="ru-RU" sz="2200" dirty="0"/>
          </a:p>
          <a:p>
            <a:pPr marL="0" indent="0" algn="just">
              <a:buNone/>
            </a:pPr>
            <a:r>
              <a:rPr lang="ru-RU" sz="2200" u="sng" dirty="0" smtClean="0"/>
              <a:t>В </a:t>
            </a:r>
            <a:r>
              <a:rPr lang="ru-RU" sz="2200" u="sng" dirty="0"/>
              <a:t>зависимости от места применения </a:t>
            </a:r>
            <a:r>
              <a:rPr lang="ru-RU" sz="2200" dirty="0"/>
              <a:t>(системы СЦБ) рельсовые цепи делятся на перегонные, станционные и горочные.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-1" t="4244" r="45098"/>
          <a:stretch/>
        </p:blipFill>
        <p:spPr>
          <a:xfrm>
            <a:off x="306490" y="280448"/>
            <a:ext cx="4183624" cy="49268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77320" y="329130"/>
            <a:ext cx="33523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Простейшая рельсовая цепь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0114" y="783832"/>
            <a:ext cx="4559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Участок пути </a:t>
            </a:r>
            <a:r>
              <a:rPr lang="ru-RU" sz="2000" b="1" dirty="0" smtClean="0">
                <a:solidFill>
                  <a:srgbClr val="C00000"/>
                </a:solidFill>
              </a:rPr>
              <a:t>свободен</a:t>
            </a:r>
            <a:r>
              <a:rPr lang="ru-RU" sz="2000" b="1" dirty="0" smtClean="0"/>
              <a:t> – на светофоре горит  </a:t>
            </a:r>
            <a:r>
              <a:rPr lang="ru-RU" sz="2000" b="1" dirty="0" smtClean="0">
                <a:solidFill>
                  <a:srgbClr val="00B050"/>
                </a:solidFill>
              </a:rPr>
              <a:t>разрешающий </a:t>
            </a:r>
            <a:r>
              <a:rPr lang="ru-RU" sz="2000" b="1" dirty="0" smtClean="0"/>
              <a:t>огонь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37001" y="3603370"/>
            <a:ext cx="4415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Участок пути </a:t>
            </a:r>
            <a:r>
              <a:rPr lang="ru-RU" sz="2000" b="1" dirty="0" smtClean="0">
                <a:solidFill>
                  <a:srgbClr val="C00000"/>
                </a:solidFill>
              </a:rPr>
              <a:t>занят </a:t>
            </a:r>
            <a:r>
              <a:rPr lang="ru-RU" sz="2000" b="1" dirty="0" smtClean="0"/>
              <a:t>– на светофоре горит </a:t>
            </a:r>
            <a:r>
              <a:rPr lang="ru-RU" sz="2000" b="1" dirty="0" smtClean="0">
                <a:solidFill>
                  <a:srgbClr val="C00000"/>
                </a:solidFill>
              </a:rPr>
              <a:t>запрещающий</a:t>
            </a:r>
            <a:r>
              <a:rPr lang="ru-RU" sz="2000" b="1" dirty="0" smtClean="0"/>
              <a:t> огонь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7105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982570"/>
            <a:ext cx="9021169" cy="1274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Владелец инфраструктуры и владелец </a:t>
            </a:r>
            <a:r>
              <a:rPr lang="ru-RU" sz="2000" dirty="0" smtClean="0"/>
              <a:t>путей </a:t>
            </a:r>
            <a:r>
              <a:rPr lang="ru-RU" sz="2000" dirty="0"/>
              <a:t>необщего пользования </a:t>
            </a:r>
            <a:r>
              <a:rPr lang="ru-RU" sz="2000" b="1" dirty="0"/>
              <a:t>обязаны </a:t>
            </a:r>
            <a:r>
              <a:rPr lang="ru-RU" sz="2000" dirty="0"/>
              <a:t>обеспечивать постоянную нормальную видимость сигнальных показаний светофоров и маршрутных указателей. </a:t>
            </a:r>
            <a:r>
              <a:rPr lang="ru-RU" sz="2000" dirty="0" smtClean="0"/>
              <a:t>                                              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6" y="293427"/>
            <a:ext cx="3630305" cy="45327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93427"/>
            <a:ext cx="3331758" cy="45327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п.51)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7734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662019"/>
            <a:ext cx="9021169" cy="18413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Действие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путевых устройств </a:t>
            </a:r>
            <a:r>
              <a:rPr lang="ru-RU" sz="2000" dirty="0" smtClean="0"/>
              <a:t>АЛС, </a:t>
            </a:r>
            <a:r>
              <a:rPr lang="ru-RU" sz="2000" dirty="0"/>
              <a:t>систем автоматического управления торможением поезда, устройств контроля технического состояния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на ходу </a:t>
            </a:r>
            <a:r>
              <a:rPr lang="ru-RU" sz="2000" dirty="0" smtClean="0"/>
              <a:t>поезда (КТСМ) </a:t>
            </a:r>
            <a:r>
              <a:rPr lang="ru-RU" sz="2000" dirty="0"/>
              <a:t>периодически проверяется с использованием вагона-лаборатории с документированной регистрацией результатов по графику, утверждаемому владельцем инфраструктуры.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п.51)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269" y="358647"/>
            <a:ext cx="5676900" cy="4257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6217" r="10892"/>
          <a:stretch/>
        </p:blipFill>
        <p:spPr>
          <a:xfrm>
            <a:off x="35825" y="358647"/>
            <a:ext cx="3308444" cy="27856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5" y="2797047"/>
            <a:ext cx="47625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3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153" b="33917"/>
          <a:stretch/>
        </p:blipFill>
        <p:spPr>
          <a:xfrm>
            <a:off x="0" y="0"/>
            <a:ext cx="9144000" cy="367124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754460"/>
            <a:ext cx="9021169" cy="1274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Устройства </a:t>
            </a:r>
            <a:r>
              <a:rPr lang="ru-RU" sz="2000" dirty="0" smtClean="0"/>
              <a:t>пути</a:t>
            </a:r>
            <a:r>
              <a:rPr lang="ru-RU" sz="2000" dirty="0"/>
              <a:t>, </a:t>
            </a:r>
            <a:r>
              <a:rPr lang="ru-RU" sz="2000" dirty="0" smtClean="0"/>
              <a:t>СЦБ, </a:t>
            </a:r>
            <a:r>
              <a:rPr lang="ru-RU" sz="2000" dirty="0"/>
              <a:t>электроснабжения, </a:t>
            </a:r>
            <a:r>
              <a:rPr lang="ru-RU" sz="2000" dirty="0" smtClean="0"/>
              <a:t>подвижной </a:t>
            </a:r>
            <a:r>
              <a:rPr lang="ru-RU" sz="2000" dirty="0"/>
              <a:t>состав, независимо от его принадлежности, </a:t>
            </a:r>
            <a:r>
              <a:rPr lang="ru-RU" sz="2000" b="1" dirty="0"/>
              <a:t>должны обеспечивать </a:t>
            </a:r>
            <a:r>
              <a:rPr lang="ru-RU" sz="2000" dirty="0"/>
              <a:t>постоянную надежную работу электрических рельсовых </a:t>
            </a:r>
            <a:r>
              <a:rPr lang="ru-RU" sz="2000" dirty="0" smtClean="0"/>
              <a:t>цепей.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0" y="1431256"/>
            <a:ext cx="5609229" cy="23354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99009" y="3409638"/>
            <a:ext cx="1609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 smtClean="0"/>
              <a:t>Кодовый путевой</a:t>
            </a:r>
          </a:p>
          <a:p>
            <a:r>
              <a:rPr lang="ru-RU" sz="1400" b="1" i="1" dirty="0" smtClean="0"/>
              <a:t>трансмиттер</a:t>
            </a:r>
            <a:endParaRPr lang="ru-RU" sz="1400" b="1" i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6474498" y="2778473"/>
            <a:ext cx="532263" cy="6823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Диагональная полоса 13"/>
          <p:cNvSpPr/>
          <p:nvPr/>
        </p:nvSpPr>
        <p:spPr>
          <a:xfrm rot="5944351">
            <a:off x="5472750" y="2905242"/>
            <a:ext cx="382138" cy="277476"/>
          </a:xfrm>
          <a:prstGeom prst="diagStrip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п.52)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9407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36024" y="2224586"/>
            <a:ext cx="3944202" cy="15012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Работники железнодорожного транспорта, пользующиеся устройствами </a:t>
            </a:r>
            <a:r>
              <a:rPr lang="ru-RU" sz="2000" b="1" dirty="0" smtClean="0">
                <a:solidFill>
                  <a:srgbClr val="002060"/>
                </a:solidFill>
              </a:rPr>
              <a:t>СЦБ должны </a:t>
            </a:r>
            <a:r>
              <a:rPr lang="ru-RU" sz="2000" b="1" dirty="0">
                <a:solidFill>
                  <a:srgbClr val="002060"/>
                </a:solidFill>
              </a:rPr>
              <a:t>быть обучены порядку пользования ими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1" y="293427"/>
            <a:ext cx="4877223" cy="63891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</a:t>
            </a:r>
            <a:r>
              <a:rPr lang="ru-RU" sz="1400" dirty="0" smtClean="0"/>
              <a:t>п.53)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6535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40" y="5240739"/>
            <a:ext cx="9007521" cy="14876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Перегоны должны быть оборудованы</a:t>
            </a: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путевой блокировкой</a:t>
            </a:r>
            <a:r>
              <a:rPr lang="ru-RU" sz="2000" dirty="0"/>
              <a:t>, а на отдельных участках - автоматической локомотивной сигнализацией, применяемой как самостоятельное средство сигнализации и </a:t>
            </a:r>
            <a:r>
              <a:rPr lang="ru-RU" sz="2000" dirty="0" smtClean="0"/>
              <a:t>связи </a:t>
            </a:r>
            <a:r>
              <a:rPr lang="ru-RU" sz="2000" u="sng" dirty="0" smtClean="0"/>
              <a:t>(</a:t>
            </a:r>
            <a:r>
              <a:rPr lang="ru-RU" sz="2000" b="1" u="sng" dirty="0" smtClean="0">
                <a:solidFill>
                  <a:srgbClr val="002060"/>
                </a:solidFill>
              </a:rPr>
              <a:t>АЛСО</a:t>
            </a:r>
            <a:r>
              <a:rPr lang="ru-RU" sz="2000" u="sng" dirty="0" smtClean="0"/>
              <a:t>), </a:t>
            </a:r>
            <a:r>
              <a:rPr lang="ru-RU" sz="2000" dirty="0"/>
              <a:t>при которой движение поездов на перегоне в обоих направлениях осуществляется по сигналам локомотивных светофоров</a:t>
            </a:r>
            <a:r>
              <a:rPr lang="ru-RU" sz="2000" dirty="0" smtClean="0"/>
              <a:t>.                                                                           </a:t>
            </a:r>
            <a:r>
              <a:rPr lang="ru-RU" sz="1400" dirty="0" smtClean="0"/>
              <a:t>(ПТЭ Прил.№3 п.19)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537" y="296838"/>
            <a:ext cx="6919414" cy="500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1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499778"/>
            <a:ext cx="9144000" cy="20676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Устройства </a:t>
            </a:r>
            <a:r>
              <a:rPr lang="ru-RU" sz="2000" b="1" dirty="0">
                <a:solidFill>
                  <a:srgbClr val="002060"/>
                </a:solidFill>
              </a:rPr>
              <a:t>автоматической и полуавтоматической блокировки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b="1" dirty="0">
                <a:solidFill>
                  <a:srgbClr val="002060"/>
                </a:solidFill>
              </a:rPr>
              <a:t>а также </a:t>
            </a:r>
            <a:r>
              <a:rPr lang="ru-RU" sz="2000" b="1" dirty="0" smtClean="0">
                <a:solidFill>
                  <a:srgbClr val="002060"/>
                </a:solidFill>
              </a:rPr>
              <a:t>АЛСО</a:t>
            </a:r>
            <a:r>
              <a:rPr lang="ru-RU" sz="2000" dirty="0" smtClean="0"/>
              <a:t>, применяемой </a:t>
            </a:r>
            <a:r>
              <a:rPr lang="ru-RU" sz="2000" dirty="0"/>
              <a:t>как самостоятельное средство сигнализации и связи, </a:t>
            </a:r>
            <a:r>
              <a:rPr lang="ru-RU" sz="2000" b="1" dirty="0">
                <a:solidFill>
                  <a:srgbClr val="C00000"/>
                </a:solidFill>
              </a:rPr>
              <a:t>не должны </a:t>
            </a:r>
            <a:r>
              <a:rPr lang="ru-RU" sz="2000" b="1" dirty="0" smtClean="0">
                <a:solidFill>
                  <a:srgbClr val="C00000"/>
                </a:solidFill>
              </a:rPr>
              <a:t>допускать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открытия</a:t>
            </a:r>
            <a:r>
              <a:rPr lang="ru-RU" sz="2000" dirty="0"/>
              <a:t> выходного или </a:t>
            </a:r>
            <a:r>
              <a:rPr lang="ru-RU" sz="2000" dirty="0" smtClean="0"/>
              <a:t>проходного </a:t>
            </a:r>
            <a:r>
              <a:rPr lang="ru-RU" sz="2000" dirty="0"/>
              <a:t>или локомотивного светофора </a:t>
            </a:r>
            <a:r>
              <a:rPr lang="ru-RU" sz="2000" u="sng" dirty="0"/>
              <a:t>до освобождения </a:t>
            </a:r>
            <a:r>
              <a:rPr lang="ru-RU" sz="2000" u="sng" dirty="0" smtClean="0"/>
              <a:t>подвижным </a:t>
            </a:r>
            <a:r>
              <a:rPr lang="ru-RU" sz="2000" u="sng" dirty="0"/>
              <a:t>составом </a:t>
            </a:r>
            <a:r>
              <a:rPr lang="ru-RU" sz="2000" dirty="0"/>
              <a:t>ограждаемого ими </a:t>
            </a:r>
            <a:r>
              <a:rPr lang="ru-RU" sz="2000" dirty="0" smtClean="0"/>
              <a:t>блок-участка (АБ) </a:t>
            </a:r>
            <a:r>
              <a:rPr lang="ru-RU" sz="2000" dirty="0"/>
              <a:t>или межстанционного (межпостового) </a:t>
            </a:r>
            <a:r>
              <a:rPr lang="ru-RU" sz="2000" dirty="0" smtClean="0"/>
              <a:t>перегона (ПАБ), </a:t>
            </a:r>
            <a:r>
              <a:rPr lang="ru-RU" sz="2000" dirty="0"/>
              <a:t>а также </a:t>
            </a:r>
            <a:r>
              <a:rPr lang="ru-RU" sz="2000" u="sng" dirty="0"/>
              <a:t>самопроизвольного </a:t>
            </a:r>
            <a:r>
              <a:rPr lang="ru-RU" sz="2000" u="sng" dirty="0" smtClean="0"/>
              <a:t>закрытия</a:t>
            </a:r>
            <a:r>
              <a:rPr lang="ru-RU" sz="2000" dirty="0" smtClean="0"/>
              <a:t> светофора </a:t>
            </a:r>
            <a:r>
              <a:rPr lang="ru-RU" sz="2000" u="sng" dirty="0"/>
              <a:t>в результате </a:t>
            </a:r>
            <a:r>
              <a:rPr lang="ru-RU" sz="2000" dirty="0"/>
              <a:t>перехода с основного на </a:t>
            </a:r>
            <a:r>
              <a:rPr lang="ru-RU" sz="2000" dirty="0" smtClean="0"/>
              <a:t>резервное технологическое электроснабжение или наоборот.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Прил.№3 </a:t>
            </a:r>
            <a:r>
              <a:rPr lang="ru-RU" sz="1400" dirty="0" smtClean="0"/>
              <a:t>п.20)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493" t="14459" r="5223" b="15980"/>
          <a:stretch/>
        </p:blipFill>
        <p:spPr>
          <a:xfrm>
            <a:off x="628650" y="259305"/>
            <a:ext cx="7615450" cy="424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39" y="4592474"/>
            <a:ext cx="9007521" cy="17946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На однопутных перегонах</a:t>
            </a:r>
            <a:r>
              <a:rPr lang="ru-RU" sz="2000" dirty="0"/>
              <a:t>, оборудованных автоматической или полуавтоматической блокировкой, </a:t>
            </a:r>
            <a:r>
              <a:rPr lang="ru-RU" sz="2000" b="1" dirty="0"/>
              <a:t>после открытия на </a:t>
            </a:r>
            <a:r>
              <a:rPr lang="ru-RU" sz="2000" b="1" dirty="0" smtClean="0"/>
              <a:t>станции </a:t>
            </a:r>
            <a:r>
              <a:rPr lang="ru-RU" sz="2000" b="1" dirty="0"/>
              <a:t>выходного светофора </a:t>
            </a:r>
            <a:r>
              <a:rPr lang="ru-RU" sz="2000" dirty="0"/>
              <a:t>должна быть </a:t>
            </a:r>
            <a:r>
              <a:rPr lang="ru-RU" sz="2000" b="1" dirty="0">
                <a:solidFill>
                  <a:srgbClr val="C00000"/>
                </a:solidFill>
              </a:rPr>
              <a:t>исключена возможность </a:t>
            </a:r>
            <a:r>
              <a:rPr lang="ru-RU" sz="2000" dirty="0"/>
              <a:t>открытия соседней </a:t>
            </a:r>
            <a:r>
              <a:rPr lang="ru-RU" sz="2000" dirty="0" smtClean="0"/>
              <a:t>станцией </a:t>
            </a:r>
            <a:r>
              <a:rPr lang="ru-RU" sz="2000" dirty="0"/>
              <a:t>выходных и проходных светофоров для отправления поездов на этот же перегон в противоположном </a:t>
            </a:r>
            <a:r>
              <a:rPr lang="ru-RU" sz="2000" dirty="0" smtClean="0"/>
              <a:t>направлении.</a:t>
            </a:r>
            <a:r>
              <a:rPr lang="ru-RU" sz="2000" u="sng" dirty="0" smtClean="0"/>
              <a:t>   </a:t>
            </a:r>
            <a:r>
              <a:rPr lang="ru-RU" sz="2000" dirty="0" smtClean="0"/>
              <a:t>                                                                                                     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353"/>
          <a:stretch/>
        </p:blipFill>
        <p:spPr>
          <a:xfrm>
            <a:off x="423077" y="293427"/>
            <a:ext cx="8297846" cy="41762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dirty="0"/>
              <a:t>(ПТЭ Прил.№3 п.21)</a:t>
            </a:r>
          </a:p>
        </p:txBody>
      </p:sp>
    </p:spTree>
    <p:extLst>
      <p:ext uri="{BB962C8B-B14F-4D97-AF65-F5344CB8AC3E}">
        <p14:creationId xmlns:p14="http://schemas.microsoft.com/office/powerpoint/2010/main" val="139911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Техническая 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38" y="3591359"/>
            <a:ext cx="9007521" cy="16104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Допускается на </a:t>
            </a:r>
            <a:r>
              <a:rPr lang="ru-RU" sz="2000" dirty="0" smtClean="0"/>
              <a:t>путях </a:t>
            </a:r>
            <a:r>
              <a:rPr lang="ru-RU" sz="2000" dirty="0"/>
              <a:t>иметь устройства, позволяющие при отправлении поездов на перегон, </a:t>
            </a:r>
            <a:r>
              <a:rPr lang="ru-RU" sz="2000" u="sng" dirty="0"/>
              <a:t>длина которого меньше длины поезда </a:t>
            </a:r>
            <a:r>
              <a:rPr lang="ru-RU" sz="2000" b="1" u="sng" dirty="0">
                <a:solidFill>
                  <a:srgbClr val="002060"/>
                </a:solidFill>
              </a:rPr>
              <a:t>или</a:t>
            </a:r>
            <a:r>
              <a:rPr lang="ru-RU" sz="2000" u="sng" dirty="0"/>
              <a:t> меньше тормозного пути для данного участка и при совпадении границ </a:t>
            </a:r>
            <a:r>
              <a:rPr lang="ru-RU" sz="2000" u="sng" dirty="0" smtClean="0"/>
              <a:t>станций</a:t>
            </a:r>
            <a:r>
              <a:rPr lang="ru-RU" sz="2000" dirty="0"/>
              <a:t>, </a:t>
            </a:r>
            <a:r>
              <a:rPr lang="ru-RU" sz="2000" b="1" dirty="0"/>
              <a:t>открытие выходного светофора только при открытом входном светофоре соседней </a:t>
            </a:r>
            <a:r>
              <a:rPr lang="ru-RU" sz="2000" b="1" dirty="0" smtClean="0"/>
              <a:t>станции</a:t>
            </a:r>
            <a:r>
              <a:rPr lang="ru-RU" sz="1400" b="1" dirty="0" smtClean="0"/>
              <a:t>.  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3731" t="-6334" r="2389" b="56434"/>
          <a:stretch/>
        </p:blipFill>
        <p:spPr>
          <a:xfrm>
            <a:off x="3261816" y="1906982"/>
            <a:ext cx="3370996" cy="4776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1491" t="45706" b="-1"/>
          <a:stretch/>
        </p:blipFill>
        <p:spPr>
          <a:xfrm>
            <a:off x="6753034" y="1893334"/>
            <a:ext cx="2172599" cy="12511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74939"/>
          <a:stretch/>
        </p:blipFill>
        <p:spPr>
          <a:xfrm>
            <a:off x="628650" y="1920630"/>
            <a:ext cx="1909834" cy="1255885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2538484" y="2669844"/>
            <a:ext cx="4296438" cy="324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9773" y="2354002"/>
            <a:ext cx="4316342" cy="670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239" y="1881614"/>
            <a:ext cx="791571" cy="264204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2029454" y="1128231"/>
            <a:ext cx="27295" cy="12928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5831" y="2962440"/>
            <a:ext cx="1038534" cy="2530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6113" y="2959026"/>
            <a:ext cx="786452" cy="2621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9652" y="1774068"/>
            <a:ext cx="873857" cy="29128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667" y="1750538"/>
            <a:ext cx="786452" cy="262151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 flipH="1" flipV="1">
            <a:off x="7328848" y="1187359"/>
            <a:ext cx="13648" cy="16872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167081" y="984030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3,5 км</a:t>
            </a:r>
            <a:endParaRPr lang="ru-RU" b="1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2029454" y="1340237"/>
            <a:ext cx="5299394" cy="1088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63773" y="2106298"/>
            <a:ext cx="5411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65" y="2378945"/>
            <a:ext cx="560881" cy="3657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771" y="2948129"/>
            <a:ext cx="560881" cy="3657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724" y="2686050"/>
            <a:ext cx="560881" cy="365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4903" y="2145818"/>
            <a:ext cx="178392" cy="16706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3837" y="2822199"/>
            <a:ext cx="138899" cy="13008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8976" y="2741206"/>
            <a:ext cx="181110" cy="16961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0"/>
          <a:srcRect l="25524" t="63860" r="46219" b="22807"/>
          <a:stretch/>
        </p:blipFill>
        <p:spPr>
          <a:xfrm>
            <a:off x="-839863" y="2442882"/>
            <a:ext cx="1937982" cy="259308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232298" y="1371706"/>
            <a:ext cx="1242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Иловля 2</a:t>
            </a:r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822774" y="1128231"/>
            <a:ext cx="1176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Колоцкий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2989" y="1880567"/>
            <a:ext cx="262151" cy="262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6635" y="2135083"/>
            <a:ext cx="262151" cy="2621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4145" y="3015699"/>
            <a:ext cx="262151" cy="26215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п.21)</a:t>
            </a:r>
          </a:p>
        </p:txBody>
      </p:sp>
    </p:spTree>
    <p:extLst>
      <p:ext uri="{BB962C8B-B14F-4D97-AF65-F5344CB8AC3E}">
        <p14:creationId xmlns:p14="http://schemas.microsoft.com/office/powerpoint/2010/main" val="4730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868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Техническая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эксплуатация  устройств СЦБ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577607"/>
            <a:ext cx="9144000" cy="20409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двухпутных и многопутных перегонах грузонапряженных линий, где движение по показаниям светофоров </a:t>
            </a:r>
            <a:r>
              <a:rPr lang="ru-RU" sz="2000" dirty="0" smtClean="0"/>
              <a:t>АБ </a:t>
            </a:r>
            <a:r>
              <a:rPr lang="ru-RU" sz="2000" dirty="0"/>
              <a:t>осуществляется в одном направлении, могут </a:t>
            </a:r>
            <a:r>
              <a:rPr lang="ru-RU" sz="2000" b="1" dirty="0"/>
              <a:t>предусматриваться устройства</a:t>
            </a:r>
            <a:r>
              <a:rPr lang="ru-RU" sz="2000" dirty="0"/>
              <a:t>, позволяющие в противоположном направлении (</a:t>
            </a:r>
            <a:r>
              <a:rPr lang="ru-RU" sz="2000" dirty="0">
                <a:solidFill>
                  <a:srgbClr val="002060"/>
                </a:solidFill>
              </a:rPr>
              <a:t>по неправильному </a:t>
            </a:r>
            <a:r>
              <a:rPr lang="ru-RU" sz="2000" dirty="0" smtClean="0">
                <a:solidFill>
                  <a:srgbClr val="002060"/>
                </a:solidFill>
              </a:rPr>
              <a:t>пути</a:t>
            </a:r>
            <a:r>
              <a:rPr lang="ru-RU" sz="2000" dirty="0"/>
              <a:t>) обеспечивать движение </a:t>
            </a:r>
            <a:r>
              <a:rPr lang="ru-RU" sz="2000" b="1" dirty="0"/>
              <a:t>по сигналам локомотивных светофоров</a:t>
            </a:r>
            <a:r>
              <a:rPr lang="ru-RU" sz="2000" dirty="0"/>
              <a:t>. Эти устройства, в зависимости от применяемых технических решений, </a:t>
            </a:r>
            <a:r>
              <a:rPr lang="ru-RU" sz="2000" u="sng" dirty="0"/>
              <a:t>действуют постоянно </a:t>
            </a:r>
            <a:r>
              <a:rPr lang="ru-RU" sz="2000" b="1" u="sng" dirty="0">
                <a:solidFill>
                  <a:srgbClr val="002060"/>
                </a:solidFill>
              </a:rPr>
              <a:t>или</a:t>
            </a:r>
            <a:r>
              <a:rPr lang="ru-RU" sz="2000" u="sng" dirty="0"/>
              <a:t> включаются на период производства </a:t>
            </a:r>
            <a:r>
              <a:rPr lang="ru-RU" sz="2000" dirty="0"/>
              <a:t>ремонтных, строительных и восстановительных </a:t>
            </a:r>
            <a:r>
              <a:rPr lang="ru-RU" sz="2000" dirty="0" smtClean="0"/>
              <a:t>работ.</a:t>
            </a:r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883"/>
          <a:stretch/>
        </p:blipFill>
        <p:spPr>
          <a:xfrm>
            <a:off x="548290" y="293427"/>
            <a:ext cx="8047417" cy="42574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34878" y="6550223"/>
            <a:ext cx="17091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(ПТЭ Прил.№3 п.21)</a:t>
            </a:r>
          </a:p>
        </p:txBody>
      </p:sp>
    </p:spTree>
    <p:extLst>
      <p:ext uri="{BB962C8B-B14F-4D97-AF65-F5344CB8AC3E}">
        <p14:creationId xmlns:p14="http://schemas.microsoft.com/office/powerpoint/2010/main" val="29209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949</TotalTime>
  <Words>2022</Words>
  <Application>Microsoft Office PowerPoint</Application>
  <PresentationFormat>Экран (4:3)</PresentationFormat>
  <Paragraphs>155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Тема Office</vt:lpstr>
      <vt:lpstr>ОАО "РЖД"</vt:lpstr>
      <vt:lpstr>                                        Техническая эксплуатация  устройств СЦБ </vt:lpstr>
      <vt:lpstr>Техническая эксплуатация  устройств СЦБ </vt:lpstr>
      <vt:lpstr>Техническая эксплуатация  устройств СЦБ </vt:lpstr>
      <vt:lpstr>                              Техническая эксплуатация  устройств СЦБ  </vt:lpstr>
      <vt:lpstr>                         Техническая эксплуатация  устройств СЦБ  </vt:lpstr>
      <vt:lpstr>                           Техническая эксплуатация  устройств СЦБ </vt:lpstr>
      <vt:lpstr>                          Техническая эксплуатация  устройств СЦБ </vt:lpstr>
      <vt:lpstr>                        Техническая эксплуатация  устройств СЦБ </vt:lpstr>
      <vt:lpstr>                          Техническая эксплуатация  устройств СЦБ  </vt:lpstr>
      <vt:lpstr>                          Техническая эксплуатация  устройств СЦБ </vt:lpstr>
      <vt:lpstr>                     Техническая эксплуатация  устройств СЦБ  </vt:lpstr>
      <vt:lpstr>                                  Техническая эксплуатация  устройств СЦБ  </vt:lpstr>
      <vt:lpstr>                                Техническая эксплуатация  устройств СЦБ    </vt:lpstr>
      <vt:lpstr>                              Техническая эксплуатация  устройств СЦБ  </vt:lpstr>
      <vt:lpstr>                         Техническая эксплуатация  устройств СЦБ  </vt:lpstr>
      <vt:lpstr>                            Техническая эксплуатация  устройств СЦБ </vt:lpstr>
      <vt:lpstr>                            Техническая эксплуатация  устройств СЦБ </vt:lpstr>
      <vt:lpstr>                            Техническая эксплуатация  устройств СЦБ </vt:lpstr>
      <vt:lpstr>                                  Техническая эксплуатация  устройств СЦБ </vt:lpstr>
      <vt:lpstr>                          Техническая эксплуатация  устройств СЦБ </vt:lpstr>
      <vt:lpstr>                             Техническая эксплуатация  устройств СЦБ </vt:lpstr>
      <vt:lpstr>                                   Техническая эксплуатация  устройств СЦБ </vt:lpstr>
      <vt:lpstr>                          Техническая эксплуатация  устройств СЦБ </vt:lpstr>
      <vt:lpstr>                          Техническая эксплуатация  устройств СЦБ </vt:lpstr>
      <vt:lpstr> 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  <vt:lpstr>                         Техническая эксплуатация  устройств СЦБ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120</cp:revision>
  <dcterms:created xsi:type="dcterms:W3CDTF">2020-04-22T10:21:16Z</dcterms:created>
  <dcterms:modified xsi:type="dcterms:W3CDTF">2022-03-06T19:12:20Z</dcterms:modified>
</cp:coreProperties>
</file>