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67" r:id="rId3"/>
    <p:sldId id="334" r:id="rId4"/>
    <p:sldId id="335" r:id="rId5"/>
    <p:sldId id="336" r:id="rId6"/>
    <p:sldId id="337" r:id="rId7"/>
    <p:sldId id="338" r:id="rId8"/>
    <p:sldId id="339" r:id="rId9"/>
    <p:sldId id="340" r:id="rId10"/>
    <p:sldId id="341" r:id="rId11"/>
    <p:sldId id="342" r:id="rId12"/>
    <p:sldId id="343" r:id="rId13"/>
    <p:sldId id="344" r:id="rId14"/>
    <p:sldId id="345" r:id="rId15"/>
    <p:sldId id="346" r:id="rId16"/>
    <p:sldId id="347" r:id="rId17"/>
    <p:sldId id="348" r:id="rId18"/>
    <p:sldId id="349" r:id="rId19"/>
  </p:sldIdLst>
  <p:sldSz cx="12188825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  <p15:guide id="6" pos="10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55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howGuides="1">
      <p:cViewPr varScale="1">
        <p:scale>
          <a:sx n="88" d="100"/>
          <a:sy n="88" d="100"/>
        </p:scale>
        <p:origin x="494" y="67"/>
      </p:cViewPr>
      <p:guideLst>
        <p:guide orient="horz" pos="2160"/>
        <p:guide pos="3839"/>
        <p:guide pos="100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3054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3BC5DFD-D59C-4A78-9863-7389301FC12B}" type="datetime1">
              <a:rPr lang="ru-RU" smtClean="0"/>
              <a:t>02.12.2024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4360E59-1627-4404-ACC5-51C744AB0F2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622542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4772CC64-04AB-4F40-B370-C9EC22A15BA9}" type="datetime1">
              <a:rPr lang="ru-RU" smtClean="0"/>
              <a:t>02.12.2024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841221E5-7225-48EB-A4EE-420E7BFCF70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66699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9906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41221E5-7225-48EB-A4EE-420E7BFCF705}" type="slidenum">
              <a:rPr lang="ru-RU" smtClean="0"/>
              <a:pPr rtl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2368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ltGray"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gray"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ltGray">
          <a:xfrm>
            <a:off x="121888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 bwMode="gray">
          <a:xfrm>
            <a:off x="0" y="0"/>
            <a:ext cx="1218883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 bwMode="ltGray"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13" name="Прямая соединительная линия 12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 bwMode="black"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15" name="Прямая соединительная линия 14"/>
          <p:cNvCxnSpPr/>
          <p:nvPr/>
        </p:nvCxnSpPr>
        <p:spPr bwMode="white">
          <a:xfrm>
            <a:off x="1218884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 bwMode="white">
          <a:xfrm>
            <a:off x="0" y="5631204"/>
            <a:ext cx="1828325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и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  <a:extLst/>
        </p:spPr>
        <p:txBody>
          <a:bodyPr vert="horz" wrap="square" lIns="121899" tIns="60949" rIns="121899" bIns="60949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28669" y="1600200"/>
            <a:ext cx="8329031" cy="2680127"/>
          </a:xfrm>
        </p:spPr>
        <p:txBody>
          <a:bodyPr rtlCol="0">
            <a:noAutofit/>
          </a:bodyPr>
          <a:lstStyle>
            <a:lvl1pPr>
              <a:defRPr sz="54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28669" y="4344915"/>
            <a:ext cx="7516442" cy="1116085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8E289087-3B90-4B7A-B0B3-663DF715D0C0}" type="datetime1">
              <a:rPr lang="ru-RU" smtClean="0"/>
              <a:t>02.12.2024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66412" y="6356351"/>
            <a:ext cx="609441" cy="365125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795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F076F26-008E-40CD-B0DF-FD99CADBA164}" type="datetime1">
              <a:rPr lang="ru-RU" smtClean="0"/>
              <a:t>02.12.2024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088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black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black"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cxnSp>
        <p:nvCxnSpPr>
          <p:cNvPr id="11" name="Прямая соединительная линия 10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и"/>
          <p:cNvSpPr>
            <a:spLocks/>
          </p:cNvSpPr>
          <p:nvPr/>
        </p:nvSpPr>
        <p:spPr bwMode="white">
          <a:xfrm rot="5400000"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599612" y="685800"/>
            <a:ext cx="1787526" cy="5486400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98613" y="685800"/>
            <a:ext cx="7848599" cy="5486400"/>
          </a:xfrm>
        </p:spPr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B20A7CE-0912-4C2F-926E-0DDC0C423B66}" type="datetime1">
              <a:rPr lang="ru-RU" smtClean="0"/>
              <a:t>02.12.2024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281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01BBC6F-1CE0-4655-9B16-DDAF1AD7C72C}" type="datetime1">
              <a:rPr lang="ru-RU" smtClean="0"/>
              <a:t>02.12.2024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553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 bwMode="black">
          <a:xfrm>
            <a:off x="11579384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 bwMode="gray">
          <a:xfrm>
            <a:off x="11274663" y="5638800"/>
            <a:ext cx="304721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 bwMode="gray">
          <a:xfrm>
            <a:off x="1216152" y="5638800"/>
            <a:ext cx="609441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 bwMode="ltGray">
          <a:xfrm>
            <a:off x="0" y="5638800"/>
            <a:ext cx="12188825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22" name="Прямая соединительная линия 21"/>
          <p:cNvCxnSpPr/>
          <p:nvPr/>
        </p:nvCxnSpPr>
        <p:spPr bwMode="white">
          <a:xfrm>
            <a:off x="11573293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 bwMode="black">
          <a:xfrm>
            <a:off x="0" y="5643132"/>
            <a:ext cx="1216152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8" name="Пи"/>
          <p:cNvSpPr>
            <a:spLocks/>
          </p:cNvSpPr>
          <p:nvPr/>
        </p:nvSpPr>
        <p:spPr bwMode="white">
          <a:xfrm>
            <a:off x="276462" y="6032500"/>
            <a:ext cx="593189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  <a:extLst/>
        </p:spPr>
        <p:txBody>
          <a:bodyPr vert="horz" wrap="square" lIns="121899" tIns="60949" rIns="121899" bIns="60949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cxnSp>
        <p:nvCxnSpPr>
          <p:cNvPr id="23" name="Прямая соединительная линия 22"/>
          <p:cNvCxnSpPr/>
          <p:nvPr/>
        </p:nvCxnSpPr>
        <p:spPr bwMode="white">
          <a:xfrm>
            <a:off x="1216152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 bwMode="black">
          <a:xfrm>
            <a:off x="11579384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 bwMode="gray">
          <a:xfrm>
            <a:off x="11274663" y="0"/>
            <a:ext cx="304721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 bwMode="gray">
          <a:xfrm>
            <a:off x="1218883" y="0"/>
            <a:ext cx="609441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-2" y="0"/>
            <a:ext cx="1218883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 bwMode="ltGray">
          <a:xfrm>
            <a:off x="0" y="0"/>
            <a:ext cx="12188825" cy="6096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31" name="Прямая соединительная линия 30"/>
          <p:cNvCxnSpPr/>
          <p:nvPr/>
        </p:nvCxnSpPr>
        <p:spPr bwMode="white">
          <a:xfrm>
            <a:off x="11573293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 bwMode="black">
          <a:xfrm>
            <a:off x="0" y="0"/>
            <a:ext cx="1216152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cxnSp>
        <p:nvCxnSpPr>
          <p:cNvPr id="33" name="Прямая соединительная линия 32"/>
          <p:cNvCxnSpPr/>
          <p:nvPr/>
        </p:nvCxnSpPr>
        <p:spPr bwMode="white">
          <a:xfrm>
            <a:off x="1218884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8613" y="1600201"/>
            <a:ext cx="8283272" cy="2654064"/>
          </a:xfrm>
        </p:spPr>
        <p:txBody>
          <a:bodyPr rtlCol="0" anchor="b">
            <a:normAutofit/>
          </a:bodyPr>
          <a:lstStyle>
            <a:lvl1pPr algn="l">
              <a:defRPr sz="5400" b="0" cap="none" baseline="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8613" y="4259996"/>
            <a:ext cx="7264623" cy="1150203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4A0BB48E-C38A-489F-B21D-27EBF8DA1A52}" type="datetime1">
              <a:rPr lang="ru-RU" smtClean="0"/>
              <a:t>02.12.2024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66571" y="6356351"/>
            <a:ext cx="609441" cy="365125"/>
          </a:xfrm>
        </p:spPr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446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93436" y="1600200"/>
            <a:ext cx="4814586" cy="4572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61651" y="1600200"/>
            <a:ext cx="4814586" cy="4572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C824002-8F04-447D-8224-40D7ED6840A4}" type="datetime1">
              <a:rPr lang="ru-RU" smtClean="0"/>
              <a:t>02.12.2024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9113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3436" y="1499616"/>
            <a:ext cx="4818888" cy="93878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93436" y="2514706"/>
            <a:ext cx="4814586" cy="3657493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57349" y="1499616"/>
            <a:ext cx="4818888" cy="938784"/>
          </a:xfrm>
        </p:spPr>
        <p:txBody>
          <a:bodyPr rtlCol="0"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57349" y="2514600"/>
            <a:ext cx="4818888" cy="3655568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A510220-7851-4877-87D8-65579BB1DD91}" type="datetime1">
              <a:rPr lang="ru-RU" smtClean="0"/>
              <a:t>02.12.2024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835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5D1B4D7-E962-4AD5-804D-44BB05D648F1}" type="datetime1">
              <a:rPr lang="ru-RU" smtClean="0"/>
              <a:t>02.12.2024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357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ltGray">
          <a:xfrm>
            <a:off x="626239" y="0"/>
            <a:ext cx="30472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cxnSp>
        <p:nvCxnSpPr>
          <p:cNvPr id="7" name="Прямая соединительная линия 6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 bwMode="gray">
          <a:xfrm>
            <a:off x="10969942" y="0"/>
            <a:ext cx="922621" cy="6858000"/>
          </a:xfrm>
          <a:prstGeom prst="rect">
            <a:avLst/>
          </a:prstGeom>
          <a:solidFill>
            <a:schemeClr val="accent1">
              <a:lumMod val="75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black">
          <a:xfrm>
            <a:off x="11892563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5E49B0F-5FC4-452C-84B9-DC5DB8F7EAF7}" type="datetime1">
              <a:rPr lang="ru-RU" smtClean="0"/>
              <a:t>02.12.2024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381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gray">
          <a:xfrm>
            <a:off x="621792" y="0"/>
            <a:ext cx="4147717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lt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 bwMode="white">
          <a:xfrm>
            <a:off x="621792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 bwMode="gray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>
          <a:xfrm>
            <a:off x="1074240" y="381000"/>
            <a:ext cx="3293422" cy="1371600"/>
          </a:xfrm>
        </p:spPr>
        <p:txBody>
          <a:bodyPr rtlCol="0" anchor="b">
            <a:normAutofit/>
          </a:bodyPr>
          <a:lstStyle>
            <a:lvl1pPr algn="l">
              <a:defRPr sz="2800" b="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0251" y="482600"/>
            <a:ext cx="6195986" cy="56896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white">
          <a:xfrm>
            <a:off x="1074240" y="1828800"/>
            <a:ext cx="3293422" cy="4343400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C19F4E1-C9E2-4C86-91EE-CF98446AD814}" type="datetime1">
              <a:rPr lang="ru-RU" smtClean="0"/>
              <a:t>02.12.2024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DC1BBB0-96F0-4077-A278-0F3FB5C104D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804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 bwMode="black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ltGray">
          <a:xfrm>
            <a:off x="4875530" y="0"/>
            <a:ext cx="7017034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4240" y="381000"/>
            <a:ext cx="3293422" cy="1371600"/>
          </a:xfrm>
        </p:spPr>
        <p:txBody>
          <a:bodyPr rtlCol="0" anchor="b">
            <a:normAutofit/>
          </a:bodyPr>
          <a:lstStyle>
            <a:lvl1pPr algn="l">
              <a:defRPr sz="2800" b="0" cap="all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 hasCustomPrompt="1"/>
          </p:nvPr>
        </p:nvSpPr>
        <p:spPr bwMode="auto">
          <a:xfrm>
            <a:off x="5180251" y="482600"/>
            <a:ext cx="6195986" cy="5689600"/>
          </a:xfrm>
          <a:ln w="19050">
            <a:solidFill>
              <a:schemeClr val="bg1"/>
            </a:solidFill>
          </a:ln>
        </p:spPr>
        <p:txBody>
          <a:bodyPr rtlCol="0">
            <a:normAutofit/>
          </a:bodyPr>
          <a:lstStyle>
            <a:lvl1pPr marL="0" indent="0" rtl="0">
              <a:buNone/>
              <a:defRPr sz="2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dirty="0" smtClean="0"/>
              <a:t>Щелкните значок, чтобы добавить фото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4240" y="1828800"/>
            <a:ext cx="3293422" cy="4343400"/>
          </a:xfrm>
        </p:spPr>
        <p:txBody>
          <a:bodyPr rtlCol="0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C544DC91-F540-462A-9952-3A556B4DB6D1}" type="datetime1">
              <a:rPr lang="ru-RU" smtClean="0"/>
              <a:t>02.12.2024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/>
              <a:t>‹#›</a:t>
            </a:fld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 bwMode="white">
          <a:xfrm>
            <a:off x="11879867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3900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gray">
          <a:xfrm>
            <a:off x="11884104" y="0"/>
            <a:ext cx="304721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17143" y="0"/>
            <a:ext cx="60944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gray">
          <a:xfrm>
            <a:off x="0" y="0"/>
            <a:ext cx="609441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 rtl="0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 bwMode="black">
          <a:xfrm>
            <a:off x="617143" y="736219"/>
            <a:ext cx="609441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 bwMode="white">
          <a:xfrm>
            <a:off x="617143" y="7362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 bwMode="white">
          <a:xfrm>
            <a:off x="617143" y="1345819"/>
            <a:ext cx="60944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и"/>
          <p:cNvSpPr>
            <a:spLocks/>
          </p:cNvSpPr>
          <p:nvPr/>
        </p:nvSpPr>
        <p:spPr bwMode="white">
          <a:xfrm>
            <a:off x="756095" y="898102"/>
            <a:ext cx="336023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ru-RU" dirty="0"/>
          </a:p>
        </p:txBody>
      </p:sp>
      <p:cxnSp>
        <p:nvCxnSpPr>
          <p:cNvPr id="16" name="Прямая соединительная линия 15"/>
          <p:cNvCxnSpPr/>
          <p:nvPr/>
        </p:nvCxnSpPr>
        <p:spPr bwMode="white">
          <a:xfrm>
            <a:off x="617143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436" y="177800"/>
            <a:ext cx="9782801" cy="12398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3436" y="1600200"/>
            <a:ext cx="9782801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180250" y="6356351"/>
            <a:ext cx="12188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fld id="{A4F087A6-40E8-4131-BEAB-4F5033CC1517}" type="datetime1">
              <a:rPr lang="ru-RU" smtClean="0"/>
              <a:t>02.12.2024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595933" y="6356351"/>
            <a:ext cx="39740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766796" y="6356351"/>
            <a:ext cx="6094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all" baseline="0">
                <a:solidFill>
                  <a:schemeClr val="tx1"/>
                </a:solidFill>
              </a:defRPr>
            </a:lvl1pPr>
          </a:lstStyle>
          <a:p>
            <a:pPr rtl="0"/>
            <a:fld id="{7DC1BBB0-96F0-4077-A278-0F3FB5C104D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4322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400"/>
        </a:spcBef>
        <a:buFont typeface="Euphemia" pitchFamily="34" charset="0"/>
        <a:buChar char="›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26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84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168" indent="-24688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0992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07568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4414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8072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17296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66020" y="-963488"/>
            <a:ext cx="8346263" cy="2592288"/>
          </a:xfrm>
        </p:spPr>
        <p:txBody>
          <a:bodyPr rtlCol="0"/>
          <a:lstStyle/>
          <a:p>
            <a:pPr algn="ctr"/>
            <a:r>
              <a:rPr lang="ru-RU" sz="1400" b="1" dirty="0" smtClean="0"/>
              <a:t>МИНИСТЕРСТВО </a:t>
            </a:r>
            <a:r>
              <a:rPr lang="ru-RU" sz="1400" b="1" dirty="0"/>
              <a:t>ТРАНСПОРТА РОССИЙСКОЙ ФЕДЕРАЦИИ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dirty="0"/>
              <a:t>ФЕДЕРАЛЬНОЕ АГЕНТСТВО ЖЕЛЕЗНОДОРОЖНОГО ТРАНСПОРТА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Филиал федерального государственного бюджетного образовательного учреждения высшего образования</a:t>
            </a:r>
            <a:br>
              <a:rPr lang="ru-RU" sz="1400" dirty="0"/>
            </a:br>
            <a:r>
              <a:rPr lang="ru-RU" sz="1400" dirty="0"/>
              <a:t>«Самарский государственный университет путей сообщения» в г. Саратове</a:t>
            </a:r>
            <a:br>
              <a:rPr lang="ru-RU" sz="1400" dirty="0"/>
            </a:br>
            <a:r>
              <a:rPr lang="ru-RU" sz="1400" b="1" dirty="0"/>
              <a:t>Филиал СамГУПС в </a:t>
            </a:r>
            <a:r>
              <a:rPr lang="ru-RU" sz="1400" b="1" dirty="0" smtClean="0"/>
              <a:t>г. Саратове</a:t>
            </a:r>
            <a:endParaRPr lang="ru-RU" sz="1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33972" y="2402905"/>
            <a:ext cx="8956602" cy="1116085"/>
          </a:xfrm>
        </p:spPr>
        <p:txBody>
          <a:bodyPr rtlCol="0">
            <a:noAutofit/>
          </a:bodyPr>
          <a:lstStyle/>
          <a:p>
            <a:pPr algn="ctr" rtl="0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ОРГАНИЗАЦИЯ ДВИЖЕНИЯ</a:t>
            </a:r>
          </a:p>
          <a:p>
            <a:pPr algn="ctr" rtl="0"/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КУРС 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80498" y="4293096"/>
            <a:ext cx="6092825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fontAlgn="base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Специальность:</a:t>
            </a:r>
          </a:p>
          <a:p>
            <a:pPr algn="r" fontAlgn="base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перевозок и управления </a:t>
            </a:r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fontAlgn="base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транспорте 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видам) 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</a:p>
          <a:p>
            <a:pPr algn="r" fontAlgn="base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Преподаватель: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​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Неревяткина. А.Н.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50676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53956" y="735424"/>
            <a:ext cx="84296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В зависимости от порядка следования поездов попутного направления</a:t>
            </a:r>
            <a:endParaRPr lang="ru-RU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пачечные</a:t>
            </a:r>
            <a:r>
              <a:rPr lang="ru-RU" dirty="0"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пакетные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Пачечные и пакетные графики применяются в тех случаях, когда по каким-либо причинам возможно использовать линию лишь в известное время суток, а движение неравномерно.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36694" y="214290"/>
            <a:ext cx="86439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Классификация графиков движения поездов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07682" y="2542658"/>
            <a:ext cx="378621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latin typeface="Arial" pitchFamily="34" charset="0"/>
                <a:cs typeface="Arial" pitchFamily="34" charset="0"/>
              </a:rPr>
              <a:t>Пачечный график также применяется,  когда необходимо в насыщенном товарными поездами графике, с наименьшим ущербом, проложить ряд поездов большой скорости, например, пассажирских, которые иначе, будучи расположены в течение всех суток, могли бы своим движением больше задерживать товарные поезда.</a:t>
            </a:r>
          </a:p>
          <a:p>
            <a:pPr algn="just"/>
            <a:r>
              <a:rPr lang="ru-RU" sz="1600" dirty="0">
                <a:latin typeface="Arial" pitchFamily="34" charset="0"/>
                <a:cs typeface="Arial" pitchFamily="34" charset="0"/>
              </a:rPr>
              <a:t>Пачечный график (при ПАБ) поезда следуют друг за другом, разграничивает движение целый перегон. На перегоне может находиться только один поезд.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65816" y="1928803"/>
            <a:ext cx="5000628" cy="4093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7308858" y="6143644"/>
            <a:ext cx="25717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Пачечный график</a:t>
            </a:r>
          </a:p>
        </p:txBody>
      </p:sp>
    </p:spTree>
    <p:extLst>
      <p:ext uri="{BB962C8B-B14F-4D97-AF65-F5344CB8AC3E}">
        <p14:creationId xmlns:p14="http://schemas.microsoft.com/office/powerpoint/2010/main" val="1663043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08132" y="1142984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При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пакетном</a:t>
            </a:r>
            <a:r>
              <a:rPr lang="ru-RU" dirty="0">
                <a:latin typeface="Arial" pitchFamily="34" charset="0"/>
                <a:cs typeface="Arial" pitchFamily="34" charset="0"/>
              </a:rPr>
              <a:t> графике поезда следуют пакетами, разграничивают поезда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блок-участки</a:t>
            </a:r>
            <a:r>
              <a:rPr lang="ru-RU" dirty="0">
                <a:latin typeface="Arial" pitchFamily="34" charset="0"/>
                <a:cs typeface="Arial" pitchFamily="34" charset="0"/>
              </a:rPr>
              <a:t> при АБ. В этом случае на перегоне одновременно может быть несколько поездов, образующих пакет.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36694" y="214290"/>
            <a:ext cx="86439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Классификация графиков движения поездов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79570" y="642918"/>
            <a:ext cx="25185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пачечные</a:t>
            </a:r>
            <a:r>
              <a:rPr lang="ru-RU" dirty="0">
                <a:latin typeface="Arial" pitchFamily="34" charset="0"/>
                <a:cs typeface="Arial" pitchFamily="34" charset="0"/>
              </a:rPr>
              <a:t>,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пакетные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8726" y="2285993"/>
            <a:ext cx="4114800" cy="429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3236892" y="5000636"/>
            <a:ext cx="27146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Пакетный график </a:t>
            </a:r>
            <a:r>
              <a:rPr lang="ru-RU" dirty="0">
                <a:latin typeface="Arial" pitchFamily="34" charset="0"/>
                <a:cs typeface="Arial" pitchFamily="34" charset="0"/>
                <a:sym typeface="Wingdings" pitchFamily="2" charset="2"/>
              </a:rPr>
              <a:t>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488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3932" y="2708920"/>
            <a:ext cx="9433048" cy="2654064"/>
          </a:xfrm>
        </p:spPr>
        <p:txBody>
          <a:bodyPr/>
          <a:lstStyle/>
          <a:p>
            <a:r>
              <a:rPr lang="ru-RU" dirty="0" smtClean="0"/>
              <a:t>Определить какой график изображен на слайде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5114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900" y="692696"/>
            <a:ext cx="8784976" cy="498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39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868" y="620688"/>
            <a:ext cx="9562454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252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9876" y="620688"/>
            <a:ext cx="9613858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528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900" y="764704"/>
            <a:ext cx="9117320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579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2690"/>
          <a:stretch/>
        </p:blipFill>
        <p:spPr>
          <a:xfrm>
            <a:off x="1413892" y="548680"/>
            <a:ext cx="9106296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09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8707" y="620688"/>
            <a:ext cx="9057983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642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1629916" y="1340768"/>
            <a:ext cx="9782801" cy="1468760"/>
          </a:xfrm>
        </p:spPr>
        <p:txBody>
          <a:bodyPr rtlCol="0">
            <a:no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ТЕМА:</a:t>
            </a:r>
          </a:p>
          <a:p>
            <a:pPr marL="0" indent="0" algn="ctr">
              <a:buNone/>
            </a:pPr>
            <a:endParaRPr lang="ru-RU" sz="4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sz="4400" b="1" dirty="0"/>
              <a:t>Классификация графиков движения поездов и условия их </a:t>
            </a:r>
            <a:r>
              <a:rPr lang="ru-RU" sz="4400" b="1" dirty="0" smtClean="0"/>
              <a:t>применения</a:t>
            </a:r>
            <a:endParaRPr lang="ru-RU" sz="4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2042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84467" y="693555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>
                <a:latin typeface="Arial" pitchFamily="34" charset="0"/>
                <a:cs typeface="Arial" pitchFamily="34" charset="0"/>
              </a:rPr>
              <a:t>График движения поездов: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03319" y="1772816"/>
            <a:ext cx="81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Нормативный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(составляется для всей сети железных дорог один раз в год)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84467" y="2876862"/>
            <a:ext cx="8143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- Плановый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(составляется для организации оперативной работы ДНЦ на предстоящую смену)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84467" y="3960530"/>
            <a:ext cx="80010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Arial" pitchFamily="34" charset="0"/>
                <a:cs typeface="Arial" pitchFamily="34" charset="0"/>
              </a:rPr>
              <a:t> -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  ГИД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(график исполненного движения. Строится по данным о фактическом времени прибытия и  отправления поездов).</a:t>
            </a:r>
          </a:p>
        </p:txBody>
      </p:sp>
    </p:spTree>
    <p:extLst>
      <p:ext uri="{BB962C8B-B14F-4D97-AF65-F5344CB8AC3E}">
        <p14:creationId xmlns:p14="http://schemas.microsoft.com/office/powerpoint/2010/main" val="2687991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36694" y="214290"/>
            <a:ext cx="86439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Классификация графиков движения поездов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65718" y="1500174"/>
            <a:ext cx="5100636" cy="5064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493310" y="639133"/>
            <a:ext cx="888738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C00000"/>
                </a:solidFill>
              </a:rPr>
              <a:t>По соотношению скоростей движения</a:t>
            </a:r>
            <a:endParaRPr lang="ru-RU" sz="16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параллельные 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и непараллельные </a:t>
            </a:r>
            <a:r>
              <a:rPr lang="ru-RU" sz="1600" dirty="0">
                <a:latin typeface="Arial" pitchFamily="34" charset="0"/>
                <a:cs typeface="Arial" pitchFamily="34" charset="0"/>
              </a:rPr>
              <a:t>(нормальные) в зависимости от скорости движения поездов. В параллельных графиках поезда каждого направления следуют с одинаковой скоростью, поэтому их линии хода параллельны между собой.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93310" y="1761395"/>
            <a:ext cx="34290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В реальных условиях эксплуатации движение происходит по нормальным графикам, т.к. пассажирские и грузовые поезда движутся с разными скоростями. График в учебном индивидуальном задании будет параллельным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93310" y="4869160"/>
            <a:ext cx="3429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Параллельный график </a:t>
            </a:r>
            <a:r>
              <a:rPr lang="ru-RU" dirty="0">
                <a:latin typeface="Arial" pitchFamily="34" charset="0"/>
                <a:cs typeface="Arial" pitchFamily="34" charset="0"/>
                <a:sym typeface="Wingdings" pitchFamily="2" charset="2"/>
              </a:rPr>
              <a:t>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5666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36694" y="214290"/>
            <a:ext cx="86439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Классификация графиков движения поездов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879570" y="642918"/>
            <a:ext cx="5170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параллельные и непараллельные графики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08133" y="1214422"/>
            <a:ext cx="5172075" cy="527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094544" y="5214950"/>
            <a:ext cx="3429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Arial" pitchFamily="34" charset="0"/>
                <a:cs typeface="Arial" pitchFamily="34" charset="0"/>
                <a:sym typeface="Wingdings" pitchFamily="2" charset="2"/>
              </a:rPr>
              <a:t> </a:t>
            </a:r>
            <a:r>
              <a:rPr lang="ru-RU" dirty="0">
                <a:latin typeface="Arial" pitchFamily="34" charset="0"/>
                <a:cs typeface="Arial" pitchFamily="34" charset="0"/>
              </a:rPr>
              <a:t>Непараллельный график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760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30194" y="730852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По числу главных путей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latin typeface="Arial" pitchFamily="34" charset="0"/>
                <a:cs typeface="Arial" pitchFamily="34" charset="0"/>
              </a:rPr>
              <a:t>однопутные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, двухпутные и многопутные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ru-RU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ru-RU" dirty="0">
                <a:latin typeface="Arial" pitchFamily="34" charset="0"/>
                <a:cs typeface="Arial" pitchFamily="34" charset="0"/>
              </a:rPr>
              <a:t>однопутных участках, а следовательно, и на графике, скрещение поездов происходит на станциях. На </a:t>
            </a:r>
            <a:r>
              <a:rPr lang="ru-RU" dirty="0" err="1">
                <a:latin typeface="Arial" pitchFamily="34" charset="0"/>
                <a:cs typeface="Arial" pitchFamily="34" charset="0"/>
              </a:rPr>
              <a:t>двухпутных</a:t>
            </a:r>
            <a:r>
              <a:rPr lang="ru-RU" dirty="0">
                <a:latin typeface="Arial" pitchFamily="34" charset="0"/>
                <a:cs typeface="Arial" pitchFamily="34" charset="0"/>
              </a:rPr>
              <a:t> – линии хода поездов пересекаются на перегонах и станциях.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36694" y="214290"/>
            <a:ext cx="86439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Классификация графиков движения поездов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94281" y="2000241"/>
            <a:ext cx="5381625" cy="437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1575279" y="2492896"/>
            <a:ext cx="292895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На многопутных участках, в зависимости от принятой системы организации движения поездов, отдельные пути используются для движения поездов обоих направлений.</a:t>
            </a:r>
          </a:p>
        </p:txBody>
      </p:sp>
    </p:spTree>
    <p:extLst>
      <p:ext uri="{BB962C8B-B14F-4D97-AF65-F5344CB8AC3E}">
        <p14:creationId xmlns:p14="http://schemas.microsoft.com/office/powerpoint/2010/main" val="2699609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72397" y="335937"/>
            <a:ext cx="86439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Классификация графиков движения поездов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808132" y="1142984"/>
            <a:ext cx="65722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Arial" pitchFamily="34" charset="0"/>
                <a:cs typeface="Arial" pitchFamily="34" charset="0"/>
              </a:rPr>
              <a:t>однопутные, </a:t>
            </a:r>
            <a:r>
              <a:rPr lang="ru-RU" b="1" dirty="0" err="1">
                <a:latin typeface="Arial" pitchFamily="34" charset="0"/>
                <a:cs typeface="Arial" pitchFamily="34" charset="0"/>
              </a:rPr>
              <a:t>двухпутные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 и многопутные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1404" y="1785926"/>
            <a:ext cx="5295900" cy="409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9929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48628" y="946484"/>
            <a:ext cx="338437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По соотношению числа поездов за сутки</a:t>
            </a:r>
            <a:endParaRPr lang="ru-RU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парные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или непарные, идентичные или неидентичные</a:t>
            </a:r>
            <a:r>
              <a:rPr lang="ru-RU" dirty="0">
                <a:latin typeface="Arial" pitchFamily="34" charset="0"/>
                <a:cs typeface="Arial" pitchFamily="34" charset="0"/>
              </a:rPr>
              <a:t>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dirty="0">
                <a:latin typeface="Arial" pitchFamily="34" charset="0"/>
                <a:cs typeface="Arial" pitchFamily="34" charset="0"/>
              </a:rPr>
              <a:t>парном графике число поездов четного направления равно числу поездов нечетного направления.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36694" y="214290"/>
            <a:ext cx="86439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Arial" pitchFamily="34" charset="0"/>
                <a:cs typeface="Arial" pitchFamily="34" charset="0"/>
              </a:rPr>
              <a:t>Классификация графиков движения поездов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1405" y="1128944"/>
            <a:ext cx="5200649" cy="5729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748628" y="3527934"/>
            <a:ext cx="378621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В непарном графике число четных и нечетных поездов не равны.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1539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22711" y="1142984"/>
            <a:ext cx="5187903" cy="571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736694" y="214290"/>
            <a:ext cx="86439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Классификация графиков движения поездов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093885" y="928670"/>
            <a:ext cx="27590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парные или непарные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4158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атематика 16 х 9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309082_TF02787947.potx" id="{3964D7A7-1B85-4031-AAD6-1B50F98CF473}" vid="{CAF00616-F4D4-4454-9A4A-5919532F2D53}"/>
    </a:ext>
  </a:extLst>
</a:theme>
</file>

<file path=ppt/theme/theme2.xml><?xml version="1.0" encoding="utf-8"?>
<a:theme xmlns:a="http://schemas.openxmlformats.org/drawingml/2006/main" name="Тема Offic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A97C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по математике с символом Пи (широкоэкранный формат)</Template>
  <TotalTime>497</TotalTime>
  <Words>404</Words>
  <Application>Microsoft Office PowerPoint</Application>
  <PresentationFormat>Произвольный</PresentationFormat>
  <Paragraphs>49</Paragraphs>
  <Slides>18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Euphemia</vt:lpstr>
      <vt:lpstr>Times New Roman</vt:lpstr>
      <vt:lpstr>Wingdings</vt:lpstr>
      <vt:lpstr>Математика 16 х 9</vt:lpstr>
      <vt:lpstr>МИНИСТЕРСТВО ТРАНСПОРТА РОССИЙСКОЙ ФЕДЕРАЦИИ ФЕДЕРАЛЬНОЕ АГЕНТСТВО ЖЕЛЕЗНОДОРОЖНОГО ТРАНСПОРТА Филиал федерального государственного бюджетного образовательного учреждения высшего образования «Самарский государственный университет путей сообщения» в г. Саратове Филиал СамГУПС в г. Саратове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Определить какой график изображен на слайде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ТРАНСПОРТА РОССИЙСКОЙ ФЕДЕРАЦИИ ФЕДЕРАЛЬНОЕ АГЕНТСТВО ЖЕЛЕЗНОДОРОЖНОГО ТРАНСПОРТА Филиал федерального государственного бюджетного образовательного учреждения высшего образования «Самарский государственный университет путей сообщения» в г. Саратове Филиал СамГУПС в г. Саратове</dc:title>
  <dc:creator>Учетная запись Майкрософт</dc:creator>
  <cp:lastModifiedBy>Учетная запись Майкрософт</cp:lastModifiedBy>
  <cp:revision>48</cp:revision>
  <dcterms:created xsi:type="dcterms:W3CDTF">2024-08-15T09:08:49Z</dcterms:created>
  <dcterms:modified xsi:type="dcterms:W3CDTF">2024-12-02T05:31:15Z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