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79" r:id="rId3"/>
    <p:sldId id="272" r:id="rId4"/>
    <p:sldId id="273" r:id="rId5"/>
    <p:sldId id="274" r:id="rId6"/>
    <p:sldId id="275" r:id="rId7"/>
    <p:sldId id="278" r:id="rId8"/>
    <p:sldId id="277" r:id="rId9"/>
    <p:sldId id="281" r:id="rId10"/>
    <p:sldId id="288" r:id="rId11"/>
    <p:sldId id="287" r:id="rId12"/>
    <p:sldId id="297" r:id="rId13"/>
    <p:sldId id="298" r:id="rId14"/>
    <p:sldId id="286" r:id="rId15"/>
    <p:sldId id="312" r:id="rId16"/>
    <p:sldId id="313" r:id="rId17"/>
    <p:sldId id="314" r:id="rId18"/>
    <p:sldId id="315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1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150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46.png"/><Relationship Id="rId7" Type="http://schemas.openxmlformats.org/officeDocument/2006/relationships/image" Target="../media/image23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46.png"/><Relationship Id="rId7" Type="http://schemas.openxmlformats.org/officeDocument/2006/relationships/image" Target="../media/image3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52.png"/><Relationship Id="rId3" Type="http://schemas.openxmlformats.org/officeDocument/2006/relationships/image" Target="../media/image36.png"/><Relationship Id="rId7" Type="http://schemas.openxmlformats.org/officeDocument/2006/relationships/image" Target="../media/image41.png"/><Relationship Id="rId12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51.png"/><Relationship Id="rId5" Type="http://schemas.openxmlformats.org/officeDocument/2006/relationships/image" Target="../media/image39.png"/><Relationship Id="rId10" Type="http://schemas.openxmlformats.org/officeDocument/2006/relationships/image" Target="../media/image50.jpeg"/><Relationship Id="rId4" Type="http://schemas.openxmlformats.org/officeDocument/2006/relationships/image" Target="../media/image37.png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35.png"/><Relationship Id="rId7" Type="http://schemas.openxmlformats.org/officeDocument/2006/relationships/image" Target="../media/image62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35.png"/><Relationship Id="rId7" Type="http://schemas.openxmlformats.org/officeDocument/2006/relationships/image" Target="../media/image64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62.jpeg"/><Relationship Id="rId10" Type="http://schemas.openxmlformats.org/officeDocument/2006/relationships/image" Target="../media/image67.png"/><Relationship Id="rId4" Type="http://schemas.openxmlformats.org/officeDocument/2006/relationships/image" Target="../media/image54.png"/><Relationship Id="rId9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35.png"/><Relationship Id="rId7" Type="http://schemas.openxmlformats.org/officeDocument/2006/relationships/image" Target="../media/image65.jpeg"/><Relationship Id="rId12" Type="http://schemas.openxmlformats.org/officeDocument/2006/relationships/image" Target="../media/image6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11" Type="http://schemas.openxmlformats.org/officeDocument/2006/relationships/image" Target="../media/image69.png"/><Relationship Id="rId5" Type="http://schemas.openxmlformats.org/officeDocument/2006/relationships/image" Target="../media/image48.jpeg"/><Relationship Id="rId10" Type="http://schemas.openxmlformats.org/officeDocument/2006/relationships/image" Target="../media/image68.png"/><Relationship Id="rId4" Type="http://schemas.openxmlformats.org/officeDocument/2006/relationships/image" Target="../media/image54.png"/><Relationship Id="rId9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5.png"/><Relationship Id="rId7" Type="http://schemas.openxmlformats.org/officeDocument/2006/relationships/image" Target="../media/image6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48.jpeg"/><Relationship Id="rId10" Type="http://schemas.openxmlformats.org/officeDocument/2006/relationships/image" Target="../media/image70.png"/><Relationship Id="rId4" Type="http://schemas.openxmlformats.org/officeDocument/2006/relationships/image" Target="../media/image54.png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jpe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4.png"/><Relationship Id="rId4" Type="http://schemas.openxmlformats.org/officeDocument/2006/relationships/image" Target="../media/image4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8.jpeg"/><Relationship Id="rId7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jpeg"/><Relationship Id="rId7" Type="http://schemas.openxmlformats.org/officeDocument/2006/relationships/image" Target="../media/image2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34.jpeg"/><Relationship Id="rId3" Type="http://schemas.openxmlformats.org/officeDocument/2006/relationships/image" Target="../media/image8.jpeg"/><Relationship Id="rId7" Type="http://schemas.openxmlformats.org/officeDocument/2006/relationships/image" Target="../media/image33.jpeg"/><Relationship Id="rId12" Type="http://schemas.openxmlformats.org/officeDocument/2006/relationships/image" Target="../media/image3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29.png"/><Relationship Id="rId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image" Target="../media/image5.pn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34.jpeg"/><Relationship Id="rId3" Type="http://schemas.openxmlformats.org/officeDocument/2006/relationships/image" Target="../media/image8.jpeg"/><Relationship Id="rId7" Type="http://schemas.openxmlformats.org/officeDocument/2006/relationships/image" Target="../media/image33.jpeg"/><Relationship Id="rId12" Type="http://schemas.openxmlformats.org/officeDocument/2006/relationships/image" Target="../media/image3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29.png"/><Relationship Id="rId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image" Target="../media/image5.pn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3567" y="5805264"/>
            <a:ext cx="7676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C00000"/>
                </a:solidFill>
              </a:rPr>
              <a:t>ИДП Приложение №20 Регламент переговоров при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                   производстве маневровой работе</a:t>
            </a:r>
          </a:p>
        </p:txBody>
      </p:sp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005" y="-167137"/>
            <a:ext cx="7886700" cy="631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endParaRPr lang="ru-RU" sz="200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9307" y="263969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Выезд маневрового состава с пути при запрещающем показании светофора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9230" t="48746" r="4847" b="10856"/>
          <a:stretch/>
        </p:blipFill>
        <p:spPr>
          <a:xfrm>
            <a:off x="14500" y="658705"/>
            <a:ext cx="9129500" cy="38892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1660" y="580817"/>
            <a:ext cx="2120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вагонами вперед</a:t>
            </a:r>
            <a:endParaRPr lang="ru-RU" sz="2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6946345" y="3297387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088092" y="879777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088092" y="1465298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751819" y="2697704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690352" y="3876784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1611289" y="1458752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3281525" y="1920316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2102609" y="3117714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1030303" y="2512751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801523" y="1905193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5699504" y="3120888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3975346" y="2630639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5597146" y="2031355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4134018" y="3123095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0983" y="1458752"/>
            <a:ext cx="819151" cy="37254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/>
          <a:srcRect l="6465" t="3447"/>
          <a:stretch/>
        </p:blipFill>
        <p:spPr>
          <a:xfrm>
            <a:off x="7098629" y="1458752"/>
            <a:ext cx="1077758" cy="35911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5"/>
          <a:srcRect b="10907"/>
          <a:stretch/>
        </p:blipFill>
        <p:spPr>
          <a:xfrm>
            <a:off x="2102609" y="1353024"/>
            <a:ext cx="1383632" cy="439955"/>
          </a:xfrm>
          <a:prstGeom prst="rect">
            <a:avLst/>
          </a:prstGeom>
        </p:spPr>
      </p:pic>
      <p:pic>
        <p:nvPicPr>
          <p:cNvPr id="32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" t="7313" r="5862" b="48855"/>
          <a:stretch/>
        </p:blipFill>
        <p:spPr bwMode="auto">
          <a:xfrm>
            <a:off x="7809692" y="3815249"/>
            <a:ext cx="733390" cy="36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7"/>
          <a:srcRect l="1879" t="4915" b="5893"/>
          <a:stretch/>
        </p:blipFill>
        <p:spPr>
          <a:xfrm>
            <a:off x="6545175" y="830179"/>
            <a:ext cx="2905985" cy="373606"/>
          </a:xfrm>
          <a:prstGeom prst="rect">
            <a:avLst/>
          </a:prstGeom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5940316" y="3755408"/>
            <a:ext cx="1041318" cy="42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1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27" b="27483"/>
          <a:stretch/>
        </p:blipFill>
        <p:spPr bwMode="auto">
          <a:xfrm>
            <a:off x="6933841" y="3853805"/>
            <a:ext cx="874659" cy="33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7152774" y="1183747"/>
            <a:ext cx="8002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861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00" y="4347789"/>
            <a:ext cx="9129500" cy="25102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8. </a:t>
            </a:r>
            <a:r>
              <a:rPr lang="ru-RU" sz="2000" b="1" dirty="0"/>
              <a:t>Составьте алгоритм регламента переговоров при производстве маневровой работе составителя и ТЧМ.</a:t>
            </a:r>
          </a:p>
          <a:p>
            <a:pPr marL="0" indent="0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</a:t>
            </a:r>
            <a:r>
              <a:rPr lang="ru-RU" sz="2000" b="1" u="sng" dirty="0" smtClean="0">
                <a:solidFill>
                  <a:srgbClr val="C0000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2000" dirty="0"/>
              <a:t>С </a:t>
            </a:r>
            <a:r>
              <a:rPr lang="ru-RU" sz="2000" dirty="0" smtClean="0"/>
              <a:t>2 пути  </a:t>
            </a:r>
            <a:r>
              <a:rPr lang="ru-RU" sz="2000" dirty="0"/>
              <a:t>переставить </a:t>
            </a:r>
            <a:r>
              <a:rPr lang="ru-RU" sz="2000" dirty="0" smtClean="0"/>
              <a:t>один вагон </a:t>
            </a:r>
            <a:r>
              <a:rPr lang="ru-RU" sz="2000" dirty="0"/>
              <a:t>на </a:t>
            </a:r>
            <a:r>
              <a:rPr lang="ru-RU" sz="2000" dirty="0" smtClean="0"/>
              <a:t>1 путь и объединить с группой из трёх вагонов. </a:t>
            </a:r>
            <a:r>
              <a:rPr lang="ru-RU" sz="2000" dirty="0"/>
              <a:t>Переставлять вагон будем с выездом по направлению второго главного пути за светофор </a:t>
            </a:r>
            <a:r>
              <a:rPr lang="ru-RU" sz="2000" dirty="0" smtClean="0"/>
              <a:t>М1. </a:t>
            </a:r>
            <a:r>
              <a:rPr lang="ru-RU" sz="2000" dirty="0"/>
              <a:t>В виду неисправности маневрового светофора выезд будет производится при  запрещающем показании светофора </a:t>
            </a:r>
            <a:r>
              <a:rPr lang="ru-RU" sz="2000" dirty="0" smtClean="0"/>
              <a:t>М1. </a:t>
            </a:r>
            <a:r>
              <a:rPr lang="ru-RU" sz="2000" dirty="0"/>
              <a:t>ДСП </a:t>
            </a:r>
            <a:r>
              <a:rPr lang="ru-RU" sz="2000" dirty="0" smtClean="0"/>
              <a:t>Ромов.</a:t>
            </a:r>
            <a:endParaRPr lang="ru-RU" sz="2000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0"/>
          <a:srcRect t="43727" r="58199" b="42822"/>
          <a:stretch/>
        </p:blipFill>
        <p:spPr>
          <a:xfrm>
            <a:off x="7786747" y="2025980"/>
            <a:ext cx="824994" cy="36399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0"/>
          <a:srcRect l="1" t="43727" r="61226" b="42057"/>
          <a:stretch/>
        </p:blipFill>
        <p:spPr>
          <a:xfrm>
            <a:off x="7049874" y="2025980"/>
            <a:ext cx="798209" cy="374131"/>
          </a:xfrm>
          <a:prstGeom prst="rect">
            <a:avLst/>
          </a:prstGeom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6390606" y="2055566"/>
            <a:ext cx="727303" cy="329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921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005" y="-167137"/>
            <a:ext cx="7886700" cy="631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20" y="4283132"/>
            <a:ext cx="9007523" cy="2229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9. </a:t>
            </a:r>
            <a:r>
              <a:rPr lang="ru-RU" sz="2000" b="1" dirty="0"/>
              <a:t>Составьте алгоритм регламента переговоров при производстве маневровой работе составителя и ТЧМ.</a:t>
            </a:r>
          </a:p>
          <a:p>
            <a:pPr marL="0" indent="0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ДСП:</a:t>
            </a:r>
          </a:p>
          <a:p>
            <a:pPr marL="0" indent="0">
              <a:buNone/>
            </a:pPr>
            <a:r>
              <a:rPr lang="ru-RU" sz="2000" dirty="0"/>
              <a:t>С </a:t>
            </a:r>
            <a:r>
              <a:rPr lang="ru-RU" sz="2000" dirty="0" smtClean="0"/>
              <a:t>3Т пути переставить один вагон </a:t>
            </a:r>
            <a:r>
              <a:rPr lang="ru-RU" sz="2000" dirty="0"/>
              <a:t>на </a:t>
            </a:r>
            <a:r>
              <a:rPr lang="ru-RU" sz="2000" dirty="0" smtClean="0"/>
              <a:t>4А </a:t>
            </a:r>
            <a:r>
              <a:rPr lang="ru-RU" sz="2000" dirty="0"/>
              <a:t>путь</a:t>
            </a:r>
            <a:r>
              <a:rPr lang="ru-RU" sz="2000" dirty="0" smtClean="0"/>
              <a:t>. </a:t>
            </a:r>
            <a:r>
              <a:rPr lang="ru-RU" sz="2000" dirty="0"/>
              <a:t>В виду неисправности маневрового светофора выезд будет производится при  запрещающем показании светофора </a:t>
            </a:r>
            <a:r>
              <a:rPr lang="ru-RU" sz="2000" dirty="0" smtClean="0"/>
              <a:t>М3. </a:t>
            </a:r>
            <a:r>
              <a:rPr lang="ru-RU" sz="2000" dirty="0"/>
              <a:t>ДСП </a:t>
            </a:r>
            <a:r>
              <a:rPr lang="ru-RU" sz="2000" dirty="0" smtClean="0"/>
              <a:t>Дмитриев.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9307" y="263969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Выезд маневрового состава с пути при запрещающем показании светофора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4089" r="23201"/>
          <a:stretch/>
        </p:blipFill>
        <p:spPr>
          <a:xfrm>
            <a:off x="36320" y="614146"/>
            <a:ext cx="9080384" cy="35074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1660" y="580817"/>
            <a:ext cx="2120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вагонами вперед</a:t>
            </a:r>
            <a:endParaRPr lang="ru-RU" sz="2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307" y="2265528"/>
            <a:ext cx="887105" cy="5186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09181" y="2579427"/>
            <a:ext cx="1173709" cy="136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1" b="15176"/>
          <a:stretch/>
        </p:blipFill>
        <p:spPr>
          <a:xfrm>
            <a:off x="941696" y="2222872"/>
            <a:ext cx="1033613" cy="35655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55093" y="2543608"/>
            <a:ext cx="3898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3Т</a:t>
            </a:r>
          </a:p>
        </p:txBody>
      </p:sp>
      <p:pic>
        <p:nvPicPr>
          <p:cNvPr id="13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1567" r="76786" b="24519"/>
          <a:stretch/>
        </p:blipFill>
        <p:spPr bwMode="auto">
          <a:xfrm>
            <a:off x="-101533" y="2441240"/>
            <a:ext cx="539633" cy="35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8240" y="2088107"/>
            <a:ext cx="1152255" cy="4746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9653" y="2662013"/>
            <a:ext cx="200398" cy="2337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1123" y="3728813"/>
            <a:ext cx="200398" cy="2337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8360" y="1259194"/>
            <a:ext cx="200398" cy="2337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9234" y="2291038"/>
            <a:ext cx="200398" cy="23379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015" y="3357251"/>
            <a:ext cx="200398" cy="233797"/>
          </a:xfrm>
          <a:prstGeom prst="rect">
            <a:avLst/>
          </a:prstGeom>
        </p:spPr>
      </p:pic>
      <p:sp>
        <p:nvSpPr>
          <p:cNvPr id="20" name="Блок-схема: узел 19"/>
          <p:cNvSpPr/>
          <p:nvPr/>
        </p:nvSpPr>
        <p:spPr>
          <a:xfrm>
            <a:off x="353040" y="3730524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779749" y="3374067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779749" y="2659636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4781128" y="1947173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4972514" y="885148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9010378" y="3013451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8845810" y="2300232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6783" y="1947173"/>
            <a:ext cx="200398" cy="233797"/>
          </a:xfrm>
          <a:prstGeom prst="rect">
            <a:avLst/>
          </a:prstGeom>
        </p:spPr>
      </p:pic>
      <p:pic>
        <p:nvPicPr>
          <p:cNvPr id="29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466" r="10227" b="68622"/>
          <a:stretch/>
        </p:blipFill>
        <p:spPr bwMode="auto">
          <a:xfrm>
            <a:off x="5322256" y="3228859"/>
            <a:ext cx="1350150" cy="40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6626798" y="3324219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7456100" y="3324219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8286226" y="3324219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s://i.ytimg.com/vi/ZvHgHjn3Xzs/hqdefault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3" t="53221" r="6537" b="25752"/>
          <a:stretch/>
        </p:blipFill>
        <p:spPr bwMode="auto">
          <a:xfrm>
            <a:off x="5472285" y="641636"/>
            <a:ext cx="1050091" cy="47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55221" y="1728353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т/з </a:t>
            </a:r>
            <a:r>
              <a:rPr lang="ru-RU" b="1" dirty="0" smtClean="0"/>
              <a:t>1145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0949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005" y="-167137"/>
            <a:ext cx="7886700" cy="631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20" y="4283132"/>
            <a:ext cx="9107680" cy="2229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10. </a:t>
            </a:r>
            <a:r>
              <a:rPr lang="ru-RU" sz="2000" b="1" dirty="0"/>
              <a:t>Составьте алгоритм регламента переговоров при производстве маневровой работе составителя и ТЧМ.</a:t>
            </a:r>
          </a:p>
          <a:p>
            <a:pPr marL="0" indent="0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ДСП:</a:t>
            </a:r>
          </a:p>
          <a:p>
            <a:pPr marL="0" indent="0">
              <a:buNone/>
            </a:pPr>
            <a:r>
              <a:rPr lang="ru-RU" sz="2000" dirty="0"/>
              <a:t>С </a:t>
            </a:r>
            <a:r>
              <a:rPr lang="ru-RU" sz="2000" dirty="0" smtClean="0"/>
              <a:t>3Т пути переставить один вагон </a:t>
            </a:r>
            <a:r>
              <a:rPr lang="ru-RU" sz="2000" dirty="0"/>
              <a:t>на </a:t>
            </a:r>
            <a:r>
              <a:rPr lang="ru-RU" sz="2000" dirty="0" smtClean="0"/>
              <a:t>4А </a:t>
            </a:r>
            <a:r>
              <a:rPr lang="ru-RU" sz="2000" dirty="0"/>
              <a:t>путь</a:t>
            </a:r>
            <a:r>
              <a:rPr lang="ru-RU" sz="2000" dirty="0" smtClean="0"/>
              <a:t>. </a:t>
            </a:r>
            <a:r>
              <a:rPr lang="ru-RU" sz="2000" dirty="0"/>
              <a:t>В виду неисправности маневрового светофора выезд будет производится при  запрещающем показании светофора </a:t>
            </a:r>
            <a:r>
              <a:rPr lang="ru-RU" sz="2000" dirty="0" smtClean="0"/>
              <a:t>М3. </a:t>
            </a:r>
            <a:r>
              <a:rPr lang="ru-RU" sz="2000" dirty="0"/>
              <a:t>ДСП </a:t>
            </a:r>
            <a:r>
              <a:rPr lang="ru-RU" sz="2000" dirty="0" smtClean="0"/>
              <a:t>Шамин.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9307" y="263969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Выезд маневрового состава с пути при запрещающем показании светофора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4089" r="23201"/>
          <a:stretch/>
        </p:blipFill>
        <p:spPr>
          <a:xfrm>
            <a:off x="36320" y="614146"/>
            <a:ext cx="9080384" cy="35074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1660" y="580817"/>
            <a:ext cx="2120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вагонами вперед</a:t>
            </a:r>
            <a:endParaRPr lang="ru-RU" sz="2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307" y="2265528"/>
            <a:ext cx="887105" cy="5186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09181" y="2579427"/>
            <a:ext cx="1173709" cy="136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1" b="15176"/>
          <a:stretch/>
        </p:blipFill>
        <p:spPr>
          <a:xfrm>
            <a:off x="941696" y="2222872"/>
            <a:ext cx="1033613" cy="35655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55093" y="2543608"/>
            <a:ext cx="3898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3Т</a:t>
            </a:r>
          </a:p>
        </p:txBody>
      </p:sp>
      <p:pic>
        <p:nvPicPr>
          <p:cNvPr id="13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1567" r="76786" b="24519"/>
          <a:stretch/>
        </p:blipFill>
        <p:spPr bwMode="auto">
          <a:xfrm>
            <a:off x="-101533" y="2441240"/>
            <a:ext cx="539633" cy="35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8240" y="2088107"/>
            <a:ext cx="1152255" cy="4746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9653" y="2662013"/>
            <a:ext cx="200398" cy="2337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1123" y="3728813"/>
            <a:ext cx="200398" cy="2337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8360" y="1259194"/>
            <a:ext cx="200398" cy="2337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9234" y="2291038"/>
            <a:ext cx="200398" cy="23379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015" y="3357251"/>
            <a:ext cx="200398" cy="233797"/>
          </a:xfrm>
          <a:prstGeom prst="rect">
            <a:avLst/>
          </a:prstGeom>
        </p:spPr>
      </p:pic>
      <p:sp>
        <p:nvSpPr>
          <p:cNvPr id="20" name="Блок-схема: узел 19"/>
          <p:cNvSpPr/>
          <p:nvPr/>
        </p:nvSpPr>
        <p:spPr>
          <a:xfrm>
            <a:off x="353040" y="3730524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779749" y="3374067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779749" y="2659636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4781128" y="1947173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4972514" y="885148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9010378" y="3013451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8845810" y="2300232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6783" y="1947173"/>
            <a:ext cx="200398" cy="233797"/>
          </a:xfrm>
          <a:prstGeom prst="rect">
            <a:avLst/>
          </a:prstGeom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5884709" y="1817049"/>
            <a:ext cx="835408" cy="407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466" r="10227" b="68622"/>
          <a:stretch/>
        </p:blipFill>
        <p:spPr bwMode="auto">
          <a:xfrm>
            <a:off x="7871114" y="3228859"/>
            <a:ext cx="1350150" cy="40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5369255" y="3337867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6214246" y="3341317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7069451" y="3341317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136" y="1782294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т/з </a:t>
            </a:r>
            <a:r>
              <a:rPr lang="ru-RU" b="1" dirty="0" smtClean="0"/>
              <a:t>5510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07753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005" y="-167137"/>
            <a:ext cx="7886700" cy="631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endParaRPr lang="ru-RU" sz="200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9307" y="263969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Выезд маневрового состава с пути при запрещающем показании светофора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9230" t="48746" r="4847" b="10856"/>
          <a:stretch/>
        </p:blipFill>
        <p:spPr>
          <a:xfrm>
            <a:off x="14500" y="658705"/>
            <a:ext cx="9129500" cy="38892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1660" y="580817"/>
            <a:ext cx="2120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chemeClr val="accent6">
                    <a:lumMod val="50000"/>
                  </a:schemeClr>
                </a:solidFill>
              </a:rPr>
              <a:t>вагонами вперед</a:t>
            </a:r>
            <a:endParaRPr lang="ru-RU" sz="2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6946345" y="3297387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088092" y="879777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088092" y="1465298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751819" y="2697704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690352" y="3876784"/>
            <a:ext cx="191386" cy="21540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1611289" y="1458752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3295173" y="1920316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2102609" y="3117714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1030303" y="2512751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801523" y="1905193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5699504" y="3120888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3975346" y="2630639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5597146" y="2031355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4134018" y="3123095"/>
            <a:ext cx="204716" cy="24356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0983" y="1445104"/>
            <a:ext cx="819151" cy="37254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/>
          <a:srcRect l="6465" t="3447"/>
          <a:stretch/>
        </p:blipFill>
        <p:spPr>
          <a:xfrm>
            <a:off x="7098629" y="1458752"/>
            <a:ext cx="1077758" cy="359112"/>
          </a:xfrm>
          <a:prstGeom prst="rect">
            <a:avLst/>
          </a:prstGeom>
        </p:spPr>
      </p:pic>
      <p:pic>
        <p:nvPicPr>
          <p:cNvPr id="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" t="7313" r="5862" b="48855"/>
          <a:stretch/>
        </p:blipFill>
        <p:spPr bwMode="auto">
          <a:xfrm>
            <a:off x="7809692" y="3815249"/>
            <a:ext cx="733390" cy="36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6"/>
          <a:srcRect l="1879" t="4915" b="5893"/>
          <a:stretch/>
        </p:blipFill>
        <p:spPr>
          <a:xfrm>
            <a:off x="6545175" y="830179"/>
            <a:ext cx="2905985" cy="373606"/>
          </a:xfrm>
          <a:prstGeom prst="rect">
            <a:avLst/>
          </a:prstGeom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5940316" y="3755408"/>
            <a:ext cx="1041318" cy="427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27" b="27483"/>
          <a:stretch/>
        </p:blipFill>
        <p:spPr bwMode="auto">
          <a:xfrm>
            <a:off x="6933841" y="3853805"/>
            <a:ext cx="874659" cy="33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0740" y="2072831"/>
            <a:ext cx="1199393" cy="317674"/>
          </a:xfrm>
          <a:prstGeom prst="rect">
            <a:avLst/>
          </a:prstGeom>
        </p:spPr>
      </p:pic>
      <p:pic>
        <p:nvPicPr>
          <p:cNvPr id="36" name="Picture 2" descr="https://st2.depositphotos.com/1007567/8802/v/950/depositphotos_88024340-stock-illustration-side-detailed-train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8" t="69666" b="8709"/>
          <a:stretch/>
        </p:blipFill>
        <p:spPr bwMode="auto">
          <a:xfrm>
            <a:off x="6279478" y="2091239"/>
            <a:ext cx="1421263" cy="30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1"/>
          <a:srcRect b="10659"/>
          <a:stretch/>
        </p:blipFill>
        <p:spPr>
          <a:xfrm>
            <a:off x="7189636" y="2595736"/>
            <a:ext cx="1414395" cy="3976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34370" y="1166673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4585</a:t>
            </a:r>
            <a:endParaRPr lang="ru-RU" sz="16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2"/>
          <a:srcRect t="1" b="12175"/>
          <a:stretch/>
        </p:blipFill>
        <p:spPr>
          <a:xfrm>
            <a:off x="2076767" y="2555171"/>
            <a:ext cx="1225402" cy="433690"/>
          </a:xfrm>
          <a:prstGeom prst="rect">
            <a:avLst/>
          </a:prstGeom>
        </p:spPr>
      </p:pic>
      <p:pic>
        <p:nvPicPr>
          <p:cNvPr id="37" name="Picture 2" descr="https://studfile.net/html/2706/132/html_il2bWZ1pAU.yG3l/img-NoQ60R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6" t="39346" r="54729" b="51386"/>
          <a:stretch/>
        </p:blipFill>
        <p:spPr bwMode="auto">
          <a:xfrm>
            <a:off x="7373109" y="3309928"/>
            <a:ext cx="1345598" cy="26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00" y="4039855"/>
            <a:ext cx="9129500" cy="27411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11. </a:t>
            </a:r>
            <a:r>
              <a:rPr lang="ru-RU" sz="2000" b="1" dirty="0"/>
              <a:t>Составьте алгоритм регламента переговоров при производстве маневровой работе составителя и ТЧМ.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</a:t>
            </a:r>
            <a:r>
              <a:rPr lang="ru-RU" sz="2000" b="1" u="sng" dirty="0" smtClean="0">
                <a:solidFill>
                  <a:srgbClr val="C0000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2000" dirty="0"/>
              <a:t>С </a:t>
            </a:r>
            <a:r>
              <a:rPr lang="ru-RU" sz="2000" dirty="0" smtClean="0"/>
              <a:t>2 пути переставить один вагон </a:t>
            </a:r>
            <a:r>
              <a:rPr lang="ru-RU" sz="2000" dirty="0"/>
              <a:t>на </a:t>
            </a:r>
            <a:r>
              <a:rPr lang="ru-RU" sz="2000" dirty="0" smtClean="0"/>
              <a:t>3 </a:t>
            </a:r>
            <a:r>
              <a:rPr lang="ru-RU" sz="2000" dirty="0"/>
              <a:t>путь и объединить с группой из двух </a:t>
            </a:r>
            <a:r>
              <a:rPr lang="ru-RU" sz="2000" dirty="0" smtClean="0"/>
              <a:t>вагонов. </a:t>
            </a:r>
            <a:r>
              <a:rPr lang="ru-RU" sz="2000" dirty="0"/>
              <a:t>Переставлять вагон будем с выездом по направлению второго главного пути за светофор </a:t>
            </a:r>
            <a:r>
              <a:rPr lang="ru-RU" sz="2000" dirty="0" smtClean="0"/>
              <a:t>М1. </a:t>
            </a:r>
            <a:r>
              <a:rPr lang="ru-RU" sz="2000" dirty="0"/>
              <a:t>В виду неисправности маневрового светофора выезд будет производится при  запрещающем показании светофора </a:t>
            </a:r>
            <a:r>
              <a:rPr lang="ru-RU" sz="2000" dirty="0" smtClean="0"/>
              <a:t>М1. </a:t>
            </a:r>
            <a:r>
              <a:rPr lang="ru-RU" sz="2000" dirty="0"/>
              <a:t>ДСП </a:t>
            </a:r>
            <a:r>
              <a:rPr lang="ru-RU" sz="2000" dirty="0" smtClean="0"/>
              <a:t>Лосев.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35450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Рисунок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468" y="1865484"/>
            <a:ext cx="2094927" cy="479566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33" y="2663411"/>
            <a:ext cx="1073800" cy="4283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005" y="-167137"/>
            <a:ext cx="7886700" cy="631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30" y="3741119"/>
            <a:ext cx="8971340" cy="26453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12. </a:t>
            </a:r>
            <a:r>
              <a:rPr lang="ru-RU" sz="2000" b="1" dirty="0"/>
              <a:t>Составьте алгоритм регламента переговоров при производстве маневровой работе составителя и ТЧМ.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ДСП:</a:t>
            </a:r>
          </a:p>
          <a:p>
            <a:pPr marL="0" indent="0" algn="just">
              <a:buNone/>
            </a:pPr>
            <a:r>
              <a:rPr lang="ru-RU" sz="2000" dirty="0"/>
              <a:t>С пути </a:t>
            </a:r>
            <a:r>
              <a:rPr lang="ru-RU" sz="2000" dirty="0" smtClean="0"/>
              <a:t>5-15П </a:t>
            </a:r>
            <a:r>
              <a:rPr lang="ru-RU" sz="2000" dirty="0"/>
              <a:t>переставить </a:t>
            </a:r>
            <a:r>
              <a:rPr lang="ru-RU" sz="2000" dirty="0" smtClean="0"/>
              <a:t>2 вагона </a:t>
            </a:r>
            <a:r>
              <a:rPr lang="ru-RU" sz="2000" dirty="0"/>
              <a:t>на </a:t>
            </a:r>
            <a:r>
              <a:rPr lang="ru-RU" sz="2000" dirty="0" smtClean="0"/>
              <a:t>2 путь и объединить с поездом №3403. </a:t>
            </a:r>
            <a:r>
              <a:rPr lang="ru-RU" sz="2000" dirty="0"/>
              <a:t>Переставлять </a:t>
            </a:r>
            <a:r>
              <a:rPr lang="ru-RU" sz="2000" dirty="0" smtClean="0"/>
              <a:t>вагоны </a:t>
            </a:r>
            <a:r>
              <a:rPr lang="ru-RU" sz="2000" dirty="0"/>
              <a:t>будем с выездом по направлению второго главного пути за светофор М1. В виду неисправности маневрового светофора выезд будет производится при  запрещающем показании светофора </a:t>
            </a:r>
            <a:r>
              <a:rPr lang="ru-RU" sz="2000" dirty="0" smtClean="0"/>
              <a:t>М1. </a:t>
            </a:r>
            <a:r>
              <a:rPr lang="ru-RU" sz="2000" dirty="0"/>
              <a:t>ДСП </a:t>
            </a:r>
            <a:r>
              <a:rPr lang="ru-RU" sz="2000" dirty="0" smtClean="0"/>
              <a:t>Макова.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9307" y="263969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Выезд маневрового состава с пути при запрещающем показании светофора 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9830" y="2347417"/>
            <a:ext cx="8971340" cy="170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9830" y="3066563"/>
            <a:ext cx="8971340" cy="2729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663823" y="1692322"/>
            <a:ext cx="3452883" cy="272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763061" y="1105462"/>
            <a:ext cx="1692322" cy="12692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68991" y="2374704"/>
            <a:ext cx="736979" cy="7191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583897" y="2347409"/>
            <a:ext cx="736979" cy="7191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2674965" y="2347417"/>
            <a:ext cx="750627" cy="7055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114" y="2417171"/>
            <a:ext cx="379347" cy="29833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947" y="2398720"/>
            <a:ext cx="379347" cy="29833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273" y="3140030"/>
            <a:ext cx="379347" cy="29833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2217" y="2374704"/>
            <a:ext cx="379347" cy="29833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3005" y="3146580"/>
            <a:ext cx="379347" cy="29833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6621623" y="2731686"/>
            <a:ext cx="379347" cy="29833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462141" y="2015477"/>
            <a:ext cx="379347" cy="29833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6196456" y="1365320"/>
            <a:ext cx="379347" cy="298335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6631570" y="793488"/>
            <a:ext cx="379347" cy="298335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 flipH="1">
            <a:off x="791610" y="2319092"/>
            <a:ext cx="244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1</a:t>
            </a:r>
            <a:endParaRPr lang="ru-RU" sz="14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463275" y="2817793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5</a:t>
            </a:r>
            <a:endParaRPr lang="ru-RU" sz="1400" b="1" dirty="0"/>
          </a:p>
        </p:txBody>
      </p:sp>
      <p:sp>
        <p:nvSpPr>
          <p:cNvPr id="42" name="Прямоугольник 41"/>
          <p:cNvSpPr/>
          <p:nvPr/>
        </p:nvSpPr>
        <p:spPr>
          <a:xfrm flipH="1">
            <a:off x="1585505" y="2832253"/>
            <a:ext cx="1941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3</a:t>
            </a:r>
            <a:endParaRPr lang="ru-RU" sz="1400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3328193" y="2332812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7</a:t>
            </a:r>
            <a:endParaRPr lang="ru-RU" sz="14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625042" y="2091619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9</a:t>
            </a:r>
            <a:endParaRPr lang="ru-RU" sz="1400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480119" y="1398193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11</a:t>
            </a:r>
            <a:endParaRPr lang="ru-RU" sz="1400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346392" y="2332812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13</a:t>
            </a:r>
            <a:endParaRPr lang="ru-RU" sz="14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277702" y="283321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15</a:t>
            </a:r>
            <a:endParaRPr lang="ru-RU" sz="1400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8730407" y="2032445"/>
            <a:ext cx="4235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II</a:t>
            </a:r>
            <a:r>
              <a:rPr lang="ru-RU" sz="1600" b="1" dirty="0" smtClean="0"/>
              <a:t>П</a:t>
            </a:r>
            <a:endParaRPr lang="ru-RU" sz="1600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114921" y="2370999"/>
            <a:ext cx="46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М1</a:t>
            </a:r>
            <a:endParaRPr lang="ru-RU" sz="1600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1893816" y="2354411"/>
            <a:ext cx="46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М3</a:t>
            </a:r>
            <a:endParaRPr lang="ru-RU" sz="16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1714480" y="3093860"/>
            <a:ext cx="46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М5</a:t>
            </a:r>
            <a:endParaRPr lang="ru-RU" sz="1600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3300988" y="2738246"/>
            <a:ext cx="46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М7</a:t>
            </a:r>
            <a:endParaRPr lang="ru-RU" sz="1600" b="1" dirty="0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046245" y="2747219"/>
            <a:ext cx="379347" cy="298335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3676672" y="2315983"/>
            <a:ext cx="46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М9</a:t>
            </a:r>
            <a:endParaRPr lang="ru-RU" sz="1600" b="1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5387392" y="3124637"/>
            <a:ext cx="5245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М11</a:t>
            </a:r>
            <a:endParaRPr lang="ru-RU" sz="1400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8755503" y="2806693"/>
            <a:ext cx="369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I</a:t>
            </a:r>
            <a:r>
              <a:rPr lang="ru-RU" sz="1600" b="1" dirty="0" smtClean="0"/>
              <a:t>П</a:t>
            </a:r>
            <a:endParaRPr lang="ru-RU" sz="1600" b="1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6875686" y="2756479"/>
            <a:ext cx="3561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r>
              <a:rPr lang="en-US" sz="1600" b="1" dirty="0" smtClean="0"/>
              <a:t>I</a:t>
            </a:r>
            <a:endParaRPr lang="ru-RU" sz="1600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741662" y="2028752"/>
            <a:ext cx="4106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r>
              <a:rPr lang="en-US" sz="1600" b="1" dirty="0" smtClean="0"/>
              <a:t>II</a:t>
            </a:r>
            <a:endParaRPr lang="ru-RU" sz="1600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453412" y="1373664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Ч4</a:t>
            </a:r>
            <a:endParaRPr lang="ru-RU" sz="1600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875686" y="787324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Ч6</a:t>
            </a:r>
            <a:endParaRPr lang="ru-RU" sz="1600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8710400" y="800637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6П</a:t>
            </a:r>
            <a:endParaRPr lang="ru-RU" b="1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8758886" y="1387886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4П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5215" y="2716966"/>
            <a:ext cx="835224" cy="349596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9063" y="2715506"/>
            <a:ext cx="781924" cy="360890"/>
          </a:xfrm>
          <a:prstGeom prst="rect">
            <a:avLst/>
          </a:prstGeom>
        </p:spPr>
      </p:pic>
      <p:sp>
        <p:nvSpPr>
          <p:cNvPr id="70" name="Блок-схема: узел 69"/>
          <p:cNvSpPr/>
          <p:nvPr/>
        </p:nvSpPr>
        <p:spPr>
          <a:xfrm>
            <a:off x="580562" y="2430623"/>
            <a:ext cx="182938" cy="19680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3102320" y="2814045"/>
            <a:ext cx="182938" cy="19680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4111647" y="2379803"/>
            <a:ext cx="182938" cy="19680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2347198" y="2423779"/>
            <a:ext cx="182938" cy="19680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2157773" y="3156926"/>
            <a:ext cx="182938" cy="19680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5902151" y="3171721"/>
            <a:ext cx="182938" cy="19680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 rotWithShape="1">
          <a:blip r:embed="rId7"/>
          <a:srcRect t="17808" r="31614" b="6912"/>
          <a:stretch/>
        </p:blipFill>
        <p:spPr>
          <a:xfrm>
            <a:off x="7346601" y="712794"/>
            <a:ext cx="1745691" cy="419500"/>
          </a:xfrm>
          <a:prstGeom prst="rect">
            <a:avLst/>
          </a:prstGeom>
        </p:spPr>
      </p:pic>
      <p:sp>
        <p:nvSpPr>
          <p:cNvPr id="77" name="Блок-схема: узел 76"/>
          <p:cNvSpPr/>
          <p:nvPr/>
        </p:nvSpPr>
        <p:spPr>
          <a:xfrm>
            <a:off x="6684292" y="2811559"/>
            <a:ext cx="175000" cy="18069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6262135" y="1450050"/>
            <a:ext cx="175000" cy="18069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5521722" y="2097113"/>
            <a:ext cx="175000" cy="18069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6695949" y="878063"/>
            <a:ext cx="175000" cy="18069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4305031" y="3036719"/>
            <a:ext cx="6896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5-15П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6455390" y="1105462"/>
            <a:ext cx="2661316" cy="192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6794156" y="1641628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№3403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9296" y="3081536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т/з 6512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4904" y="597501"/>
            <a:ext cx="2120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</a:rPr>
              <a:t>вагонами вперед</a:t>
            </a:r>
          </a:p>
        </p:txBody>
      </p:sp>
    </p:spTree>
    <p:extLst>
      <p:ext uri="{BB962C8B-B14F-4D97-AF65-F5344CB8AC3E}">
        <p14:creationId xmlns:p14="http://schemas.microsoft.com/office/powerpoint/2010/main" val="3924565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96872" r="1042"/>
          <a:stretch/>
        </p:blipFill>
        <p:spPr>
          <a:xfrm>
            <a:off x="8843321" y="489074"/>
            <a:ext cx="273382" cy="33709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005" y="-167137"/>
            <a:ext cx="7886700" cy="631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endParaRPr lang="ru-RU" sz="2000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925" t="47348" r="15792" b="12350"/>
          <a:stretch/>
        </p:blipFill>
        <p:spPr>
          <a:xfrm>
            <a:off x="27293" y="464024"/>
            <a:ext cx="8830101" cy="332106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3" y="3719183"/>
            <a:ext cx="9089410" cy="2513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13</a:t>
            </a:r>
            <a:r>
              <a:rPr lang="ru-RU" sz="2000" b="1" dirty="0"/>
              <a:t>. Составьте алгоритм регламента переговоров при производстве маневровой работе составителя и ТЧМ.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План </a:t>
            </a:r>
            <a:r>
              <a:rPr lang="ru-RU" sz="2000" b="1" u="sng" dirty="0">
                <a:solidFill>
                  <a:srgbClr val="C00000"/>
                </a:solidFill>
              </a:rPr>
              <a:t>маневровой работы ДСП:</a:t>
            </a:r>
          </a:p>
          <a:p>
            <a:pPr marL="0" indent="0" algn="just">
              <a:buNone/>
            </a:pPr>
            <a:r>
              <a:rPr lang="ru-RU" sz="2000" dirty="0"/>
              <a:t>С </a:t>
            </a:r>
            <a:r>
              <a:rPr lang="ru-RU" sz="2000" dirty="0" smtClean="0"/>
              <a:t>4 </a:t>
            </a:r>
            <a:r>
              <a:rPr lang="ru-RU" sz="2000" dirty="0"/>
              <a:t>пути  переставить один вагон на 7 путь. Переставлять вагон будем после </a:t>
            </a:r>
            <a:r>
              <a:rPr lang="ru-RU" sz="2000" dirty="0" smtClean="0"/>
              <a:t>проследования поезда №2854 с 7 пути </a:t>
            </a:r>
            <a:r>
              <a:rPr lang="ru-RU" sz="2000" dirty="0"/>
              <a:t>с выездом по направлению второго главного пути за светофор М1</a:t>
            </a:r>
            <a:r>
              <a:rPr lang="ru-RU" sz="2000" dirty="0" smtClean="0"/>
              <a:t>. ДСП Калашников. </a:t>
            </a:r>
            <a:endParaRPr lang="ru-RU" sz="2000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3329998" y="1488558"/>
            <a:ext cx="643770" cy="5994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Блок-схема: узел 16"/>
          <p:cNvSpPr/>
          <p:nvPr/>
        </p:nvSpPr>
        <p:spPr>
          <a:xfrm>
            <a:off x="5815058" y="3330392"/>
            <a:ext cx="136477" cy="159195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6893279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8058116" y="2841353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888290" y="2334223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7278615" y="784871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927671" y="1261139"/>
            <a:ext cx="167704" cy="213147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927671" y="2165263"/>
            <a:ext cx="167704" cy="213147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7246722" y="1260780"/>
            <a:ext cx="168370" cy="21350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4714" y="634906"/>
            <a:ext cx="1073800" cy="428351"/>
          </a:xfrm>
          <a:prstGeom prst="rect">
            <a:avLst/>
          </a:prstGeom>
        </p:spPr>
      </p:pic>
      <p:sp>
        <p:nvSpPr>
          <p:cNvPr id="26" name="Блок-схема: узел 25"/>
          <p:cNvSpPr/>
          <p:nvPr/>
        </p:nvSpPr>
        <p:spPr>
          <a:xfrm>
            <a:off x="5459102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5280451" y="2287266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6819757" y="1772974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4672745" y="1677725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3575187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3083279" y="1266945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2354324" y="1668200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2569066" y="2169842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2643" y="21667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Движение по маршруту, приготовленному не на весь маневровый полурейс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8843321" y="369924"/>
            <a:ext cx="1155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т/з </a:t>
            </a:r>
            <a:r>
              <a:rPr lang="ru-RU" b="1" dirty="0" smtClean="0"/>
              <a:t>883</a:t>
            </a:r>
            <a:endParaRPr lang="ru-RU" b="1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5"/>
          <a:srcRect l="35085" t="27278"/>
          <a:stretch/>
        </p:blipFill>
        <p:spPr>
          <a:xfrm>
            <a:off x="7969658" y="3186411"/>
            <a:ext cx="1681927" cy="401149"/>
          </a:xfrm>
          <a:prstGeom prst="rect">
            <a:avLst/>
          </a:prstGeom>
        </p:spPr>
      </p:pic>
      <p:pic>
        <p:nvPicPr>
          <p:cNvPr id="36" name="Picture 2" descr="https://main-cdn.goods.ru/hlr-system/1599307731/100024285541b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" t="54288" r="63177" b="33130"/>
          <a:stretch/>
        </p:blipFill>
        <p:spPr bwMode="auto">
          <a:xfrm>
            <a:off x="6344137" y="3070746"/>
            <a:ext cx="1625521" cy="52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олилиния 11"/>
          <p:cNvSpPr/>
          <p:nvPr/>
        </p:nvSpPr>
        <p:spPr>
          <a:xfrm>
            <a:off x="183864" y="1405256"/>
            <a:ext cx="5600248" cy="1912102"/>
          </a:xfrm>
          <a:custGeom>
            <a:avLst/>
            <a:gdLst>
              <a:gd name="connsiteX0" fmla="*/ 5600248 w 5600248"/>
              <a:gd name="connsiteY0" fmla="*/ 1912102 h 1912102"/>
              <a:gd name="connsiteX1" fmla="*/ 4707113 w 5600248"/>
              <a:gd name="connsiteY1" fmla="*/ 1050865 h 1912102"/>
              <a:gd name="connsiteX2" fmla="*/ 4707113 w 5600248"/>
              <a:gd name="connsiteY2" fmla="*/ 1050865 h 1912102"/>
              <a:gd name="connsiteX3" fmla="*/ 4132955 w 5600248"/>
              <a:gd name="connsiteY3" fmla="*/ 1029600 h 1912102"/>
              <a:gd name="connsiteX4" fmla="*/ 4132955 w 5600248"/>
              <a:gd name="connsiteY4" fmla="*/ 1029600 h 1912102"/>
              <a:gd name="connsiteX5" fmla="*/ 3633224 w 5600248"/>
              <a:gd name="connsiteY5" fmla="*/ 540502 h 1912102"/>
              <a:gd name="connsiteX6" fmla="*/ 3633224 w 5600248"/>
              <a:gd name="connsiteY6" fmla="*/ 540502 h 1912102"/>
              <a:gd name="connsiteX7" fmla="*/ 3112229 w 5600248"/>
              <a:gd name="connsiteY7" fmla="*/ 540502 h 1912102"/>
              <a:gd name="connsiteX8" fmla="*/ 3112229 w 5600248"/>
              <a:gd name="connsiteY8" fmla="*/ 540502 h 1912102"/>
              <a:gd name="connsiteX9" fmla="*/ 2623131 w 5600248"/>
              <a:gd name="connsiteY9" fmla="*/ 40772 h 1912102"/>
              <a:gd name="connsiteX10" fmla="*/ 2623131 w 5600248"/>
              <a:gd name="connsiteY10" fmla="*/ 30139 h 1912102"/>
              <a:gd name="connsiteX11" fmla="*/ 177643 w 5600248"/>
              <a:gd name="connsiteY11" fmla="*/ 51404 h 1912102"/>
              <a:gd name="connsiteX12" fmla="*/ 188276 w 5600248"/>
              <a:gd name="connsiteY12" fmla="*/ 19507 h 1912102"/>
              <a:gd name="connsiteX13" fmla="*/ 188276 w 5600248"/>
              <a:gd name="connsiteY13" fmla="*/ 19507 h 1912102"/>
              <a:gd name="connsiteX14" fmla="*/ 60685 w 5600248"/>
              <a:gd name="connsiteY14" fmla="*/ 62037 h 191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00248" h="1912102">
                <a:moveTo>
                  <a:pt x="5600248" y="1912102"/>
                </a:moveTo>
                <a:lnTo>
                  <a:pt x="4707113" y="1050865"/>
                </a:lnTo>
                <a:lnTo>
                  <a:pt x="4707113" y="1050865"/>
                </a:lnTo>
                <a:lnTo>
                  <a:pt x="4132955" y="1029600"/>
                </a:lnTo>
                <a:lnTo>
                  <a:pt x="4132955" y="1029600"/>
                </a:lnTo>
                <a:lnTo>
                  <a:pt x="3633224" y="540502"/>
                </a:lnTo>
                <a:lnTo>
                  <a:pt x="3633224" y="540502"/>
                </a:lnTo>
                <a:lnTo>
                  <a:pt x="3112229" y="540502"/>
                </a:lnTo>
                <a:lnTo>
                  <a:pt x="3112229" y="540502"/>
                </a:lnTo>
                <a:lnTo>
                  <a:pt x="2623131" y="40772"/>
                </a:lnTo>
                <a:cubicBezTo>
                  <a:pt x="2541615" y="-44288"/>
                  <a:pt x="2623131" y="30139"/>
                  <a:pt x="2623131" y="30139"/>
                </a:cubicBezTo>
                <a:lnTo>
                  <a:pt x="177643" y="51404"/>
                </a:lnTo>
                <a:cubicBezTo>
                  <a:pt x="-228166" y="49632"/>
                  <a:pt x="188276" y="19507"/>
                  <a:pt x="188276" y="19507"/>
                </a:cubicBezTo>
                <a:lnTo>
                  <a:pt x="188276" y="19507"/>
                </a:lnTo>
                <a:lnTo>
                  <a:pt x="60685" y="62037"/>
                </a:ln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2" descr="https://thumbs.dreamstime.com/b/%D0%BA%D0%BE%D0%BC%D0%BF-%D0%B5%D0%BA%D1%82-%D0%B2%D0%B5%D0%BA%D1%82%D0%BE%D1%80%D0%B0-%D1%84%D1%83%D1%80-%D0%B3%D1%80%D1%83%D0%B7%D0%B0-%D0%BF%D0%BE%D0%B5%D0%B7-%D0%B0-%D1%82%D0%B0%D0%BD%D0%BA%D0%BE%D0%B2-%D0%B0%D0%B2%D1%82%D0%BE%D0%BC%D0%BE%D0%B1%D0%B8-%D0%B5%D0%B9-6880583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9" t="85231" r="3761" b="4157"/>
          <a:stretch/>
        </p:blipFill>
        <p:spPr bwMode="auto">
          <a:xfrm>
            <a:off x="7659313" y="810012"/>
            <a:ext cx="942428" cy="25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8810621" y="1063256"/>
            <a:ext cx="82789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олилиния 37"/>
          <p:cNvSpPr/>
          <p:nvPr/>
        </p:nvSpPr>
        <p:spPr>
          <a:xfrm>
            <a:off x="3668233" y="956930"/>
            <a:ext cx="3859618" cy="531628"/>
          </a:xfrm>
          <a:custGeom>
            <a:avLst/>
            <a:gdLst>
              <a:gd name="connsiteX0" fmla="*/ 3859618 w 3859618"/>
              <a:gd name="connsiteY0" fmla="*/ 31898 h 531628"/>
              <a:gd name="connsiteX1" fmla="*/ 3136604 w 3859618"/>
              <a:gd name="connsiteY1" fmla="*/ 0 h 531628"/>
              <a:gd name="connsiteX2" fmla="*/ 3136604 w 3859618"/>
              <a:gd name="connsiteY2" fmla="*/ 0 h 531628"/>
              <a:gd name="connsiteX3" fmla="*/ 2573079 w 3859618"/>
              <a:gd name="connsiteY3" fmla="*/ 531628 h 531628"/>
              <a:gd name="connsiteX4" fmla="*/ 2573079 w 3859618"/>
              <a:gd name="connsiteY4" fmla="*/ 531628 h 531628"/>
              <a:gd name="connsiteX5" fmla="*/ 0 w 3859618"/>
              <a:gd name="connsiteY5" fmla="*/ 531628 h 531628"/>
              <a:gd name="connsiteX6" fmla="*/ 0 w 3859618"/>
              <a:gd name="connsiteY6" fmla="*/ 531628 h 531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9618" h="531628">
                <a:moveTo>
                  <a:pt x="3859618" y="31898"/>
                </a:moveTo>
                <a:lnTo>
                  <a:pt x="3136604" y="0"/>
                </a:lnTo>
                <a:lnTo>
                  <a:pt x="3136604" y="0"/>
                </a:lnTo>
                <a:lnTo>
                  <a:pt x="2573079" y="531628"/>
                </a:lnTo>
                <a:lnTo>
                  <a:pt x="2573079" y="531628"/>
                </a:lnTo>
                <a:lnTo>
                  <a:pt x="0" y="531628"/>
                </a:lnTo>
                <a:lnTo>
                  <a:pt x="0" y="531628"/>
                </a:lnTo>
              </a:path>
            </a:pathLst>
          </a:custGeom>
          <a:noFill/>
          <a:ln w="28575">
            <a:solidFill>
              <a:srgbClr val="C0000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6915036" y="2834535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№2854</a:t>
            </a:r>
            <a:endParaRPr lang="ru-RU" sz="1600" b="1" dirty="0"/>
          </a:p>
        </p:txBody>
      </p:sp>
      <p:pic>
        <p:nvPicPr>
          <p:cNvPr id="40" name="Picture 8" descr="http://www.zugmodell.ru/published/publicdata/ZUGMODELWEBSHOP/attachments/SC/products_pictures/17828_kl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16" b="27425"/>
          <a:stretch/>
        </p:blipFill>
        <p:spPr bwMode="auto">
          <a:xfrm>
            <a:off x="7428644" y="1696849"/>
            <a:ext cx="1428750" cy="36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s://i.ytimg.com/vi/ZvHgHjn3Xzs/hqdefault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3" t="53221" r="6537" b="25752"/>
          <a:stretch/>
        </p:blipFill>
        <p:spPr bwMode="auto">
          <a:xfrm>
            <a:off x="8254076" y="2128036"/>
            <a:ext cx="946087" cy="45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24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96872" r="1042"/>
          <a:stretch/>
        </p:blipFill>
        <p:spPr>
          <a:xfrm>
            <a:off x="8843321" y="489074"/>
            <a:ext cx="273382" cy="33709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005" y="-167137"/>
            <a:ext cx="7886700" cy="631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endParaRPr lang="ru-RU" sz="2000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925" t="47348" r="15792" b="12350"/>
          <a:stretch/>
        </p:blipFill>
        <p:spPr>
          <a:xfrm>
            <a:off x="27293" y="464024"/>
            <a:ext cx="8830101" cy="332106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3" y="3719183"/>
            <a:ext cx="9089410" cy="25387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14. </a:t>
            </a:r>
            <a:r>
              <a:rPr lang="ru-RU" sz="2000" b="1" dirty="0"/>
              <a:t>Составьте алгоритм регламента переговоров при производстве маневровой работе составителя и ТЧМ.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План </a:t>
            </a:r>
            <a:r>
              <a:rPr lang="ru-RU" sz="2000" b="1" u="sng" dirty="0">
                <a:solidFill>
                  <a:srgbClr val="C00000"/>
                </a:solidFill>
              </a:rPr>
              <a:t>маневровой работы ДСП:</a:t>
            </a:r>
          </a:p>
          <a:p>
            <a:pPr marL="0" indent="0" algn="just">
              <a:buNone/>
            </a:pPr>
            <a:r>
              <a:rPr lang="ru-RU" sz="2000" dirty="0"/>
              <a:t>С </a:t>
            </a:r>
            <a:r>
              <a:rPr lang="ru-RU" sz="2000" dirty="0" smtClean="0"/>
              <a:t>11Т </a:t>
            </a:r>
            <a:r>
              <a:rPr lang="ru-RU" sz="2000" dirty="0"/>
              <a:t>пути  переставить один вагон на </a:t>
            </a:r>
            <a:r>
              <a:rPr lang="ru-RU" sz="2000" dirty="0" smtClean="0"/>
              <a:t>5 путь и объединить с вагоном. </a:t>
            </a:r>
            <a:r>
              <a:rPr lang="ru-RU" sz="2000" dirty="0"/>
              <a:t>Переставлять вагон будем после </a:t>
            </a:r>
            <a:r>
              <a:rPr lang="ru-RU" sz="2000" dirty="0" smtClean="0"/>
              <a:t>проследования мотовоза №8602 с 3 пути. ДСП Круглов. </a:t>
            </a:r>
            <a:endParaRPr lang="ru-RU" sz="2000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-36908" y="1498635"/>
            <a:ext cx="643770" cy="5994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Блок-схема: узел 16"/>
          <p:cNvSpPr/>
          <p:nvPr/>
        </p:nvSpPr>
        <p:spPr>
          <a:xfrm>
            <a:off x="5960769" y="3325975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6893279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8058116" y="2841353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729671" y="2340121"/>
            <a:ext cx="136477" cy="159195"/>
          </a:xfrm>
          <a:prstGeom prst="flowChartConnector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7278615" y="784871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927671" y="1261139"/>
            <a:ext cx="167704" cy="213147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927671" y="2165263"/>
            <a:ext cx="167704" cy="213147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7246722" y="1260780"/>
            <a:ext cx="168370" cy="21350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980" y="2144604"/>
            <a:ext cx="1073800" cy="428351"/>
          </a:xfrm>
          <a:prstGeom prst="rect">
            <a:avLst/>
          </a:prstGeom>
        </p:spPr>
      </p:pic>
      <p:sp>
        <p:nvSpPr>
          <p:cNvPr id="26" name="Блок-схема: узел 25"/>
          <p:cNvSpPr/>
          <p:nvPr/>
        </p:nvSpPr>
        <p:spPr>
          <a:xfrm>
            <a:off x="5459102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5280451" y="2287266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6819757" y="1772974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4672745" y="1677725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3575187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3083279" y="1266945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2354324" y="1668200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2569066" y="2169842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2643" y="21667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Движение по маршруту, приготовленному не на весь маневровый полурейс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849226" y="2484829"/>
            <a:ext cx="1155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т/з </a:t>
            </a:r>
            <a:r>
              <a:rPr lang="ru-RU" b="1" dirty="0" smtClean="0"/>
              <a:t>4568</a:t>
            </a:r>
            <a:endParaRPr lang="ru-RU" b="1" dirty="0"/>
          </a:p>
        </p:txBody>
      </p:sp>
      <p:pic>
        <p:nvPicPr>
          <p:cNvPr id="37" name="Picture 2" descr="https://thumbs.dreamstime.com/b/%D0%BA%D0%BE%D0%BC%D0%BF-%D0%B5%D0%BA%D1%82-%D0%B2%D0%B5%D0%BA%D1%82%D0%BE%D1%80%D0%B0-%D1%84%D1%83%D1%80-%D0%B3%D1%80%D1%83%D0%B7%D0%B0-%D0%BF%D0%BE%D0%B5%D0%B7-%D0%B0-%D1%82%D0%B0%D0%BD%D0%BA%D0%BE%D0%B2-%D0%B0%D0%B2%D1%82%D0%BE%D0%BC%D0%BE%D0%B1%D0%B8-%D0%B5%D0%B9-688058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9" t="85231" r="3761" b="4157"/>
          <a:stretch/>
        </p:blipFill>
        <p:spPr bwMode="auto">
          <a:xfrm>
            <a:off x="2549345" y="2319711"/>
            <a:ext cx="942428" cy="25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>
            <a:off x="6915036" y="2834535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№2854</a:t>
            </a:r>
            <a:endParaRPr lang="ru-RU" sz="1600" b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491773" y="2476240"/>
            <a:ext cx="1880576" cy="17178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723959" y="2533576"/>
            <a:ext cx="4555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11Т</a:t>
            </a:r>
          </a:p>
        </p:txBody>
      </p:sp>
      <p:pic>
        <p:nvPicPr>
          <p:cNvPr id="40" name="Picture 2" descr="https://i.ytimg.com/vi/ZvHgHjn3Xzs/hqdefault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3" t="53221" r="6537" b="25752"/>
          <a:stretch/>
        </p:blipFill>
        <p:spPr bwMode="auto">
          <a:xfrm>
            <a:off x="8254076" y="2128036"/>
            <a:ext cx="946087" cy="45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245367" y="1984843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№8602</a:t>
            </a:r>
            <a:endParaRPr lang="ru-RU" sz="1600" b="1" dirty="0"/>
          </a:p>
        </p:txBody>
      </p:sp>
      <p:sp>
        <p:nvSpPr>
          <p:cNvPr id="41" name="Полилиния 40"/>
          <p:cNvSpPr/>
          <p:nvPr/>
        </p:nvSpPr>
        <p:spPr>
          <a:xfrm>
            <a:off x="-52306" y="1490381"/>
            <a:ext cx="7909745" cy="1030964"/>
          </a:xfrm>
          <a:custGeom>
            <a:avLst/>
            <a:gdLst>
              <a:gd name="connsiteX0" fmla="*/ 7729013 w 7729013"/>
              <a:gd name="connsiteY0" fmla="*/ 1030964 h 1030964"/>
              <a:gd name="connsiteX1" fmla="*/ 6442473 w 7729013"/>
              <a:gd name="connsiteY1" fmla="*/ 999067 h 1030964"/>
              <a:gd name="connsiteX2" fmla="*/ 6442473 w 7729013"/>
              <a:gd name="connsiteY2" fmla="*/ 999067 h 1030964"/>
              <a:gd name="connsiteX3" fmla="*/ 5921478 w 7729013"/>
              <a:gd name="connsiteY3" fmla="*/ 478071 h 1030964"/>
              <a:gd name="connsiteX4" fmla="*/ 5921478 w 7729013"/>
              <a:gd name="connsiteY4" fmla="*/ 478071 h 1030964"/>
              <a:gd name="connsiteX5" fmla="*/ 3401562 w 7729013"/>
              <a:gd name="connsiteY5" fmla="*/ 456806 h 1030964"/>
              <a:gd name="connsiteX6" fmla="*/ 3401562 w 7729013"/>
              <a:gd name="connsiteY6" fmla="*/ 456806 h 1030964"/>
              <a:gd name="connsiteX7" fmla="*/ 2912464 w 7729013"/>
              <a:gd name="connsiteY7" fmla="*/ 31504 h 1030964"/>
              <a:gd name="connsiteX8" fmla="*/ 2901832 w 7729013"/>
              <a:gd name="connsiteY8" fmla="*/ 31504 h 1030964"/>
              <a:gd name="connsiteX9" fmla="*/ 2901832 w 7729013"/>
              <a:gd name="connsiteY9" fmla="*/ 31504 h 1030964"/>
              <a:gd name="connsiteX10" fmla="*/ 190529 w 7729013"/>
              <a:gd name="connsiteY10" fmla="*/ 20871 h 1030964"/>
              <a:gd name="connsiteX11" fmla="*/ 222427 w 7729013"/>
              <a:gd name="connsiteY11" fmla="*/ 10239 h 1030964"/>
              <a:gd name="connsiteX12" fmla="*/ 222427 w 7729013"/>
              <a:gd name="connsiteY12" fmla="*/ 10239 h 1030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729013" h="1030964">
                <a:moveTo>
                  <a:pt x="7729013" y="1030964"/>
                </a:moveTo>
                <a:lnTo>
                  <a:pt x="6442473" y="999067"/>
                </a:lnTo>
                <a:lnTo>
                  <a:pt x="6442473" y="999067"/>
                </a:lnTo>
                <a:lnTo>
                  <a:pt x="5921478" y="478071"/>
                </a:lnTo>
                <a:lnTo>
                  <a:pt x="5921478" y="478071"/>
                </a:lnTo>
                <a:lnTo>
                  <a:pt x="3401562" y="456806"/>
                </a:lnTo>
                <a:lnTo>
                  <a:pt x="3401562" y="456806"/>
                </a:lnTo>
                <a:lnTo>
                  <a:pt x="2912464" y="31504"/>
                </a:lnTo>
                <a:cubicBezTo>
                  <a:pt x="2829176" y="-39380"/>
                  <a:pt x="2901832" y="31504"/>
                  <a:pt x="2901832" y="31504"/>
                </a:cubicBezTo>
                <a:lnTo>
                  <a:pt x="2901832" y="31504"/>
                </a:lnTo>
                <a:lnTo>
                  <a:pt x="190529" y="20871"/>
                </a:lnTo>
                <a:cubicBezTo>
                  <a:pt x="-256038" y="17327"/>
                  <a:pt x="222427" y="10239"/>
                  <a:pt x="222427" y="10239"/>
                </a:cubicBezTo>
                <a:lnTo>
                  <a:pt x="222427" y="10239"/>
                </a:ln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4" descr="https://st2.depositphotos.com/1007567/8802/v/950/depositphotos_88024340-stock-illustration-side-detailed-train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6" r="25116" b="69848"/>
          <a:stretch/>
        </p:blipFill>
        <p:spPr bwMode="auto">
          <a:xfrm>
            <a:off x="8937891" y="706676"/>
            <a:ext cx="1200921" cy="35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s://st2.depositphotos.com/1007567/8802/v/950/depositphotos_88024340-stock-illustration-side-detailed-train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8" t="69666" b="10884"/>
          <a:stretch/>
        </p:blipFill>
        <p:spPr bwMode="auto">
          <a:xfrm>
            <a:off x="7658456" y="720325"/>
            <a:ext cx="1278537" cy="31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s://thumbs.dreamstime.com/b/%D0%BA%D0%BE%D0%BC%D0%BF-%D0%B5%D0%BA%D1%82-%D0%B2%D0%B5%D0%BA%D1%82%D0%BE%D1%80%D0%B0-%D1%84%D1%83%D1%80-%D0%B3%D1%80%D1%83%D0%B7%D0%B0-%D0%BF%D0%BE%D0%B5%D0%B7-%D0%B0-%D1%82%D0%B0%D0%BD%D0%BA%D0%BE%D0%B2-%D0%B0%D0%B2%D1%82%D0%BE%D0%BC%D0%BE%D0%B1%D0%B8-%D0%B5%D0%B9-6880583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41" t="65882" r="2424" b="21638"/>
          <a:stretch/>
        </p:blipFill>
        <p:spPr bwMode="auto">
          <a:xfrm>
            <a:off x="8454744" y="2784269"/>
            <a:ext cx="862691" cy="29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10"/>
          <a:srcRect l="48567" t="18479" b="57858"/>
          <a:stretch/>
        </p:blipFill>
        <p:spPr>
          <a:xfrm>
            <a:off x="6356479" y="3167304"/>
            <a:ext cx="3272904" cy="43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0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96872" r="1042"/>
          <a:stretch/>
        </p:blipFill>
        <p:spPr>
          <a:xfrm>
            <a:off x="8843321" y="489074"/>
            <a:ext cx="273382" cy="33709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005" y="-167137"/>
            <a:ext cx="7886700" cy="631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endParaRPr lang="ru-RU" sz="2000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925" t="47348" r="15792" b="12350"/>
          <a:stretch/>
        </p:blipFill>
        <p:spPr>
          <a:xfrm>
            <a:off x="27293" y="464024"/>
            <a:ext cx="8830101" cy="332106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3" y="3719184"/>
            <a:ext cx="9089410" cy="2432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15. Составьте алгоритм регламента переговоров при производстве маневровой работе составителя и ТЧМ.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План </a:t>
            </a:r>
            <a:r>
              <a:rPr lang="ru-RU" sz="2000" b="1" u="sng" dirty="0">
                <a:solidFill>
                  <a:srgbClr val="C00000"/>
                </a:solidFill>
              </a:rPr>
              <a:t>маневровой работы ДСП:</a:t>
            </a:r>
          </a:p>
          <a:p>
            <a:pPr marL="0" indent="0" algn="just">
              <a:buNone/>
            </a:pPr>
            <a:r>
              <a:rPr lang="ru-RU" sz="2000" dirty="0"/>
              <a:t>С </a:t>
            </a:r>
            <a:r>
              <a:rPr lang="ru-RU" sz="2000" dirty="0" smtClean="0"/>
              <a:t>пути НДП (от М1)  </a:t>
            </a:r>
            <a:r>
              <a:rPr lang="ru-RU" sz="2000" dirty="0"/>
              <a:t>переставить один вагон на </a:t>
            </a:r>
            <a:r>
              <a:rPr lang="ru-RU" sz="2000" dirty="0" smtClean="0"/>
              <a:t>1 путь и объединить с поездом №3477. </a:t>
            </a:r>
            <a:r>
              <a:rPr lang="ru-RU" sz="2000" dirty="0"/>
              <a:t>Переставлять вагон будем после </a:t>
            </a:r>
            <a:r>
              <a:rPr lang="ru-RU" sz="2000" dirty="0" smtClean="0"/>
              <a:t>проследования поезда №6642 на 4 путь. ДСП Махов. </a:t>
            </a:r>
            <a:endParaRPr lang="ru-RU" sz="2000" dirty="0"/>
          </a:p>
          <a:p>
            <a:pPr marL="0" indent="0" algn="just">
              <a:buNone/>
            </a:pPr>
            <a:endParaRPr lang="ru-RU" sz="2000" b="1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5975788" y="3322847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6893279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8058116" y="2841353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891215" y="2342394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7278615" y="784871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927671" y="1261139"/>
            <a:ext cx="167704" cy="213147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1095375" y="2167044"/>
            <a:ext cx="167704" cy="213147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7246722" y="1260780"/>
            <a:ext cx="168370" cy="21350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5" y="1072671"/>
            <a:ext cx="1188236" cy="489552"/>
          </a:xfrm>
          <a:prstGeom prst="rect">
            <a:avLst/>
          </a:prstGeom>
        </p:spPr>
      </p:pic>
      <p:sp>
        <p:nvSpPr>
          <p:cNvPr id="26" name="Блок-схема: узел 25"/>
          <p:cNvSpPr/>
          <p:nvPr/>
        </p:nvSpPr>
        <p:spPr>
          <a:xfrm>
            <a:off x="5459102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5280451" y="2287266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6819757" y="1772974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4672745" y="1677725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3575187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3083279" y="1266945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2354324" y="1668200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2569066" y="2169842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2643" y="21667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Движение по маршруту, приготовленному не на весь маневровый полурейс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89493" y="791900"/>
            <a:ext cx="11555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951</a:t>
            </a:r>
            <a:endParaRPr lang="ru-RU" sz="1600" b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169974" y="1424382"/>
            <a:ext cx="2502771" cy="36563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723959" y="2533576"/>
            <a:ext cx="4555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11Т</a:t>
            </a:r>
          </a:p>
        </p:txBody>
      </p:sp>
      <p:pic>
        <p:nvPicPr>
          <p:cNvPr id="40" name="Picture 2" descr="https://i.ytimg.com/vi/ZvHgHjn3Xzs/hqdefault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3" t="53221" r="6537" b="25752"/>
          <a:stretch/>
        </p:blipFill>
        <p:spPr bwMode="auto">
          <a:xfrm>
            <a:off x="8254076" y="2128036"/>
            <a:ext cx="946087" cy="45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318414" y="1482332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№3477</a:t>
            </a:r>
            <a:endParaRPr lang="ru-RU" sz="1600" b="1" dirty="0"/>
          </a:p>
        </p:txBody>
      </p:sp>
      <p:pic>
        <p:nvPicPr>
          <p:cNvPr id="42" name="Picture 4" descr="https://st2.depositphotos.com/1007567/8802/v/950/depositphotos_88024340-stock-illustration-side-detailed-train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6" r="25116" b="69848"/>
          <a:stretch/>
        </p:blipFill>
        <p:spPr bwMode="auto">
          <a:xfrm>
            <a:off x="-716933" y="1704174"/>
            <a:ext cx="1200921" cy="35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s://st2.depositphotos.com/1007567/8802/v/950/depositphotos_88024340-stock-illustration-side-detailed-train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8" t="69666" b="10884"/>
          <a:stretch/>
        </p:blipFill>
        <p:spPr bwMode="auto">
          <a:xfrm>
            <a:off x="-1982289" y="1724385"/>
            <a:ext cx="1278537" cy="31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s://thumbs.dreamstime.com/b/%D0%BA%D0%BE%D0%BC%D0%BF-%D0%B5%D0%BA%D1%82-%D0%B2%D0%B5%D0%BA%D1%82%D0%BE%D1%80%D0%B0-%D1%84%D1%83%D1%80-%D0%B3%D1%80%D1%83%D0%B7%D0%B0-%D0%BF%D0%BE%D0%B5%D0%B7-%D0%B0-%D1%82%D0%B0%D0%BD%D0%BA%D0%BE%D0%B2-%D0%B0%D0%B2%D1%82%D0%BE%D0%BC%D0%BE%D0%B1%D0%B8-%D0%B5%D0%B9-68805839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41" t="65882" r="2424" b="21638"/>
          <a:stretch/>
        </p:blipFill>
        <p:spPr bwMode="auto">
          <a:xfrm>
            <a:off x="8454744" y="2784269"/>
            <a:ext cx="862691" cy="29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9"/>
          <a:srcRect t="31723" r="65098" b="-1219"/>
          <a:stretch/>
        </p:blipFill>
        <p:spPr>
          <a:xfrm>
            <a:off x="1206523" y="1119650"/>
            <a:ext cx="921068" cy="436390"/>
          </a:xfrm>
          <a:prstGeom prst="rect">
            <a:avLst/>
          </a:prstGeom>
        </p:spPr>
      </p:pic>
      <p:pic>
        <p:nvPicPr>
          <p:cNvPr id="45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7305907" y="1721634"/>
            <a:ext cx="751057" cy="35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1" b="27097"/>
          <a:stretch/>
        </p:blipFill>
        <p:spPr bwMode="auto">
          <a:xfrm>
            <a:off x="8016141" y="1724385"/>
            <a:ext cx="853877" cy="335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олилиния 11"/>
          <p:cNvSpPr/>
          <p:nvPr/>
        </p:nvSpPr>
        <p:spPr>
          <a:xfrm>
            <a:off x="409433" y="914400"/>
            <a:ext cx="8280801" cy="1037230"/>
          </a:xfrm>
          <a:custGeom>
            <a:avLst/>
            <a:gdLst>
              <a:gd name="connsiteX0" fmla="*/ 0 w 8280801"/>
              <a:gd name="connsiteY0" fmla="*/ 1037230 h 1037230"/>
              <a:gd name="connsiteX1" fmla="*/ 4299045 w 8280801"/>
              <a:gd name="connsiteY1" fmla="*/ 1037230 h 1037230"/>
              <a:gd name="connsiteX2" fmla="*/ 4299045 w 8280801"/>
              <a:gd name="connsiteY2" fmla="*/ 1037230 h 1037230"/>
              <a:gd name="connsiteX3" fmla="*/ 4899546 w 8280801"/>
              <a:gd name="connsiteY3" fmla="*/ 532263 h 1037230"/>
              <a:gd name="connsiteX4" fmla="*/ 4899546 w 8280801"/>
              <a:gd name="connsiteY4" fmla="*/ 532263 h 1037230"/>
              <a:gd name="connsiteX5" fmla="*/ 5868537 w 8280801"/>
              <a:gd name="connsiteY5" fmla="*/ 545910 h 1037230"/>
              <a:gd name="connsiteX6" fmla="*/ 5868537 w 8280801"/>
              <a:gd name="connsiteY6" fmla="*/ 545910 h 1037230"/>
              <a:gd name="connsiteX7" fmla="*/ 6482686 w 8280801"/>
              <a:gd name="connsiteY7" fmla="*/ 13648 h 1037230"/>
              <a:gd name="connsiteX8" fmla="*/ 6482686 w 8280801"/>
              <a:gd name="connsiteY8" fmla="*/ 13648 h 1037230"/>
              <a:gd name="connsiteX9" fmla="*/ 8188657 w 8280801"/>
              <a:gd name="connsiteY9" fmla="*/ 0 h 1037230"/>
              <a:gd name="connsiteX10" fmla="*/ 8065827 w 8280801"/>
              <a:gd name="connsiteY10" fmla="*/ 27296 h 1037230"/>
              <a:gd name="connsiteX11" fmla="*/ 8065827 w 8280801"/>
              <a:gd name="connsiteY11" fmla="*/ 27296 h 103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0801" h="1037230">
                <a:moveTo>
                  <a:pt x="0" y="1037230"/>
                </a:moveTo>
                <a:lnTo>
                  <a:pt x="4299045" y="1037230"/>
                </a:lnTo>
                <a:lnTo>
                  <a:pt x="4299045" y="1037230"/>
                </a:lnTo>
                <a:lnTo>
                  <a:pt x="4899546" y="532263"/>
                </a:lnTo>
                <a:lnTo>
                  <a:pt x="4899546" y="532263"/>
                </a:lnTo>
                <a:lnTo>
                  <a:pt x="5868537" y="545910"/>
                </a:lnTo>
                <a:lnTo>
                  <a:pt x="5868537" y="545910"/>
                </a:lnTo>
                <a:lnTo>
                  <a:pt x="6482686" y="13648"/>
                </a:lnTo>
                <a:lnTo>
                  <a:pt x="6482686" y="13648"/>
                </a:lnTo>
                <a:lnTo>
                  <a:pt x="8188657" y="0"/>
                </a:lnTo>
                <a:cubicBezTo>
                  <a:pt x="8452514" y="2275"/>
                  <a:pt x="8065827" y="27296"/>
                  <a:pt x="8065827" y="27296"/>
                </a:cubicBezTo>
                <a:lnTo>
                  <a:pt x="8065827" y="27296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53436" y="1496868"/>
            <a:ext cx="5325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НДП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12"/>
          <a:srcRect l="48567" t="18479" b="57858"/>
          <a:stretch/>
        </p:blipFill>
        <p:spPr>
          <a:xfrm>
            <a:off x="6356479" y="3167304"/>
            <a:ext cx="3272904" cy="4338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9824" y="1712810"/>
            <a:ext cx="7777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№6642 </a:t>
            </a:r>
          </a:p>
        </p:txBody>
      </p:sp>
    </p:spTree>
    <p:extLst>
      <p:ext uri="{BB962C8B-B14F-4D97-AF65-F5344CB8AC3E}">
        <p14:creationId xmlns:p14="http://schemas.microsoft.com/office/powerpoint/2010/main" val="3918072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96872" r="1042"/>
          <a:stretch/>
        </p:blipFill>
        <p:spPr>
          <a:xfrm>
            <a:off x="8843321" y="489074"/>
            <a:ext cx="273382" cy="33709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005" y="-167137"/>
            <a:ext cx="7886700" cy="63116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endParaRPr lang="ru-RU" sz="2000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925" t="47348" r="15792" b="12350"/>
          <a:stretch/>
        </p:blipFill>
        <p:spPr>
          <a:xfrm>
            <a:off x="27293" y="464024"/>
            <a:ext cx="8830101" cy="332106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02179"/>
            <a:ext cx="9089410" cy="23549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16. </a:t>
            </a:r>
            <a:r>
              <a:rPr lang="ru-RU" sz="2000" b="1" dirty="0"/>
              <a:t>Составьте алгоритм регламента переговоров при производстве маневровой работе составителя и ТЧМ.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План </a:t>
            </a:r>
            <a:r>
              <a:rPr lang="ru-RU" sz="2000" b="1" u="sng" dirty="0">
                <a:solidFill>
                  <a:srgbClr val="C00000"/>
                </a:solidFill>
              </a:rPr>
              <a:t>маневровой работы ДСП:</a:t>
            </a:r>
          </a:p>
          <a:p>
            <a:pPr marL="0" indent="0" algn="just">
              <a:buNone/>
            </a:pPr>
            <a:r>
              <a:rPr lang="ru-RU" sz="2000" dirty="0"/>
              <a:t>С </a:t>
            </a:r>
            <a:r>
              <a:rPr lang="ru-RU" sz="2000" dirty="0" smtClean="0"/>
              <a:t>пути НДП (от М1)  </a:t>
            </a:r>
            <a:r>
              <a:rPr lang="ru-RU" sz="2000" dirty="0"/>
              <a:t>переставить один вагон на </a:t>
            </a:r>
            <a:r>
              <a:rPr lang="ru-RU" sz="2000" dirty="0" smtClean="0"/>
              <a:t>1 путь и объединить с поездом №3405. </a:t>
            </a:r>
            <a:r>
              <a:rPr lang="ru-RU" sz="2000" dirty="0"/>
              <a:t>Переставлять вагон будем после </a:t>
            </a:r>
            <a:r>
              <a:rPr lang="ru-RU" sz="2000" dirty="0" smtClean="0"/>
              <a:t>проследования локомотива от М3 на 4 путь. ДСП Кошкина. </a:t>
            </a:r>
            <a:endParaRPr lang="ru-RU" sz="2000" dirty="0"/>
          </a:p>
          <a:p>
            <a:pPr marL="0" indent="0" algn="just">
              <a:buNone/>
            </a:pPr>
            <a:endParaRPr lang="ru-RU" sz="2000" b="1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5970160" y="3325646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6893279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8058116" y="2841353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878908" y="2349712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7278615" y="784871"/>
            <a:ext cx="136477" cy="15919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927671" y="1261139"/>
            <a:ext cx="167704" cy="213147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929152" y="2179587"/>
            <a:ext cx="167704" cy="213147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7246722" y="1260780"/>
            <a:ext cx="168370" cy="21350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9748" y="1187626"/>
            <a:ext cx="1118785" cy="347610"/>
          </a:xfrm>
          <a:prstGeom prst="rect">
            <a:avLst/>
          </a:prstGeom>
        </p:spPr>
      </p:pic>
      <p:sp>
        <p:nvSpPr>
          <p:cNvPr id="26" name="Блок-схема: узел 25"/>
          <p:cNvSpPr/>
          <p:nvPr/>
        </p:nvSpPr>
        <p:spPr>
          <a:xfrm>
            <a:off x="5459102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5280451" y="2287266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6819757" y="1772974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4672745" y="1677725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3575187" y="2686051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3083279" y="1266945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2354324" y="1668200"/>
            <a:ext cx="183796" cy="188974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2569066" y="2169842"/>
            <a:ext cx="183796" cy="188974"/>
          </a:xfrm>
          <a:prstGeom prst="flowChartConnector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2643" y="21667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Движение по маршруту, приготовленному не на весь маневровый полурейс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169974" y="1424382"/>
            <a:ext cx="2502771" cy="36563"/>
          </a:xfrm>
          <a:prstGeom prst="straightConnector1">
            <a:avLst/>
          </a:prstGeom>
          <a:ln w="28575">
            <a:solidFill>
              <a:srgbClr val="C00000"/>
            </a:solidFill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723959" y="2533576"/>
            <a:ext cx="4555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11Т</a:t>
            </a:r>
          </a:p>
        </p:txBody>
      </p:sp>
      <p:pic>
        <p:nvPicPr>
          <p:cNvPr id="40" name="Picture 2" descr="https://i.ytimg.com/vi/ZvHgHjn3Xzs/hqdefault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3" t="53221" r="6537" b="25752"/>
          <a:stretch/>
        </p:blipFill>
        <p:spPr bwMode="auto">
          <a:xfrm>
            <a:off x="8254076" y="2128036"/>
            <a:ext cx="946087" cy="45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002300" y="1470660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№3405</a:t>
            </a:r>
            <a:endParaRPr lang="ru-RU" sz="1600" b="1" dirty="0"/>
          </a:p>
        </p:txBody>
      </p:sp>
      <p:pic>
        <p:nvPicPr>
          <p:cNvPr id="44" name="Picture 2" descr="https://thumbs.dreamstime.com/b/%D0%BA%D0%BE%D0%BC%D0%BF-%D0%B5%D0%BA%D1%82-%D0%B2%D0%B5%D0%BA%D1%82%D0%BE%D1%80%D0%B0-%D1%84%D1%83%D1%80-%D0%B3%D1%80%D1%83%D0%B7%D0%B0-%D0%BF%D0%BE%D0%B5%D0%B7-%D0%B0-%D1%82%D0%B0%D0%BD%D0%BA%D0%BE%D0%B2-%D0%B0%D0%B2%D1%82%D0%BE%D0%BC%D0%BE%D0%B1%D0%B8-%D0%B5%D0%B9-688058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41" t="65882" r="2424" b="21638"/>
          <a:stretch/>
        </p:blipFill>
        <p:spPr bwMode="auto">
          <a:xfrm>
            <a:off x="8454744" y="2784269"/>
            <a:ext cx="862691" cy="29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926552" y="1181980"/>
            <a:ext cx="751057" cy="35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1" b="27097"/>
          <a:stretch/>
        </p:blipFill>
        <p:spPr bwMode="auto">
          <a:xfrm>
            <a:off x="8016141" y="1724385"/>
            <a:ext cx="853877" cy="335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9"/>
          <a:srcRect l="48567" t="18480" r="15563" b="57758"/>
          <a:stretch/>
        </p:blipFill>
        <p:spPr>
          <a:xfrm>
            <a:off x="-197869" y="1665359"/>
            <a:ext cx="2282554" cy="435705"/>
          </a:xfrm>
          <a:prstGeom prst="rect">
            <a:avLst/>
          </a:prstGeom>
        </p:spPr>
      </p:pic>
      <p:sp>
        <p:nvSpPr>
          <p:cNvPr id="5" name="Полилиния 4"/>
          <p:cNvSpPr/>
          <p:nvPr/>
        </p:nvSpPr>
        <p:spPr>
          <a:xfrm>
            <a:off x="2142699" y="927031"/>
            <a:ext cx="6494421" cy="1038247"/>
          </a:xfrm>
          <a:custGeom>
            <a:avLst/>
            <a:gdLst>
              <a:gd name="connsiteX0" fmla="*/ 0 w 6494421"/>
              <a:gd name="connsiteY0" fmla="*/ 1038247 h 1038247"/>
              <a:gd name="connsiteX1" fmla="*/ 2688608 w 6494421"/>
              <a:gd name="connsiteY1" fmla="*/ 1038247 h 1038247"/>
              <a:gd name="connsiteX2" fmla="*/ 2688608 w 6494421"/>
              <a:gd name="connsiteY2" fmla="*/ 1038247 h 1038247"/>
              <a:gd name="connsiteX3" fmla="*/ 3316405 w 6494421"/>
              <a:gd name="connsiteY3" fmla="*/ 492336 h 1038247"/>
              <a:gd name="connsiteX4" fmla="*/ 3316405 w 6494421"/>
              <a:gd name="connsiteY4" fmla="*/ 492336 h 1038247"/>
              <a:gd name="connsiteX5" fmla="*/ 4258101 w 6494421"/>
              <a:gd name="connsiteY5" fmla="*/ 505984 h 1038247"/>
              <a:gd name="connsiteX6" fmla="*/ 4258101 w 6494421"/>
              <a:gd name="connsiteY6" fmla="*/ 505984 h 1038247"/>
              <a:gd name="connsiteX7" fmla="*/ 4817659 w 6494421"/>
              <a:gd name="connsiteY7" fmla="*/ 28312 h 1038247"/>
              <a:gd name="connsiteX8" fmla="*/ 4817659 w 6494421"/>
              <a:gd name="connsiteY8" fmla="*/ 28312 h 1038247"/>
              <a:gd name="connsiteX9" fmla="*/ 6428095 w 6494421"/>
              <a:gd name="connsiteY9" fmla="*/ 28312 h 1038247"/>
              <a:gd name="connsiteX10" fmla="*/ 6196083 w 6494421"/>
              <a:gd name="connsiteY10" fmla="*/ 1017 h 1038247"/>
              <a:gd name="connsiteX11" fmla="*/ 6291617 w 6494421"/>
              <a:gd name="connsiteY11" fmla="*/ 69256 h 1038247"/>
              <a:gd name="connsiteX12" fmla="*/ 6291617 w 6494421"/>
              <a:gd name="connsiteY12" fmla="*/ 69256 h 103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94421" h="1038247">
                <a:moveTo>
                  <a:pt x="0" y="1038247"/>
                </a:moveTo>
                <a:lnTo>
                  <a:pt x="2688608" y="1038247"/>
                </a:lnTo>
                <a:lnTo>
                  <a:pt x="2688608" y="1038247"/>
                </a:lnTo>
                <a:lnTo>
                  <a:pt x="3316405" y="492336"/>
                </a:lnTo>
                <a:lnTo>
                  <a:pt x="3316405" y="492336"/>
                </a:lnTo>
                <a:lnTo>
                  <a:pt x="4258101" y="505984"/>
                </a:lnTo>
                <a:lnTo>
                  <a:pt x="4258101" y="505984"/>
                </a:lnTo>
                <a:lnTo>
                  <a:pt x="4817659" y="28312"/>
                </a:lnTo>
                <a:lnTo>
                  <a:pt x="4817659" y="28312"/>
                </a:lnTo>
                <a:lnTo>
                  <a:pt x="6428095" y="28312"/>
                </a:lnTo>
                <a:cubicBezTo>
                  <a:pt x="6657832" y="23763"/>
                  <a:pt x="6218829" y="-5807"/>
                  <a:pt x="6196083" y="1017"/>
                </a:cubicBezTo>
                <a:cubicBezTo>
                  <a:pt x="6173337" y="7841"/>
                  <a:pt x="6291617" y="69256"/>
                  <a:pt x="6291617" y="69256"/>
                </a:cubicBezTo>
                <a:lnTo>
                  <a:pt x="6291617" y="69256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7989876" y="957714"/>
            <a:ext cx="579004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10"/>
          <a:srcRect t="24882" b="33595"/>
          <a:stretch/>
        </p:blipFill>
        <p:spPr>
          <a:xfrm>
            <a:off x="6333021" y="3136021"/>
            <a:ext cx="3369684" cy="46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16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03409" y="173372"/>
            <a:ext cx="5682587" cy="57656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dirty="0"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" y="2449504"/>
            <a:ext cx="9089409" cy="34655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                                             </a:t>
            </a:r>
            <a:r>
              <a:rPr lang="ru-RU" sz="2000" b="1" u="sng" dirty="0" smtClean="0">
                <a:solidFill>
                  <a:srgbClr val="002060"/>
                </a:solidFill>
              </a:rPr>
              <a:t>Содержание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            </a:t>
            </a:r>
            <a:r>
              <a:rPr lang="ru-RU" sz="2000" i="1" dirty="0" smtClean="0"/>
              <a:t>слайды   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  </a:t>
            </a:r>
          </a:p>
          <a:p>
            <a:pPr marL="0" indent="0" algn="just">
              <a:buNone/>
            </a:pPr>
            <a:r>
              <a:rPr lang="ru-RU" sz="2000" dirty="0" smtClean="0"/>
              <a:t>1. Задания для составления алгоритма регламента переговоров составителя и </a:t>
            </a:r>
            <a:r>
              <a:rPr lang="ru-RU" sz="2000" dirty="0"/>
              <a:t>ТЧМ </a:t>
            </a:r>
            <a:r>
              <a:rPr lang="ru-RU" sz="2000" b="1" dirty="0" smtClean="0"/>
              <a:t>при перестановка </a:t>
            </a:r>
            <a:r>
              <a:rPr lang="ru-RU" sz="2000" b="1" dirty="0"/>
              <a:t>вагонов с пути на путь </a:t>
            </a:r>
            <a:r>
              <a:rPr lang="ru-RU" sz="2000" dirty="0" smtClean="0"/>
              <a:t>………………………………..…….   3</a:t>
            </a:r>
            <a:r>
              <a:rPr lang="ru-RU" sz="2000" i="1" dirty="0" smtClean="0"/>
              <a:t> – 9</a:t>
            </a:r>
          </a:p>
          <a:p>
            <a:pPr marL="0" indent="0" algn="just">
              <a:buNone/>
            </a:pPr>
            <a:r>
              <a:rPr lang="ru-RU" sz="2000" dirty="0" smtClean="0"/>
              <a:t>2. Задания для составления алгоритма регламента переговоров составителя и ТЧМ </a:t>
            </a:r>
            <a:r>
              <a:rPr lang="ru-RU" sz="2000" b="1" dirty="0" smtClean="0"/>
              <a:t>при выезде </a:t>
            </a:r>
            <a:r>
              <a:rPr lang="ru-RU" sz="2000" b="1" dirty="0"/>
              <a:t>маневрового состава с пути при запрещающем показании светофора </a:t>
            </a:r>
            <a:r>
              <a:rPr lang="ru-RU" sz="2000" dirty="0" smtClean="0"/>
              <a:t>…………………………………………………………………………………………………  10</a:t>
            </a:r>
            <a:r>
              <a:rPr lang="ru-RU" sz="2000" i="1" dirty="0" smtClean="0"/>
              <a:t> - 14 </a:t>
            </a:r>
          </a:p>
          <a:p>
            <a:pPr marL="0" indent="0" algn="just">
              <a:buNone/>
            </a:pPr>
            <a:r>
              <a:rPr lang="ru-RU" sz="2000" dirty="0" smtClean="0"/>
              <a:t>3. Задания для составления алгоритма регламента переговоров составителя и </a:t>
            </a:r>
            <a:r>
              <a:rPr lang="ru-RU" sz="2000" dirty="0"/>
              <a:t>ТЧМ </a:t>
            </a:r>
            <a:r>
              <a:rPr lang="ru-RU" sz="2000" b="1" dirty="0" smtClean="0"/>
              <a:t>при движении </a:t>
            </a:r>
            <a:r>
              <a:rPr lang="ru-RU" sz="2000" b="1" dirty="0"/>
              <a:t>по маршруту, приготовленному не на весь маневровый полурейс </a:t>
            </a:r>
            <a:r>
              <a:rPr lang="ru-RU" sz="2000" dirty="0" smtClean="0"/>
              <a:t>………………………..…………………………………………………………………………. </a:t>
            </a:r>
            <a:r>
              <a:rPr lang="ru-RU" sz="2000" smtClean="0"/>
              <a:t>15  - 18</a:t>
            </a:r>
            <a:endParaRPr lang="ru-RU" sz="2000" i="1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501" y="977908"/>
            <a:ext cx="90894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 smtClean="0">
                <a:solidFill>
                  <a:srgbClr val="002060"/>
                </a:solidFill>
              </a:rPr>
              <a:t>Алгоритм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</a:rPr>
              <a:t>– система операций, применяемых по строго определённым правилам, которая после последовательного выполнения приводит к решению поставленной задачи. </a:t>
            </a:r>
            <a:endParaRPr lang="ru-RU" sz="20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5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>
            <a:off x="5600506" y="3807107"/>
            <a:ext cx="727388" cy="126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346" y="4630701"/>
            <a:ext cx="9100654" cy="226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000" b="1" dirty="0" smtClean="0"/>
              <a:t>1. Составьте алгоритм регламента переговоров при производстве маневровой работе составителя и ТЧМ.</a:t>
            </a:r>
          </a:p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ДСП:</a:t>
            </a:r>
            <a:endParaRPr lang="ru-RU" sz="2000" b="1" u="sng" dirty="0"/>
          </a:p>
          <a:p>
            <a:pPr algn="just"/>
            <a:r>
              <a:rPr lang="ru-RU" sz="2000" dirty="0" smtClean="0"/>
              <a:t>С 2А пути один вагон </a:t>
            </a:r>
            <a:r>
              <a:rPr lang="ru-RU" sz="2000" dirty="0"/>
              <a:t>переставить на </a:t>
            </a:r>
            <a:r>
              <a:rPr lang="ru-RU" sz="2000" dirty="0" smtClean="0"/>
              <a:t>3 </a:t>
            </a:r>
            <a:r>
              <a:rPr lang="ru-RU" sz="2000" dirty="0"/>
              <a:t>путь и объединить с поездом </a:t>
            </a:r>
            <a:r>
              <a:rPr lang="ru-RU" sz="2000" dirty="0" smtClean="0"/>
              <a:t>№3403. </a:t>
            </a:r>
            <a:r>
              <a:rPr lang="ru-RU" sz="2000" dirty="0"/>
              <a:t>Переставлять вагон будем с выездом по направлению </a:t>
            </a:r>
            <a:r>
              <a:rPr lang="ru-RU" sz="2000" dirty="0" smtClean="0"/>
              <a:t>главного </a:t>
            </a:r>
            <a:r>
              <a:rPr lang="ru-RU" sz="2000" dirty="0"/>
              <a:t>пути за светофор М1. ДСП </a:t>
            </a:r>
            <a:r>
              <a:rPr lang="ru-RU" sz="2000" dirty="0" smtClean="0"/>
              <a:t>Трофимов.</a:t>
            </a:r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51041" y="0"/>
            <a:ext cx="67626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Регламент переговоров при маневровой работе </a:t>
            </a:r>
            <a:endParaRPr lang="ru-RU" sz="2000" dirty="0"/>
          </a:p>
        </p:txBody>
      </p:sp>
      <p:pic>
        <p:nvPicPr>
          <p:cNvPr id="1026" name="Picture 2" descr="http://www.pskovrail.ru/2011/2011_tscherskai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" t="18283" r="26546" b="7313"/>
          <a:stretch/>
        </p:blipFill>
        <p:spPr bwMode="auto">
          <a:xfrm>
            <a:off x="67309" y="887104"/>
            <a:ext cx="8762792" cy="345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382230" y="3713482"/>
            <a:ext cx="540060" cy="47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 rot="10800000">
            <a:off x="7692742" y="3604594"/>
            <a:ext cx="655316" cy="6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>
            <a:off x="951162" y="3490671"/>
            <a:ext cx="446866" cy="75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decormodel.ru/content/images/thumbs/0017428_bergs-b-302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t="23987" r="3615" b="27679"/>
          <a:stretch/>
        </p:blipFill>
        <p:spPr bwMode="auto">
          <a:xfrm>
            <a:off x="4094328" y="1186857"/>
            <a:ext cx="880927" cy="38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258151" y="3475935"/>
            <a:ext cx="540060" cy="34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5611778" y="3853009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23575" y="348702"/>
            <a:ext cx="4319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Перестановка </a:t>
            </a:r>
            <a:r>
              <a:rPr lang="ru-RU" sz="2000" b="1" u="sng" dirty="0">
                <a:solidFill>
                  <a:srgbClr val="7030A0"/>
                </a:solidFill>
              </a:rPr>
              <a:t>вагонов с пути на путь 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926" y="2413407"/>
            <a:ext cx="385493" cy="3434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27894" y="817526"/>
            <a:ext cx="947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/>
              <a:t>№</a:t>
            </a:r>
            <a:r>
              <a:rPr lang="ru-RU" b="1" u="sng" dirty="0" smtClean="0"/>
              <a:t>3403 </a:t>
            </a:r>
            <a:endParaRPr lang="ru-RU" b="1" u="sng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87141" y="2476948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т/з 6042</a:t>
            </a:r>
            <a:endParaRPr lang="ru-RU" b="1" dirty="0"/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3333856" y="2811438"/>
            <a:ext cx="651291" cy="272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3985147" y="2788637"/>
            <a:ext cx="796566" cy="31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125337" y="2005891"/>
            <a:ext cx="409434" cy="30474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Ч1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38984" y="2809190"/>
            <a:ext cx="194872" cy="26156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020582" y="2832632"/>
            <a:ext cx="3513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Ч2</a:t>
            </a:r>
            <a:endParaRPr lang="ru-RU" sz="12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758963" y="3096948"/>
            <a:ext cx="4523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2АП</a:t>
            </a:r>
            <a:endParaRPr lang="ru-RU" sz="1200" b="1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412392" y="2474701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2756849" y="2075105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/>
          <p:cNvSpPr/>
          <p:nvPr/>
        </p:nvSpPr>
        <p:spPr>
          <a:xfrm>
            <a:off x="8098006" y="1696548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2977907" y="1316878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2975405" y="3620372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узел 36"/>
          <p:cNvSpPr/>
          <p:nvPr/>
        </p:nvSpPr>
        <p:spPr>
          <a:xfrm>
            <a:off x="2759543" y="2846280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8522241" y="3240880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8317525" y="2476308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2336258" y="4006554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4891752" y="3240880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1493385" y="2465482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4674798" y="4019170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7144125" y="4019170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5747492" y="3621306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5967929" y="2846280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12"/>
          <a:srcRect l="51068" t="16107" r="13022" b="75820"/>
          <a:stretch/>
        </p:blipFill>
        <p:spPr>
          <a:xfrm>
            <a:off x="5002551" y="1097514"/>
            <a:ext cx="2462776" cy="4583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3"/>
          <a:srcRect b="6320"/>
          <a:stretch/>
        </p:blipFill>
        <p:spPr>
          <a:xfrm>
            <a:off x="3420258" y="1795397"/>
            <a:ext cx="4039181" cy="55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>
            <a:off x="5600506" y="3807107"/>
            <a:ext cx="727388" cy="126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1500" y="4586132"/>
            <a:ext cx="9112500" cy="2233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000" b="1" dirty="0" smtClean="0"/>
              <a:t>2</a:t>
            </a:r>
            <a:r>
              <a:rPr lang="ru-RU" sz="2000" b="1" dirty="0"/>
              <a:t>. Составьте алгоритм регламента переговоров при производстве маневровой работе составителя и ТЧМ.</a:t>
            </a:r>
          </a:p>
          <a:p>
            <a:pPr algn="just"/>
            <a:r>
              <a:rPr lang="ru-RU" sz="2000" b="1" u="sng" dirty="0" smtClean="0">
                <a:solidFill>
                  <a:srgbClr val="C00000"/>
                </a:solidFill>
              </a:rPr>
              <a:t>План </a:t>
            </a:r>
            <a:r>
              <a:rPr lang="ru-RU" sz="2000" b="1" u="sng" dirty="0">
                <a:solidFill>
                  <a:srgbClr val="C00000"/>
                </a:solidFill>
              </a:rPr>
              <a:t>маневровой работы ДСП:</a:t>
            </a:r>
            <a:endParaRPr lang="ru-RU" sz="2000" b="1" u="sng" dirty="0"/>
          </a:p>
          <a:p>
            <a:pPr algn="just"/>
            <a:r>
              <a:rPr lang="ru-RU" sz="2000" dirty="0"/>
              <a:t>С </a:t>
            </a:r>
            <a:r>
              <a:rPr lang="ru-RU" sz="2000" dirty="0" smtClean="0"/>
              <a:t>2А пути один </a:t>
            </a:r>
            <a:r>
              <a:rPr lang="ru-RU" sz="2000" dirty="0"/>
              <a:t>вагон переставить на </a:t>
            </a:r>
            <a:r>
              <a:rPr lang="ru-RU" sz="2000" dirty="0" smtClean="0"/>
              <a:t>1 </a:t>
            </a:r>
            <a:r>
              <a:rPr lang="ru-RU" sz="2000" dirty="0"/>
              <a:t>путь и объединить с поездом </a:t>
            </a:r>
            <a:r>
              <a:rPr lang="ru-RU" sz="2000" dirty="0" smtClean="0"/>
              <a:t>№3468. </a:t>
            </a:r>
            <a:r>
              <a:rPr lang="ru-RU" sz="2000" dirty="0"/>
              <a:t>Переставлять вагон будем с выездом по направлению главного пути за светофор </a:t>
            </a:r>
            <a:r>
              <a:rPr lang="ru-RU" sz="2000" dirty="0" smtClean="0"/>
              <a:t>М2. </a:t>
            </a:r>
            <a:r>
              <a:rPr lang="ru-RU" sz="2000" dirty="0"/>
              <a:t>ДСП </a:t>
            </a:r>
            <a:r>
              <a:rPr lang="ru-RU" sz="2000" dirty="0" smtClean="0"/>
              <a:t>Буров.</a:t>
            </a:r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51041" y="0"/>
            <a:ext cx="67626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Регламент переговоров при маневровой работе </a:t>
            </a:r>
            <a:endParaRPr lang="ru-RU" sz="2000" dirty="0"/>
          </a:p>
        </p:txBody>
      </p:sp>
      <p:pic>
        <p:nvPicPr>
          <p:cNvPr id="1026" name="Picture 2" descr="http://www.pskovrail.ru/2011/2011_tscherskai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9" t="16283" r="15789" b="7313"/>
          <a:stretch/>
        </p:blipFill>
        <p:spPr bwMode="auto">
          <a:xfrm>
            <a:off x="53981" y="818866"/>
            <a:ext cx="8775510" cy="354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382230" y="3713482"/>
            <a:ext cx="540060" cy="47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27566" y="309788"/>
            <a:ext cx="4319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Перестановка </a:t>
            </a:r>
            <a:r>
              <a:rPr lang="ru-RU" sz="2000" b="1" u="sng" dirty="0">
                <a:solidFill>
                  <a:srgbClr val="7030A0"/>
                </a:solidFill>
              </a:rPr>
              <a:t>вагонов с пути на путь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28909" y="2028437"/>
            <a:ext cx="436729" cy="272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Ч1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27566" y="2847892"/>
            <a:ext cx="436729" cy="2527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Ч2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b="18288"/>
          <a:stretch/>
        </p:blipFill>
        <p:spPr>
          <a:xfrm>
            <a:off x="3090658" y="2883668"/>
            <a:ext cx="809344" cy="257362"/>
          </a:xfrm>
          <a:prstGeom prst="rect">
            <a:avLst/>
          </a:prstGeom>
        </p:spPr>
      </p:pic>
      <p:pic>
        <p:nvPicPr>
          <p:cNvPr id="30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2338250" y="2832907"/>
            <a:ext cx="796566" cy="31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507312" y="3122894"/>
            <a:ext cx="4988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2АП</a:t>
            </a:r>
            <a:endParaRPr lang="ru-RU" sz="1400" b="1" dirty="0"/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82"/>
          <a:stretch/>
        </p:blipFill>
        <p:spPr bwMode="auto">
          <a:xfrm>
            <a:off x="2512042" y="1994389"/>
            <a:ext cx="1146413" cy="374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8"/>
          <a:srcRect l="1" r="36425" b="-3076"/>
          <a:stretch/>
        </p:blipFill>
        <p:spPr>
          <a:xfrm>
            <a:off x="3658455" y="2032171"/>
            <a:ext cx="2047165" cy="327546"/>
          </a:xfrm>
          <a:prstGeom prst="rect">
            <a:avLst/>
          </a:prstGeom>
        </p:spPr>
      </p:pic>
      <p:sp>
        <p:nvSpPr>
          <p:cNvPr id="33" name="Блок-схема: узел 32"/>
          <p:cNvSpPr/>
          <p:nvPr/>
        </p:nvSpPr>
        <p:spPr>
          <a:xfrm>
            <a:off x="3526419" y="4044581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/>
          <p:cNvSpPr/>
          <p:nvPr/>
        </p:nvSpPr>
        <p:spPr>
          <a:xfrm>
            <a:off x="1311778" y="4044581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8147713" y="2110808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4527800" y="3654440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узел 36"/>
          <p:cNvSpPr/>
          <p:nvPr/>
        </p:nvSpPr>
        <p:spPr>
          <a:xfrm>
            <a:off x="4694830" y="2838734"/>
            <a:ext cx="219219" cy="221040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3708934" y="3258690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5836727" y="4044581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1911398" y="1330608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6947590" y="2500253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7143580" y="3272322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1702843" y="2112073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1702843" y="2874281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1906614" y="3660747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6731222" y="1718057"/>
            <a:ext cx="191068" cy="166314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708339" y="1718057"/>
            <a:ext cx="10005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№3468. </a:t>
            </a:r>
          </a:p>
        </p:txBody>
      </p:sp>
      <p:sp>
        <p:nvSpPr>
          <p:cNvPr id="48" name="Блок-схема: узел 47"/>
          <p:cNvSpPr/>
          <p:nvPr/>
        </p:nvSpPr>
        <p:spPr>
          <a:xfrm>
            <a:off x="508834" y="2491438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39747" y="2521496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т/з </a:t>
            </a:r>
            <a:r>
              <a:rPr lang="ru-RU" b="1" dirty="0" smtClean="0"/>
              <a:t>7406</a:t>
            </a:r>
            <a:endParaRPr lang="ru-RU" b="1" dirty="0"/>
          </a:p>
        </p:txBody>
      </p:sp>
      <p:pic>
        <p:nvPicPr>
          <p:cNvPr id="42" name="Picture 6" descr="https://avatars.mds.yandex.net/get-zen_doc/1549204/pub_5cec55615ee93800b37fe833_5cec56784e41d100b355a044/scale_120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" t="27660" r="4960" b="22074"/>
          <a:stretch/>
        </p:blipFill>
        <p:spPr bwMode="auto">
          <a:xfrm>
            <a:off x="2708338" y="1268523"/>
            <a:ext cx="1251545" cy="3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62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6" t="21450" r="11562" b="15433"/>
          <a:stretch/>
        </p:blipFill>
        <p:spPr bwMode="auto">
          <a:xfrm>
            <a:off x="894985" y="498441"/>
            <a:ext cx="7643813" cy="299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8091" y="3175"/>
            <a:ext cx="7440221" cy="50641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 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05" y="3615542"/>
            <a:ext cx="9023138" cy="239949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3</a:t>
            </a:r>
            <a:r>
              <a:rPr lang="ru-RU" sz="2000" b="1" dirty="0"/>
              <a:t>. Составьте алгоритм регламента переговоров при производстве маневровой работе составителя и ТЧМ.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План </a:t>
            </a:r>
            <a:r>
              <a:rPr lang="ru-RU" sz="2000" b="1" u="sng" dirty="0">
                <a:solidFill>
                  <a:srgbClr val="C00000"/>
                </a:solidFill>
              </a:rPr>
              <a:t>маневровой работы ДСП:</a:t>
            </a:r>
            <a:endParaRPr lang="ru-RU" sz="2000" b="1" u="sng" dirty="0"/>
          </a:p>
          <a:p>
            <a:pPr marL="0" indent="0" algn="just">
              <a:buNone/>
            </a:pPr>
            <a:r>
              <a:rPr lang="ru-RU" sz="2000" dirty="0"/>
              <a:t>С </a:t>
            </a:r>
            <a:r>
              <a:rPr lang="ru-RU" sz="2000" dirty="0" smtClean="0"/>
              <a:t>2 пути один </a:t>
            </a:r>
            <a:r>
              <a:rPr lang="ru-RU" sz="2000" dirty="0"/>
              <a:t>вагон переставить на 1 путь и объединить с </a:t>
            </a:r>
            <a:r>
              <a:rPr lang="ru-RU" sz="2000" dirty="0" smtClean="0"/>
              <a:t>поездом №3405. Переставлять </a:t>
            </a:r>
            <a:r>
              <a:rPr lang="ru-RU" sz="2000" dirty="0"/>
              <a:t>вагон будем с выездом по направлению главного пути за светофор </a:t>
            </a:r>
            <a:r>
              <a:rPr lang="ru-RU" sz="2000" dirty="0" smtClean="0"/>
              <a:t>М1. </a:t>
            </a:r>
            <a:r>
              <a:rPr lang="ru-RU" sz="2000" dirty="0"/>
              <a:t>ДСП </a:t>
            </a:r>
            <a:r>
              <a:rPr lang="ru-RU" sz="2000" dirty="0" smtClean="0"/>
              <a:t>Полынин.</a:t>
            </a:r>
            <a:endParaRPr lang="ru-RU" sz="2000" dirty="0"/>
          </a:p>
        </p:txBody>
      </p:sp>
      <p:pic>
        <p:nvPicPr>
          <p:cNvPr id="9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 rot="10800000">
            <a:off x="8047050" y="851844"/>
            <a:ext cx="655316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>
            <a:off x="547" y="1636977"/>
            <a:ext cx="655316" cy="81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>
            <a:off x="2318214" y="2110331"/>
            <a:ext cx="414338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06142" y="2128074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Calibri" pitchFamily="34" charset="0"/>
              </a:rPr>
              <a:t>М3</a:t>
            </a:r>
            <a:endParaRPr lang="ru-RU" sz="1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14610" y="1795165"/>
            <a:ext cx="35779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b="1" dirty="0">
                <a:latin typeface="Calibri" pitchFamily="34" charset="0"/>
              </a:rPr>
              <a:t>3Т</a:t>
            </a:r>
            <a:endParaRPr lang="ru-RU" sz="1350" b="1" dirty="0"/>
          </a:p>
        </p:txBody>
      </p:sp>
      <p:pic>
        <p:nvPicPr>
          <p:cNvPr id="19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4813258" y="780483"/>
            <a:ext cx="1151245" cy="42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6" b="29455"/>
          <a:stretch/>
        </p:blipFill>
        <p:spPr bwMode="auto">
          <a:xfrm>
            <a:off x="4827910" y="2502476"/>
            <a:ext cx="1734360" cy="40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 descr="http://decormodel.ru/content/images/thumbs/0017428_bergs-b-302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t="23987" r="3615" b="27679"/>
          <a:stretch/>
        </p:blipFill>
        <p:spPr bwMode="auto">
          <a:xfrm>
            <a:off x="4880973" y="1701710"/>
            <a:ext cx="933928" cy="36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261795" y="2114384"/>
            <a:ext cx="341621" cy="47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5148254" y="2284751"/>
            <a:ext cx="816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№3405</a:t>
            </a:r>
            <a:endParaRPr lang="ru-RU" sz="1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354132" y="290101"/>
            <a:ext cx="4319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Перестановка </a:t>
            </a:r>
            <a:r>
              <a:rPr lang="ru-RU" sz="2000" b="1" u="sng" dirty="0">
                <a:solidFill>
                  <a:srgbClr val="7030A0"/>
                </a:solidFill>
              </a:rPr>
              <a:t>вагонов с пути на путь 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614149" y="2073440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547" y="2937738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6616531" y="2925706"/>
            <a:ext cx="25248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Блок-схема: узел 43"/>
          <p:cNvSpPr/>
          <p:nvPr/>
        </p:nvSpPr>
        <p:spPr>
          <a:xfrm>
            <a:off x="1146411" y="3063209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3166281" y="263872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6293892" y="305850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3541592" y="90645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3541593" y="177376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5927142" y="2196615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5742976" y="1335310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131980" y="2621121"/>
            <a:ext cx="171145" cy="170332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2458292" y="2166260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2246315" y="3058500"/>
            <a:ext cx="159309" cy="170332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7009843" y="2628015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7018833" y="896428"/>
            <a:ext cx="191068" cy="166314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25319" y="513929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3340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29122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2285" y="61173"/>
            <a:ext cx="5562985" cy="43040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 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 descr="http://www.pskovrail.ru/2011/2011_ostro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9" t="15913" r="4319" b="5728"/>
          <a:stretch/>
        </p:blipFill>
        <p:spPr bwMode="auto">
          <a:xfrm>
            <a:off x="96012" y="559030"/>
            <a:ext cx="9047988" cy="469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6269980" y="2879021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7187635" y="2882185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466" r="10227" b="68622"/>
          <a:stretch/>
        </p:blipFill>
        <p:spPr bwMode="auto">
          <a:xfrm>
            <a:off x="2446406" y="1844966"/>
            <a:ext cx="1350150" cy="40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3990353" y="3274436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4589278" y="1943800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2318821" y="3215728"/>
            <a:ext cx="927868" cy="35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3857" flipH="1">
            <a:off x="3319935" y="4584550"/>
            <a:ext cx="454633" cy="53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 rot="10800000">
            <a:off x="7177120" y="2603356"/>
            <a:ext cx="356264" cy="29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Прямоугольник 2047"/>
          <p:cNvSpPr/>
          <p:nvPr/>
        </p:nvSpPr>
        <p:spPr>
          <a:xfrm>
            <a:off x="7445528" y="2631872"/>
            <a:ext cx="37061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М4</a:t>
            </a:r>
            <a:endParaRPr lang="ru-RU" sz="1050" b="1" dirty="0"/>
          </a:p>
        </p:txBody>
      </p:sp>
      <p:pic>
        <p:nvPicPr>
          <p:cNvPr id="37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t="73697" r="84052" b="19466"/>
          <a:stretch/>
        </p:blipFill>
        <p:spPr bwMode="auto">
          <a:xfrm rot="10800000">
            <a:off x="8494505" y="2972611"/>
            <a:ext cx="248982" cy="24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Прямоугольник 2050"/>
          <p:cNvSpPr/>
          <p:nvPr/>
        </p:nvSpPr>
        <p:spPr>
          <a:xfrm>
            <a:off x="8672001" y="2955548"/>
            <a:ext cx="35298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ЧД</a:t>
            </a:r>
            <a:endParaRPr lang="ru-RU" sz="1050" b="1" dirty="0"/>
          </a:p>
        </p:txBody>
      </p:sp>
      <p:sp>
        <p:nvSpPr>
          <p:cNvPr id="2052" name="Прямоугольник 2051"/>
          <p:cNvSpPr/>
          <p:nvPr/>
        </p:nvSpPr>
        <p:spPr>
          <a:xfrm>
            <a:off x="0" y="4697444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4. </a:t>
            </a:r>
            <a:r>
              <a:rPr lang="ru-RU" sz="2000" b="1" dirty="0"/>
              <a:t>Составьте алгоритм регламента переговоров при производстве маневровой работе составителя и ТЧМ.</a:t>
            </a:r>
          </a:p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ДСП:</a:t>
            </a:r>
            <a:endParaRPr lang="ru-RU" sz="2000" b="1" u="sng" dirty="0"/>
          </a:p>
          <a:p>
            <a:pPr algn="just"/>
            <a:r>
              <a:rPr lang="ru-RU" sz="2000" dirty="0"/>
              <a:t>С </a:t>
            </a:r>
            <a:r>
              <a:rPr lang="ru-RU" sz="2000" dirty="0" smtClean="0"/>
              <a:t>3 пути один </a:t>
            </a:r>
            <a:r>
              <a:rPr lang="ru-RU" sz="2000" dirty="0"/>
              <a:t>вагон переставить на </a:t>
            </a:r>
            <a:r>
              <a:rPr lang="ru-RU" sz="2000" dirty="0" smtClean="0"/>
              <a:t>2 </a:t>
            </a:r>
            <a:r>
              <a:rPr lang="ru-RU" sz="2000" dirty="0"/>
              <a:t>путь и объединить с поездом №</a:t>
            </a:r>
            <a:r>
              <a:rPr lang="ru-RU" sz="2000" dirty="0" smtClean="0"/>
              <a:t>244. </a:t>
            </a:r>
            <a:r>
              <a:rPr lang="ru-RU" sz="2000" dirty="0"/>
              <a:t>Переставлять вагон будем с выездом по направлению </a:t>
            </a:r>
            <a:r>
              <a:rPr lang="ru-RU" sz="2000" dirty="0" smtClean="0"/>
              <a:t>второго главного </a:t>
            </a:r>
            <a:r>
              <a:rPr lang="ru-RU" sz="2000" dirty="0"/>
              <a:t>пути за светофор </a:t>
            </a:r>
            <a:r>
              <a:rPr lang="ru-RU" sz="2000" dirty="0" smtClean="0"/>
              <a:t>М2. ДСП Молотов.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23808" y="220488"/>
            <a:ext cx="4319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Перестановка </a:t>
            </a:r>
            <a:r>
              <a:rPr lang="ru-RU" sz="2000" b="1" u="sng" dirty="0">
                <a:solidFill>
                  <a:srgbClr val="7030A0"/>
                </a:solidFill>
              </a:rPr>
              <a:t>вагонов с пути на путь </a:t>
            </a:r>
          </a:p>
        </p:txBody>
      </p:sp>
      <p:pic>
        <p:nvPicPr>
          <p:cNvPr id="19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3769909" y="1946434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Блок-схема: узел 24"/>
          <p:cNvSpPr/>
          <p:nvPr/>
        </p:nvSpPr>
        <p:spPr>
          <a:xfrm>
            <a:off x="1778460" y="3362528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1912672" y="402998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4762298" y="4362904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284420" y="303026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2049239" y="2033100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1778560" y="2698535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8427928" y="2039029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/>
          <p:cNvSpPr/>
          <p:nvPr/>
        </p:nvSpPr>
        <p:spPr>
          <a:xfrm>
            <a:off x="8499280" y="3025242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7890772" y="104116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8559466" y="1034102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5031727" y="3689565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5586826" y="3026837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6119855" y="2369595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2995698" y="1039431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3002422" y="4365221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2182434" y="1366571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1092019" y="3025242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3134373" y="1702455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2998652" y="706342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4764283" y="1368375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4898865" y="694254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5301694" y="4033628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4207419" y="1699347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2857236" y="5022996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7264497" y="269472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6795022" y="2027364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5575543" y="3359799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узел 54"/>
          <p:cNvSpPr/>
          <p:nvPr/>
        </p:nvSpPr>
        <p:spPr>
          <a:xfrm>
            <a:off x="3679313" y="4030647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6" name="Picture 2" descr="https://st2.depositphotos.com/1007567/8802/v/950/depositphotos_88024340-stock-illustration-side-detailed-train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8" t="69666" b="10206"/>
          <a:stretch/>
        </p:blipFill>
        <p:spPr bwMode="auto">
          <a:xfrm>
            <a:off x="2338754" y="2552599"/>
            <a:ext cx="1385050" cy="35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https://st2.depositphotos.com/1007567/8802/v/950/depositphotos_88024340-stock-illustration-side-detailed-train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6" r="25116" b="69848"/>
          <a:stretch/>
        </p:blipFill>
        <p:spPr bwMode="auto">
          <a:xfrm>
            <a:off x="3723804" y="2542425"/>
            <a:ext cx="1430024" cy="37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05092" y="2930642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3513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291558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3127" y="45453"/>
            <a:ext cx="5662770" cy="43040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Регламент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переговоров при маневровой работе 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 descr="http://www.pskovrail.ru/2011/2011_ostro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9" t="15913" r="22809" b="5728"/>
          <a:stretch/>
        </p:blipFill>
        <p:spPr bwMode="auto">
          <a:xfrm>
            <a:off x="96012" y="559030"/>
            <a:ext cx="8474782" cy="469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6269980" y="2879021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7187635" y="2870153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466" r="10227" b="68622"/>
          <a:stretch/>
        </p:blipFill>
        <p:spPr bwMode="auto">
          <a:xfrm>
            <a:off x="2961333" y="1851050"/>
            <a:ext cx="1350150" cy="40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5151189" y="1940380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4884602" y="3885917"/>
            <a:ext cx="927868" cy="35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 rot="10800000">
            <a:off x="7715325" y="2581018"/>
            <a:ext cx="356264" cy="29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Прямоугольник 2047"/>
          <p:cNvSpPr/>
          <p:nvPr/>
        </p:nvSpPr>
        <p:spPr>
          <a:xfrm>
            <a:off x="7971327" y="2632167"/>
            <a:ext cx="37061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М4</a:t>
            </a:r>
            <a:endParaRPr lang="ru-RU" sz="1050" b="1" dirty="0"/>
          </a:p>
        </p:txBody>
      </p:sp>
      <p:pic>
        <p:nvPicPr>
          <p:cNvPr id="37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t="73697" r="84052" b="19466"/>
          <a:stretch/>
        </p:blipFill>
        <p:spPr bwMode="auto">
          <a:xfrm rot="10800000">
            <a:off x="8494505" y="2972611"/>
            <a:ext cx="248982" cy="24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Прямоугольник 2050"/>
          <p:cNvSpPr/>
          <p:nvPr/>
        </p:nvSpPr>
        <p:spPr>
          <a:xfrm>
            <a:off x="8672001" y="2955548"/>
            <a:ext cx="35298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ЧД</a:t>
            </a:r>
            <a:endParaRPr lang="ru-RU" sz="1050" b="1" dirty="0"/>
          </a:p>
        </p:txBody>
      </p:sp>
      <p:sp>
        <p:nvSpPr>
          <p:cNvPr id="2052" name="Прямоугольник 2051"/>
          <p:cNvSpPr/>
          <p:nvPr/>
        </p:nvSpPr>
        <p:spPr>
          <a:xfrm>
            <a:off x="0" y="4622067"/>
            <a:ext cx="91076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5. </a:t>
            </a:r>
            <a:r>
              <a:rPr lang="ru-RU" sz="2000" b="1" dirty="0"/>
              <a:t>Составьте алгоритм регламента переговоров при производстве маневровой работе составителя и ТЧМ.</a:t>
            </a:r>
          </a:p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ДСП:</a:t>
            </a:r>
            <a:endParaRPr lang="ru-RU" sz="2000" b="1" u="sng" dirty="0"/>
          </a:p>
          <a:p>
            <a:pPr algn="just"/>
            <a:r>
              <a:rPr lang="ru-RU" sz="2000" dirty="0"/>
              <a:t>С </a:t>
            </a:r>
            <a:r>
              <a:rPr lang="ru-RU" sz="2000" dirty="0" smtClean="0"/>
              <a:t>4А пути один </a:t>
            </a:r>
            <a:r>
              <a:rPr lang="ru-RU" sz="2000" dirty="0"/>
              <a:t>вагон переставить на </a:t>
            </a:r>
            <a:r>
              <a:rPr lang="ru-RU" sz="2000" dirty="0" smtClean="0"/>
              <a:t>3 путь с нечётной стороны и объединить с группой из двух вагонов. Переставлять </a:t>
            </a:r>
            <a:r>
              <a:rPr lang="ru-RU" sz="2000" dirty="0"/>
              <a:t>вагон будем с выездом по направлению главного пути за светофор </a:t>
            </a:r>
            <a:r>
              <a:rPr lang="ru-RU" sz="2000" dirty="0" smtClean="0"/>
              <a:t>М1. ДСП Шилов.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40904" y="189698"/>
            <a:ext cx="4319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Перестановка </a:t>
            </a:r>
            <a:r>
              <a:rPr lang="ru-RU" sz="2000" b="1" u="sng" dirty="0">
                <a:solidFill>
                  <a:srgbClr val="7030A0"/>
                </a:solidFill>
              </a:rPr>
              <a:t>вагонов с пути на путь </a:t>
            </a:r>
          </a:p>
        </p:txBody>
      </p:sp>
      <p:pic>
        <p:nvPicPr>
          <p:cNvPr id="19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4304420" y="1941882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avatars.mds.yandex.net/get-pdb/1477444/2f451c3e-f137-4557-b848-1e88ad54bdc9/s1200?webp=fals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3" t="74851" r="22608" b="11306"/>
          <a:stretch/>
        </p:blipFill>
        <p:spPr bwMode="auto">
          <a:xfrm>
            <a:off x="2698747" y="3248889"/>
            <a:ext cx="1656229" cy="33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2698747" y="3834454"/>
            <a:ext cx="954652" cy="38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5968100" y="1946410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26054" y="4244009"/>
            <a:ext cx="4988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4АП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78246" y="4230361"/>
            <a:ext cx="3882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4П</a:t>
            </a:r>
            <a:endParaRPr lang="ru-RU" sz="1400" b="1" dirty="0"/>
          </a:p>
        </p:txBody>
      </p:sp>
      <p:sp>
        <p:nvSpPr>
          <p:cNvPr id="25" name="Блок-схема: узел 24"/>
          <p:cNvSpPr/>
          <p:nvPr/>
        </p:nvSpPr>
        <p:spPr>
          <a:xfrm>
            <a:off x="1294353" y="3030266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3557536" y="4364136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3545504" y="1024006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3551354" y="707261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3390596" y="5024045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4356769" y="4025317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3706082" y="1701030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узел 33"/>
          <p:cNvSpPr/>
          <p:nvPr/>
        </p:nvSpPr>
        <p:spPr>
          <a:xfrm>
            <a:off x="4996051" y="1692308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2582170" y="136559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6289899" y="4031580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8060956" y="2037634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7788688" y="2680244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6615965" y="3371531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41941" y="1497368"/>
            <a:ext cx="277055" cy="2036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5647454" y="1363242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5801837" y="694270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334770" y="3028650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2259017" y="402531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2097607" y="3371530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2107683" y="2693237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узел 46"/>
          <p:cNvSpPr/>
          <p:nvPr/>
        </p:nvSpPr>
        <p:spPr>
          <a:xfrm>
            <a:off x="2426538" y="2037633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Блок-схема: узел 47"/>
          <p:cNvSpPr/>
          <p:nvPr/>
        </p:nvSpPr>
        <p:spPr>
          <a:xfrm>
            <a:off x="5968100" y="3698991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5649342" y="4367125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6615965" y="3027395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7259797" y="2370392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8502593" y="3025915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14855" y="3609939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7740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71069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690" y="59187"/>
            <a:ext cx="5851472" cy="43040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 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 descr="http://www.pskovrail.ru/2011/2011_ostro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9" t="14541" r="4319" b="5728"/>
          <a:stretch/>
        </p:blipFill>
        <p:spPr bwMode="auto">
          <a:xfrm>
            <a:off x="96012" y="1046746"/>
            <a:ext cx="9047988" cy="420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6254496" y="3168396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7198614" y="3168396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5505831" y="4338828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123444" y="2574036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 rot="10800000">
            <a:off x="7334443" y="4057761"/>
            <a:ext cx="655316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466" r="10227" b="68622"/>
          <a:stretch/>
        </p:blipFill>
        <p:spPr bwMode="auto">
          <a:xfrm>
            <a:off x="2420116" y="2265775"/>
            <a:ext cx="1350150" cy="33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706153" y="1903042"/>
            <a:ext cx="403290" cy="47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" r="9812" b="9433"/>
          <a:stretch/>
        </p:blipFill>
        <p:spPr bwMode="auto">
          <a:xfrm rot="10800000" flipV="1">
            <a:off x="5184362" y="1459299"/>
            <a:ext cx="642938" cy="26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5064092" y="1399011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>
            <a:off x="1099999" y="2711158"/>
            <a:ext cx="356264" cy="25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 rot="10800000">
            <a:off x="6698143" y="1109280"/>
            <a:ext cx="539633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98143" y="1179577"/>
            <a:ext cx="3921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Calibri" pitchFamily="34" charset="0"/>
              </a:rPr>
              <a:t>8Т</a:t>
            </a:r>
            <a:endParaRPr lang="ru-RU" sz="1400" b="1" dirty="0"/>
          </a:p>
        </p:txBody>
      </p:sp>
      <p:pic>
        <p:nvPicPr>
          <p:cNvPr id="19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3715116" y="2317523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4535257" y="2327012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5363073" y="2323357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424938" y="4120541"/>
            <a:ext cx="32092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6Т</a:t>
            </a:r>
            <a:endParaRPr lang="ru-RU" sz="1050" b="1" dirty="0"/>
          </a:p>
        </p:txBody>
      </p:sp>
      <p:pic>
        <p:nvPicPr>
          <p:cNvPr id="24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6254496" y="3953642"/>
            <a:ext cx="1151245" cy="42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993026" y="4926210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3857" flipH="1">
            <a:off x="3319935" y="4584550"/>
            <a:ext cx="454633" cy="53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>
            <a:off x="880498" y="4564531"/>
            <a:ext cx="539633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avatars.mds.yandex.net/get-pdb/1477444/2f451c3e-f137-4557-b848-1e88ad54bdc9/s1200?webp=fals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3" t="74851" r="41737" b="11686"/>
          <a:stretch/>
        </p:blipFill>
        <p:spPr bwMode="auto">
          <a:xfrm>
            <a:off x="2316164" y="3450853"/>
            <a:ext cx="845512" cy="32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085257" y="4723902"/>
            <a:ext cx="32092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9Т</a:t>
            </a:r>
            <a:endParaRPr lang="ru-RU" sz="105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84247" y="2702051"/>
            <a:ext cx="43954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М31</a:t>
            </a:r>
            <a:endParaRPr lang="ru-RU" sz="1050" b="1" dirty="0"/>
          </a:p>
        </p:txBody>
      </p:sp>
      <p:pic>
        <p:nvPicPr>
          <p:cNvPr id="33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 rot="10800000">
            <a:off x="6698143" y="2918343"/>
            <a:ext cx="356264" cy="25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Прямоугольник 2047"/>
          <p:cNvSpPr/>
          <p:nvPr/>
        </p:nvSpPr>
        <p:spPr>
          <a:xfrm>
            <a:off x="6982045" y="2918344"/>
            <a:ext cx="37061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М4</a:t>
            </a:r>
            <a:endParaRPr lang="ru-RU" sz="1050" b="1" dirty="0"/>
          </a:p>
        </p:txBody>
      </p:sp>
      <p:pic>
        <p:nvPicPr>
          <p:cNvPr id="35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t="73697" r="84052" b="19466"/>
          <a:stretch/>
        </p:blipFill>
        <p:spPr bwMode="auto">
          <a:xfrm>
            <a:off x="407554" y="2339758"/>
            <a:ext cx="239768" cy="23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t="73697" r="84052" b="19466"/>
          <a:stretch/>
        </p:blipFill>
        <p:spPr bwMode="auto">
          <a:xfrm rot="10800000">
            <a:off x="8457171" y="3244963"/>
            <a:ext cx="248982" cy="24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Прямоугольник 2048"/>
          <p:cNvSpPr/>
          <p:nvPr/>
        </p:nvSpPr>
        <p:spPr>
          <a:xfrm>
            <a:off x="93526" y="2339801"/>
            <a:ext cx="36099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НД</a:t>
            </a:r>
            <a:endParaRPr lang="ru-RU" sz="1050" b="1" dirty="0"/>
          </a:p>
        </p:txBody>
      </p:sp>
      <p:sp>
        <p:nvSpPr>
          <p:cNvPr id="2051" name="Прямоугольник 2050"/>
          <p:cNvSpPr/>
          <p:nvPr/>
        </p:nvSpPr>
        <p:spPr>
          <a:xfrm>
            <a:off x="8663081" y="3254459"/>
            <a:ext cx="35298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ЧД</a:t>
            </a:r>
            <a:endParaRPr lang="ru-RU" sz="1050" b="1" dirty="0"/>
          </a:p>
        </p:txBody>
      </p:sp>
      <p:sp>
        <p:nvSpPr>
          <p:cNvPr id="2052" name="Прямоугольник 2051"/>
          <p:cNvSpPr/>
          <p:nvPr/>
        </p:nvSpPr>
        <p:spPr>
          <a:xfrm>
            <a:off x="0" y="4979140"/>
            <a:ext cx="91094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6. Составьте </a:t>
            </a:r>
            <a:r>
              <a:rPr lang="ru-RU" sz="2000" b="1" dirty="0"/>
              <a:t>алгоритм регламента переговоров при производстве маневровой работе составителя и ТЧМ.</a:t>
            </a:r>
          </a:p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ДСП:</a:t>
            </a:r>
            <a:endParaRPr lang="ru-RU" sz="2000" b="1" u="sng" dirty="0"/>
          </a:p>
          <a:p>
            <a:pPr algn="just"/>
            <a:r>
              <a:rPr lang="ru-RU" sz="2000" dirty="0"/>
              <a:t>С </a:t>
            </a:r>
            <a:r>
              <a:rPr lang="ru-RU" sz="2000" dirty="0" smtClean="0"/>
              <a:t>3 пути один </a:t>
            </a:r>
            <a:r>
              <a:rPr lang="ru-RU" sz="2000" dirty="0"/>
              <a:t>вагон переставить на </a:t>
            </a:r>
            <a:r>
              <a:rPr lang="ru-RU" sz="2000" dirty="0" smtClean="0"/>
              <a:t>8Т </a:t>
            </a:r>
            <a:r>
              <a:rPr lang="ru-RU" sz="2000" dirty="0"/>
              <a:t>путь. Переставлять вагон будем с выездом по направлению </a:t>
            </a:r>
            <a:r>
              <a:rPr lang="ru-RU" sz="2000" dirty="0" smtClean="0"/>
              <a:t>первого главного </a:t>
            </a:r>
            <a:r>
              <a:rPr lang="ru-RU" sz="2000" dirty="0"/>
              <a:t>пути за светофор М1. ДСП </a:t>
            </a:r>
            <a:r>
              <a:rPr lang="ru-RU" sz="2000" dirty="0" smtClean="0"/>
              <a:t>Попова.</a:t>
            </a:r>
            <a:endParaRPr lang="ru-RU" dirty="0"/>
          </a:p>
        </p:txBody>
      </p:sp>
      <p:pic>
        <p:nvPicPr>
          <p:cNvPr id="41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1358409" y="4563892"/>
            <a:ext cx="954652" cy="38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1456263" y="1106187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1278131" y="1406306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1570" r="76786" b="25306"/>
          <a:stretch/>
        </p:blipFill>
        <p:spPr bwMode="auto">
          <a:xfrm>
            <a:off x="1362774" y="968789"/>
            <a:ext cx="550223" cy="36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258002" y="1376367"/>
            <a:ext cx="841277" cy="17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1570" r="76786" b="25306"/>
          <a:stretch/>
        </p:blipFill>
        <p:spPr bwMode="auto">
          <a:xfrm>
            <a:off x="1727079" y="1282962"/>
            <a:ext cx="550223" cy="33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http://www.12mm.ru/base/vagspec/vagspec-dgku-pri/bigfoto/31big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23593" r="2065" b="24331"/>
          <a:stretch/>
        </p:blipFill>
        <p:spPr bwMode="auto">
          <a:xfrm>
            <a:off x="1825263" y="636987"/>
            <a:ext cx="1105100" cy="50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Прямоугольник 2052"/>
          <p:cNvSpPr/>
          <p:nvPr/>
        </p:nvSpPr>
        <p:spPr>
          <a:xfrm>
            <a:off x="1524379" y="916744"/>
            <a:ext cx="38985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17Т</a:t>
            </a:r>
            <a:endParaRPr lang="ru-RU" sz="105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32115" y="257936"/>
            <a:ext cx="4319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Перестановка </a:t>
            </a:r>
            <a:r>
              <a:rPr lang="ru-RU" sz="2000" b="1" u="sng" dirty="0">
                <a:solidFill>
                  <a:srgbClr val="7030A0"/>
                </a:solidFill>
              </a:rPr>
              <a:t>вагонов с пути на путь </a:t>
            </a:r>
          </a:p>
        </p:txBody>
      </p:sp>
      <p:sp>
        <p:nvSpPr>
          <p:cNvPr id="48" name="Блок-схема: узел 47"/>
          <p:cNvSpPr/>
          <p:nvPr/>
        </p:nvSpPr>
        <p:spPr>
          <a:xfrm>
            <a:off x="284725" y="3288360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497637" y="2387223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2053167" y="2400871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1916690" y="4175361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1772759" y="357655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1772759" y="2991768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8470602" y="3288233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узел 54"/>
          <p:cNvSpPr/>
          <p:nvPr/>
        </p:nvSpPr>
        <p:spPr>
          <a:xfrm>
            <a:off x="6107724" y="270696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7881360" y="1529614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Блок-схема: узел 56"/>
          <p:cNvSpPr/>
          <p:nvPr/>
        </p:nvSpPr>
        <p:spPr>
          <a:xfrm>
            <a:off x="8573474" y="153302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8431537" y="2408911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4761696" y="4454983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5034237" y="387835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Блок-схема: узел 60"/>
          <p:cNvSpPr/>
          <p:nvPr/>
        </p:nvSpPr>
        <p:spPr>
          <a:xfrm>
            <a:off x="5580220" y="327996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1223791" y="2753098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2195638" y="1831392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3002959" y="123588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2993015" y="1524386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3139436" y="2117487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4905696" y="1242480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4213785" y="2117486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4769249" y="1830798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6808556" y="2408285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2990457" y="445498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3678875" y="417130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5304861" y="4173961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5580219" y="3579702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2868732" y="505117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1091130" y="3291129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6784796" y="2985100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330078" y="3667725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5622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17349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7963" y="99904"/>
            <a:ext cx="6348419" cy="43040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Регламент переговоров при маневровой работе </a:t>
            </a:r>
            <a:r>
              <a:rPr lang="ru-RU" sz="18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1800" b="1" dirty="0">
                <a:solidFill>
                  <a:srgbClr val="C00000"/>
                </a:solidFill>
                <a:latin typeface="+mn-lt"/>
              </a:rPr>
            </a:br>
            <a:endParaRPr lang="ru-RU" sz="1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 descr="http://www.pskovrail.ru/2011/2011_ostro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9" t="14541" r="4319" b="5728"/>
          <a:stretch/>
        </p:blipFill>
        <p:spPr bwMode="auto">
          <a:xfrm>
            <a:off x="96012" y="1046746"/>
            <a:ext cx="9047988" cy="420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6254496" y="3168396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7198614" y="3168396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5505831" y="4338828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123444" y="2574036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 rot="10800000">
            <a:off x="7334443" y="4045729"/>
            <a:ext cx="655316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2466" r="10227" b="68622"/>
          <a:stretch/>
        </p:blipFill>
        <p:spPr bwMode="auto">
          <a:xfrm>
            <a:off x="2420116" y="2265775"/>
            <a:ext cx="1350150" cy="33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706153" y="1903042"/>
            <a:ext cx="403290" cy="47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" r="9812" b="9433"/>
          <a:stretch/>
        </p:blipFill>
        <p:spPr bwMode="auto">
          <a:xfrm rot="10800000" flipV="1">
            <a:off x="5184362" y="1459299"/>
            <a:ext cx="642938" cy="26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5064092" y="1399011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>
            <a:off x="1099999" y="2711158"/>
            <a:ext cx="356264" cy="25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 rot="10800000">
            <a:off x="6698143" y="1109280"/>
            <a:ext cx="539633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98143" y="1179577"/>
            <a:ext cx="3921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Calibri" pitchFamily="34" charset="0"/>
              </a:rPr>
              <a:t>8Т</a:t>
            </a:r>
            <a:endParaRPr lang="ru-RU" sz="1400" b="1" dirty="0"/>
          </a:p>
        </p:txBody>
      </p:sp>
      <p:pic>
        <p:nvPicPr>
          <p:cNvPr id="19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3715116" y="2317523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4535257" y="2327012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6190"/>
          <a:stretch/>
        </p:blipFill>
        <p:spPr bwMode="auto">
          <a:xfrm>
            <a:off x="5363073" y="2323357"/>
            <a:ext cx="840184" cy="2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424938" y="4120541"/>
            <a:ext cx="32092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6Т</a:t>
            </a:r>
            <a:endParaRPr lang="ru-RU" sz="1050" b="1" dirty="0"/>
          </a:p>
        </p:txBody>
      </p:sp>
      <p:pic>
        <p:nvPicPr>
          <p:cNvPr id="24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2330540" y="2775680"/>
            <a:ext cx="1151245" cy="42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993026" y="4926210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3857" flipH="1">
            <a:off x="3319935" y="4584550"/>
            <a:ext cx="454633" cy="53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0373" r="76786" b="24519"/>
          <a:stretch/>
        </p:blipFill>
        <p:spPr bwMode="auto">
          <a:xfrm>
            <a:off x="880498" y="4564531"/>
            <a:ext cx="539633" cy="74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avatars.mds.yandex.net/get-pdb/1477444/2f451c3e-f137-4557-b848-1e88ad54bdc9/s1200?webp=fals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3" t="74851" r="41737" b="11686"/>
          <a:stretch/>
        </p:blipFill>
        <p:spPr bwMode="auto">
          <a:xfrm>
            <a:off x="2316164" y="3450853"/>
            <a:ext cx="845512" cy="32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085257" y="4723902"/>
            <a:ext cx="32092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9Т</a:t>
            </a:r>
            <a:endParaRPr lang="ru-RU" sz="105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84247" y="2702051"/>
            <a:ext cx="43954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М31</a:t>
            </a:r>
            <a:endParaRPr lang="ru-RU" sz="1050" b="1" dirty="0"/>
          </a:p>
        </p:txBody>
      </p:sp>
      <p:pic>
        <p:nvPicPr>
          <p:cNvPr id="33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74016" r="72180" b="18749"/>
          <a:stretch/>
        </p:blipFill>
        <p:spPr bwMode="auto">
          <a:xfrm rot="10800000">
            <a:off x="6698143" y="2918343"/>
            <a:ext cx="356264" cy="25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Прямоугольник 2047"/>
          <p:cNvSpPr/>
          <p:nvPr/>
        </p:nvSpPr>
        <p:spPr>
          <a:xfrm>
            <a:off x="6982045" y="2918344"/>
            <a:ext cx="37061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М4</a:t>
            </a:r>
            <a:endParaRPr lang="ru-RU" sz="1050" b="1" dirty="0"/>
          </a:p>
        </p:txBody>
      </p:sp>
      <p:pic>
        <p:nvPicPr>
          <p:cNvPr id="35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t="73697" r="84052" b="19466"/>
          <a:stretch/>
        </p:blipFill>
        <p:spPr bwMode="auto">
          <a:xfrm>
            <a:off x="407554" y="2339758"/>
            <a:ext cx="239768" cy="23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t="73697" r="84052" b="19466"/>
          <a:stretch/>
        </p:blipFill>
        <p:spPr bwMode="auto">
          <a:xfrm rot="10800000">
            <a:off x="8457171" y="3244963"/>
            <a:ext cx="248982" cy="24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Прямоугольник 2048"/>
          <p:cNvSpPr/>
          <p:nvPr/>
        </p:nvSpPr>
        <p:spPr>
          <a:xfrm>
            <a:off x="93526" y="2339801"/>
            <a:ext cx="36099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НД</a:t>
            </a:r>
            <a:endParaRPr lang="ru-RU" sz="1050" b="1" dirty="0"/>
          </a:p>
        </p:txBody>
      </p:sp>
      <p:sp>
        <p:nvSpPr>
          <p:cNvPr id="2051" name="Прямоугольник 2050"/>
          <p:cNvSpPr/>
          <p:nvPr/>
        </p:nvSpPr>
        <p:spPr>
          <a:xfrm>
            <a:off x="8663081" y="3254459"/>
            <a:ext cx="35298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ЧД</a:t>
            </a:r>
            <a:endParaRPr lang="ru-RU" sz="1050" b="1" dirty="0"/>
          </a:p>
        </p:txBody>
      </p:sp>
      <p:sp>
        <p:nvSpPr>
          <p:cNvPr id="2052" name="Прямоугольник 2051"/>
          <p:cNvSpPr/>
          <p:nvPr/>
        </p:nvSpPr>
        <p:spPr>
          <a:xfrm>
            <a:off x="-15313" y="4916724"/>
            <a:ext cx="9159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7</a:t>
            </a:r>
            <a:r>
              <a:rPr lang="ru-RU" sz="2000" b="1" dirty="0"/>
              <a:t>. Составьте алгоритм регламента переговоров при производстве маневровой работе составителя и ТЧМ.</a:t>
            </a:r>
          </a:p>
          <a:p>
            <a:r>
              <a:rPr lang="ru-RU" sz="2000" b="1" u="sng" dirty="0">
                <a:solidFill>
                  <a:srgbClr val="C00000"/>
                </a:solidFill>
              </a:rPr>
              <a:t>План маневровой работы ДСП:</a:t>
            </a:r>
            <a:endParaRPr lang="ru-RU" sz="2000" b="1" u="sng" dirty="0"/>
          </a:p>
          <a:p>
            <a:r>
              <a:rPr lang="ru-RU" sz="2000" dirty="0"/>
              <a:t>С </a:t>
            </a:r>
            <a:r>
              <a:rPr lang="ru-RU" sz="2000" dirty="0" smtClean="0"/>
              <a:t>3 пути один </a:t>
            </a:r>
            <a:r>
              <a:rPr lang="ru-RU" sz="2000" dirty="0"/>
              <a:t>вагон переставить на </a:t>
            </a:r>
            <a:r>
              <a:rPr lang="ru-RU" sz="2000" dirty="0" smtClean="0"/>
              <a:t>9Т путь и объединить с вагоном . </a:t>
            </a:r>
            <a:r>
              <a:rPr lang="ru-RU" sz="2000" dirty="0"/>
              <a:t>Переставлять вагон будем с выездом по направлению первого главного пути за светофор </a:t>
            </a:r>
            <a:r>
              <a:rPr lang="ru-RU" sz="2000" dirty="0" smtClean="0"/>
              <a:t>М4. </a:t>
            </a:r>
            <a:r>
              <a:rPr lang="ru-RU" sz="2000" dirty="0"/>
              <a:t>ДСП </a:t>
            </a:r>
            <a:r>
              <a:rPr lang="ru-RU" sz="2000" dirty="0" smtClean="0"/>
              <a:t>Чашин.</a:t>
            </a:r>
            <a:endParaRPr lang="ru-RU" dirty="0"/>
          </a:p>
        </p:txBody>
      </p:sp>
      <p:pic>
        <p:nvPicPr>
          <p:cNvPr id="41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1358409" y="4563892"/>
            <a:ext cx="954652" cy="38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1456263" y="1106187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2" t="71041" r="35646" b="25729"/>
          <a:stretch/>
        </p:blipFill>
        <p:spPr bwMode="auto">
          <a:xfrm>
            <a:off x="1278131" y="1406306"/>
            <a:ext cx="1917954" cy="96012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1570" r="76786" b="25306"/>
          <a:stretch/>
        </p:blipFill>
        <p:spPr bwMode="auto">
          <a:xfrm>
            <a:off x="1362774" y="968789"/>
            <a:ext cx="550223" cy="36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258002" y="1376367"/>
            <a:ext cx="841277" cy="17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://scbist.com/scb/uploaded/proektir_ec_kononov/4.files/image0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1570" r="76786" b="25306"/>
          <a:stretch/>
        </p:blipFill>
        <p:spPr bwMode="auto">
          <a:xfrm>
            <a:off x="1727079" y="1282962"/>
            <a:ext cx="550223" cy="33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http://www.12mm.ru/base/vagspec/vagspec-dgku-pri/bigfoto/31big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23593" r="2065" b="24331"/>
          <a:stretch/>
        </p:blipFill>
        <p:spPr bwMode="auto">
          <a:xfrm>
            <a:off x="1825263" y="636987"/>
            <a:ext cx="1105100" cy="50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Прямоугольник 2052"/>
          <p:cNvSpPr/>
          <p:nvPr/>
        </p:nvSpPr>
        <p:spPr>
          <a:xfrm>
            <a:off x="1524379" y="916744"/>
            <a:ext cx="38985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alibri" pitchFamily="34" charset="0"/>
              </a:rPr>
              <a:t>17Т</a:t>
            </a:r>
            <a:endParaRPr lang="ru-RU" sz="105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429423" y="311549"/>
            <a:ext cx="4319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Перестановка </a:t>
            </a:r>
            <a:r>
              <a:rPr lang="ru-RU" sz="2000" b="1" u="sng" dirty="0">
                <a:solidFill>
                  <a:srgbClr val="7030A0"/>
                </a:solidFill>
              </a:rPr>
              <a:t>вагонов с пути на путь </a:t>
            </a:r>
          </a:p>
        </p:txBody>
      </p:sp>
      <p:sp>
        <p:nvSpPr>
          <p:cNvPr id="48" name="Блок-схема: узел 47"/>
          <p:cNvSpPr/>
          <p:nvPr/>
        </p:nvSpPr>
        <p:spPr>
          <a:xfrm>
            <a:off x="284725" y="3288360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Блок-схема: узел 48"/>
          <p:cNvSpPr/>
          <p:nvPr/>
        </p:nvSpPr>
        <p:spPr>
          <a:xfrm>
            <a:off x="497637" y="2387223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узел 49"/>
          <p:cNvSpPr/>
          <p:nvPr/>
        </p:nvSpPr>
        <p:spPr>
          <a:xfrm>
            <a:off x="2053167" y="2400871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1916690" y="4175361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1772759" y="357655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1772759" y="2991768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/>
          <p:cNvSpPr/>
          <p:nvPr/>
        </p:nvSpPr>
        <p:spPr>
          <a:xfrm>
            <a:off x="8470602" y="3288233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узел 54"/>
          <p:cNvSpPr/>
          <p:nvPr/>
        </p:nvSpPr>
        <p:spPr>
          <a:xfrm>
            <a:off x="6107724" y="270696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7881360" y="1529614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Блок-схема: узел 56"/>
          <p:cNvSpPr/>
          <p:nvPr/>
        </p:nvSpPr>
        <p:spPr>
          <a:xfrm>
            <a:off x="8573474" y="153302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8431537" y="2408911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4761696" y="4454983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5034237" y="387835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Блок-схема: узел 60"/>
          <p:cNvSpPr/>
          <p:nvPr/>
        </p:nvSpPr>
        <p:spPr>
          <a:xfrm>
            <a:off x="5580220" y="3279966"/>
            <a:ext cx="136477" cy="131775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1223791" y="2753098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2195638" y="1831392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3002959" y="123588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2993015" y="1524386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3139436" y="2117487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4905696" y="1242480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4213785" y="2117486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4769249" y="1830798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6808556" y="2408285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2990457" y="445498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3678875" y="417130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5304861" y="4173961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5580219" y="3579702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2868732" y="5051173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1091130" y="3291129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6784796" y="2985100"/>
            <a:ext cx="136477" cy="131775"/>
          </a:xfrm>
          <a:prstGeom prst="flowChartConnector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49620" y="2738074"/>
            <a:ext cx="8002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т/з </a:t>
            </a:r>
            <a:r>
              <a:rPr lang="ru-RU" sz="1600" b="1" dirty="0" smtClean="0"/>
              <a:t>958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9436506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2635</TotalTime>
  <Words>1309</Words>
  <Application>Microsoft Office PowerPoint</Application>
  <PresentationFormat>Экран (4:3)</PresentationFormat>
  <Paragraphs>181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ОАО "РЖД"</vt:lpstr>
      <vt:lpstr>Регламент переговоров при маневровой работе </vt:lpstr>
      <vt:lpstr>Презентация PowerPoint</vt:lpstr>
      <vt:lpstr>Презентация PowerPoint</vt:lpstr>
      <vt:lpstr>Регламент переговоров при маневровой работе  </vt:lpstr>
      <vt:lpstr>Регламент переговоров при маневровой работе  </vt:lpstr>
      <vt:lpstr>Регламент переговоров при маневровой работе  </vt:lpstr>
      <vt:lpstr>Регламент переговоров при маневровой работе  </vt:lpstr>
      <vt:lpstr>Регламент переговоров при маневровой работе  </vt:lpstr>
      <vt:lpstr>Регламент переговоров при маневровой работе</vt:lpstr>
      <vt:lpstr>Регламент переговоров при маневровой работе</vt:lpstr>
      <vt:lpstr>Регламент переговоров при маневровой работе</vt:lpstr>
      <vt:lpstr>Регламент переговоров при маневровой работе</vt:lpstr>
      <vt:lpstr>Регламент переговоров при маневровой работе</vt:lpstr>
      <vt:lpstr>Регламент переговоров при маневровой работе</vt:lpstr>
      <vt:lpstr>Регламент переговоров при маневровой работе</vt:lpstr>
      <vt:lpstr>Регламент переговоров при маневровой работе</vt:lpstr>
      <vt:lpstr>Регламент переговоров при маневровой работе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322</cp:revision>
  <cp:lastPrinted>2022-03-07T16:51:56Z</cp:lastPrinted>
  <dcterms:created xsi:type="dcterms:W3CDTF">2020-04-22T10:21:16Z</dcterms:created>
  <dcterms:modified xsi:type="dcterms:W3CDTF">2023-11-27T15:48:50Z</dcterms:modified>
</cp:coreProperties>
</file>