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256" r:id="rId2"/>
    <p:sldId id="257" r:id="rId3"/>
    <p:sldId id="258" r:id="rId4"/>
    <p:sldId id="262" r:id="rId5"/>
    <p:sldId id="261" r:id="rId6"/>
    <p:sldId id="260" r:id="rId7"/>
    <p:sldId id="259" r:id="rId8"/>
    <p:sldId id="292" r:id="rId9"/>
    <p:sldId id="263" r:id="rId10"/>
    <p:sldId id="267" r:id="rId11"/>
    <p:sldId id="283" r:id="rId12"/>
    <p:sldId id="293" r:id="rId13"/>
    <p:sldId id="303" r:id="rId14"/>
    <p:sldId id="294" r:id="rId15"/>
    <p:sldId id="296" r:id="rId16"/>
    <p:sldId id="295" r:id="rId17"/>
    <p:sldId id="297" r:id="rId18"/>
    <p:sldId id="304" r:id="rId19"/>
    <p:sldId id="298" r:id="rId20"/>
    <p:sldId id="299" r:id="rId21"/>
    <p:sldId id="300" r:id="rId22"/>
    <p:sldId id="301" r:id="rId23"/>
    <p:sldId id="306" r:id="rId24"/>
    <p:sldId id="310" r:id="rId25"/>
    <p:sldId id="309" r:id="rId26"/>
    <p:sldId id="308" r:id="rId27"/>
    <p:sldId id="266" r:id="rId28"/>
    <p:sldId id="269" r:id="rId29"/>
    <p:sldId id="268" r:id="rId30"/>
    <p:sldId id="265" r:id="rId31"/>
    <p:sldId id="264" r:id="rId32"/>
    <p:sldId id="270" r:id="rId33"/>
    <p:sldId id="311" r:id="rId34"/>
    <p:sldId id="271" r:id="rId35"/>
    <p:sldId id="274" r:id="rId36"/>
    <p:sldId id="312" r:id="rId37"/>
    <p:sldId id="273" r:id="rId38"/>
    <p:sldId id="272" r:id="rId39"/>
    <p:sldId id="277" r:id="rId40"/>
    <p:sldId id="276" r:id="rId41"/>
    <p:sldId id="278" r:id="rId42"/>
    <p:sldId id="275" r:id="rId43"/>
    <p:sldId id="280" r:id="rId44"/>
    <p:sldId id="281" r:id="rId45"/>
    <p:sldId id="279" r:id="rId46"/>
    <p:sldId id="313" r:id="rId47"/>
  </p:sldIdLst>
  <p:sldSz cx="9144000" cy="6858000" type="screen4x3"/>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606" autoAdjust="0"/>
    <p:restoredTop sz="94434" autoAdjust="0"/>
  </p:normalViewPr>
  <p:slideViewPr>
    <p:cSldViewPr>
      <p:cViewPr varScale="1">
        <p:scale>
          <a:sx n="71" d="100"/>
          <a:sy n="71" d="100"/>
        </p:scale>
        <p:origin x="1434"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AFC67C8-862F-4376-8ECB-ADB749071C21}" type="doc">
      <dgm:prSet loTypeId="urn:microsoft.com/office/officeart/2005/8/layout/hierarchy2" loCatId="hierarchy" qsTypeId="urn:microsoft.com/office/officeart/2005/8/quickstyle/3d3" qsCatId="3D" csTypeId="urn:microsoft.com/office/officeart/2005/8/colors/accent6_2" csCatId="accent6" phldr="1"/>
      <dgm:spPr/>
      <dgm:t>
        <a:bodyPr/>
        <a:lstStyle/>
        <a:p>
          <a:endParaRPr lang="ru-RU"/>
        </a:p>
      </dgm:t>
    </dgm:pt>
    <dgm:pt modelId="{C1CB93F5-8AEC-4211-8907-6360D6FE92C1}">
      <dgm:prSet phldrT="[Текст]"/>
      <dgm:spPr>
        <a:solidFill>
          <a:srgbClr val="FFFF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ru-RU" b="1" dirty="0" smtClean="0">
              <a:solidFill>
                <a:schemeClr val="tx1"/>
              </a:solidFill>
            </a:rPr>
            <a:t>ТРА станции состоит из трёх разделов</a:t>
          </a:r>
          <a:endParaRPr lang="ru-RU" b="1" dirty="0">
            <a:solidFill>
              <a:schemeClr val="tx1"/>
            </a:solidFill>
          </a:endParaRPr>
        </a:p>
      </dgm:t>
    </dgm:pt>
    <dgm:pt modelId="{6AF75DA1-68A3-4C03-9B4F-66AFE780734E}" type="parTrans" cxnId="{C75C9150-1B77-4EA4-B9C9-BABBF33FE524}">
      <dgm:prSet/>
      <dgm:spPr/>
      <dgm:t>
        <a:bodyPr/>
        <a:lstStyle/>
        <a:p>
          <a:endParaRPr lang="ru-RU"/>
        </a:p>
      </dgm:t>
    </dgm:pt>
    <dgm:pt modelId="{79F0B56C-9C3A-4C46-81C7-9A68D50FB4F3}" type="sibTrans" cxnId="{C75C9150-1B77-4EA4-B9C9-BABBF33FE524}">
      <dgm:prSet/>
      <dgm:spPr/>
      <dgm:t>
        <a:bodyPr/>
        <a:lstStyle/>
        <a:p>
          <a:endParaRPr lang="ru-RU"/>
        </a:p>
      </dgm:t>
    </dgm:pt>
    <dgm:pt modelId="{B8D5183F-9DCE-4579-B22D-8F1605FEBAB3}">
      <dgm:prSet phldrT="[Текст]" custT="1"/>
      <dgm:spPr>
        <a:solidFill>
          <a:schemeClr val="accent3">
            <a:lumMod val="60000"/>
            <a:lumOff val="40000"/>
          </a:schemeClr>
        </a:solidFill>
      </dgm:spPr>
      <dgm:t>
        <a:bodyPr/>
        <a:lstStyle/>
        <a:p>
          <a:r>
            <a:rPr lang="ru-RU" sz="2400" b="1" dirty="0" smtClean="0">
              <a:solidFill>
                <a:schemeClr val="tx1"/>
              </a:solidFill>
            </a:rPr>
            <a:t>1. Общие сведения о станции</a:t>
          </a:r>
          <a:endParaRPr lang="ru-RU" sz="2400" b="1" dirty="0">
            <a:solidFill>
              <a:schemeClr val="tx1"/>
            </a:solidFill>
          </a:endParaRPr>
        </a:p>
      </dgm:t>
    </dgm:pt>
    <dgm:pt modelId="{9B57AD81-B9D6-4EAC-8C0F-DDF4319B1D82}" type="parTrans" cxnId="{0387B85E-8A59-46BB-B81C-22D43EE9043E}">
      <dgm:prSet/>
      <dgm:spPr/>
      <dgm:t>
        <a:bodyPr/>
        <a:lstStyle/>
        <a:p>
          <a:endParaRPr lang="ru-RU"/>
        </a:p>
      </dgm:t>
    </dgm:pt>
    <dgm:pt modelId="{AF83019D-1B86-4470-89F9-468BE84586A9}" type="sibTrans" cxnId="{0387B85E-8A59-46BB-B81C-22D43EE9043E}">
      <dgm:prSet/>
      <dgm:spPr/>
      <dgm:t>
        <a:bodyPr/>
        <a:lstStyle/>
        <a:p>
          <a:endParaRPr lang="ru-RU"/>
        </a:p>
      </dgm:t>
    </dgm:pt>
    <dgm:pt modelId="{337417D9-5D1E-4398-A25E-B832AF27BECE}">
      <dgm:prSet phldrT="[Текст]" custT="1"/>
      <dgm:spPr>
        <a:solidFill>
          <a:schemeClr val="tx2">
            <a:lumMod val="40000"/>
            <a:lumOff val="60000"/>
          </a:schemeClr>
        </a:solidFill>
      </dgm:spPr>
      <dgm:t>
        <a:bodyPr/>
        <a:lstStyle/>
        <a:p>
          <a:pPr algn="l"/>
          <a:r>
            <a:rPr lang="ru-RU" sz="2400" b="1" dirty="0" smtClean="0">
              <a:solidFill>
                <a:schemeClr val="tx1"/>
              </a:solidFill>
            </a:rPr>
            <a:t> 2. Прием и отправление</a:t>
          </a:r>
        </a:p>
        <a:p>
          <a:pPr algn="l"/>
          <a:r>
            <a:rPr lang="ru-RU" sz="2400" b="1" dirty="0" smtClean="0">
              <a:solidFill>
                <a:schemeClr val="tx1"/>
              </a:solidFill>
            </a:rPr>
            <a:t>                 поездов</a:t>
          </a:r>
          <a:endParaRPr lang="ru-RU" sz="2400" b="1" dirty="0">
            <a:solidFill>
              <a:schemeClr val="tx1"/>
            </a:solidFill>
          </a:endParaRPr>
        </a:p>
      </dgm:t>
    </dgm:pt>
    <dgm:pt modelId="{1786993B-A399-42C3-85FB-E982A4D53C65}" type="parTrans" cxnId="{72B4CF23-04A5-478F-996F-5675E72F8A79}">
      <dgm:prSet/>
      <dgm:spPr/>
      <dgm:t>
        <a:bodyPr/>
        <a:lstStyle/>
        <a:p>
          <a:endParaRPr lang="ru-RU"/>
        </a:p>
      </dgm:t>
    </dgm:pt>
    <dgm:pt modelId="{DD82DB2C-96EB-446C-B7A1-D61907867ECD}" type="sibTrans" cxnId="{72B4CF23-04A5-478F-996F-5675E72F8A79}">
      <dgm:prSet/>
      <dgm:spPr/>
      <dgm:t>
        <a:bodyPr/>
        <a:lstStyle/>
        <a:p>
          <a:endParaRPr lang="ru-RU"/>
        </a:p>
      </dgm:t>
    </dgm:pt>
    <dgm:pt modelId="{87D36F09-6C0F-48E0-91DF-F02BDEF5E193}">
      <dgm:prSet phldrT="[Текст]" custT="1"/>
      <dgm:spPr>
        <a:solidFill>
          <a:schemeClr val="accent2">
            <a:lumMod val="40000"/>
            <a:lumOff val="60000"/>
          </a:schemeClr>
        </a:solidFill>
      </dgm:spPr>
      <dgm:t>
        <a:bodyPr/>
        <a:lstStyle/>
        <a:p>
          <a:r>
            <a:rPr lang="ru-RU" sz="2400" b="1" dirty="0" smtClean="0">
              <a:solidFill>
                <a:schemeClr val="tx1"/>
              </a:solidFill>
            </a:rPr>
            <a:t>3. Организация маневровой работы</a:t>
          </a:r>
          <a:endParaRPr lang="ru-RU" sz="2400" b="1" dirty="0">
            <a:solidFill>
              <a:schemeClr val="tx1"/>
            </a:solidFill>
          </a:endParaRPr>
        </a:p>
      </dgm:t>
    </dgm:pt>
    <dgm:pt modelId="{AAADD58D-B1BD-4D89-8441-010889D69AFE}" type="parTrans" cxnId="{128B3C27-6B43-4A1D-8D00-0FA31C042FC2}">
      <dgm:prSet/>
      <dgm:spPr/>
      <dgm:t>
        <a:bodyPr/>
        <a:lstStyle/>
        <a:p>
          <a:endParaRPr lang="ru-RU"/>
        </a:p>
      </dgm:t>
    </dgm:pt>
    <dgm:pt modelId="{DFA8A5D2-41B5-47AD-8B13-492B81109F65}" type="sibTrans" cxnId="{128B3C27-6B43-4A1D-8D00-0FA31C042FC2}">
      <dgm:prSet/>
      <dgm:spPr/>
      <dgm:t>
        <a:bodyPr/>
        <a:lstStyle/>
        <a:p>
          <a:endParaRPr lang="ru-RU"/>
        </a:p>
      </dgm:t>
    </dgm:pt>
    <dgm:pt modelId="{CFD15741-ADF8-4732-A973-33BADA00AB6E}" type="pres">
      <dgm:prSet presAssocID="{CAFC67C8-862F-4376-8ECB-ADB749071C21}" presName="diagram" presStyleCnt="0">
        <dgm:presLayoutVars>
          <dgm:chPref val="1"/>
          <dgm:dir/>
          <dgm:animOne val="branch"/>
          <dgm:animLvl val="lvl"/>
          <dgm:resizeHandles val="exact"/>
        </dgm:presLayoutVars>
      </dgm:prSet>
      <dgm:spPr/>
      <dgm:t>
        <a:bodyPr/>
        <a:lstStyle/>
        <a:p>
          <a:endParaRPr lang="ru-RU"/>
        </a:p>
      </dgm:t>
    </dgm:pt>
    <dgm:pt modelId="{11787A95-1CA1-4535-923E-C64D37CA4E09}" type="pres">
      <dgm:prSet presAssocID="{C1CB93F5-8AEC-4211-8907-6360D6FE92C1}" presName="root1" presStyleCnt="0"/>
      <dgm:spPr/>
      <dgm:t>
        <a:bodyPr/>
        <a:lstStyle/>
        <a:p>
          <a:endParaRPr lang="ru-RU"/>
        </a:p>
      </dgm:t>
    </dgm:pt>
    <dgm:pt modelId="{D665082D-3045-4F5F-98CE-5A1EA34831B2}" type="pres">
      <dgm:prSet presAssocID="{C1CB93F5-8AEC-4211-8907-6360D6FE92C1}" presName="LevelOneTextNode" presStyleLbl="node0" presStyleIdx="0" presStyleCnt="1" custScaleX="176947" custLinFactNeighborX="6634" custLinFactNeighborY="-29218">
        <dgm:presLayoutVars>
          <dgm:chPref val="3"/>
        </dgm:presLayoutVars>
      </dgm:prSet>
      <dgm:spPr/>
      <dgm:t>
        <a:bodyPr/>
        <a:lstStyle/>
        <a:p>
          <a:endParaRPr lang="ru-RU"/>
        </a:p>
      </dgm:t>
    </dgm:pt>
    <dgm:pt modelId="{4E76E6BB-AE89-4954-B50A-FBC87CF3174A}" type="pres">
      <dgm:prSet presAssocID="{C1CB93F5-8AEC-4211-8907-6360D6FE92C1}" presName="level2hierChild" presStyleCnt="0"/>
      <dgm:spPr/>
      <dgm:t>
        <a:bodyPr/>
        <a:lstStyle/>
        <a:p>
          <a:endParaRPr lang="ru-RU"/>
        </a:p>
      </dgm:t>
    </dgm:pt>
    <dgm:pt modelId="{0EA61F28-73B6-443C-955A-9ECD5BD80566}" type="pres">
      <dgm:prSet presAssocID="{9B57AD81-B9D6-4EAC-8C0F-DDF4319B1D82}" presName="conn2-1" presStyleLbl="parChTrans1D2" presStyleIdx="0" presStyleCnt="3"/>
      <dgm:spPr/>
      <dgm:t>
        <a:bodyPr/>
        <a:lstStyle/>
        <a:p>
          <a:endParaRPr lang="ru-RU"/>
        </a:p>
      </dgm:t>
    </dgm:pt>
    <dgm:pt modelId="{C439EA32-DF50-4616-8A3D-4B130D66C040}" type="pres">
      <dgm:prSet presAssocID="{9B57AD81-B9D6-4EAC-8C0F-DDF4319B1D82}" presName="connTx" presStyleLbl="parChTrans1D2" presStyleIdx="0" presStyleCnt="3"/>
      <dgm:spPr/>
      <dgm:t>
        <a:bodyPr/>
        <a:lstStyle/>
        <a:p>
          <a:endParaRPr lang="ru-RU"/>
        </a:p>
      </dgm:t>
    </dgm:pt>
    <dgm:pt modelId="{F27AAD59-74B3-4577-951C-EB4F3F9539B7}" type="pres">
      <dgm:prSet presAssocID="{B8D5183F-9DCE-4579-B22D-8F1605FEBAB3}" presName="root2" presStyleCnt="0"/>
      <dgm:spPr/>
      <dgm:t>
        <a:bodyPr/>
        <a:lstStyle/>
        <a:p>
          <a:endParaRPr lang="ru-RU"/>
        </a:p>
      </dgm:t>
    </dgm:pt>
    <dgm:pt modelId="{867EED8E-9CF5-46C0-BEA0-C4A9DEC7771E}" type="pres">
      <dgm:prSet presAssocID="{B8D5183F-9DCE-4579-B22D-8F1605FEBAB3}" presName="LevelTwoTextNode" presStyleLbl="node2" presStyleIdx="0" presStyleCnt="3" custScaleX="195822" custLinFactNeighborX="-5440" custLinFactNeighborY="-91774">
        <dgm:presLayoutVars>
          <dgm:chPref val="3"/>
        </dgm:presLayoutVars>
      </dgm:prSet>
      <dgm:spPr/>
      <dgm:t>
        <a:bodyPr/>
        <a:lstStyle/>
        <a:p>
          <a:endParaRPr lang="ru-RU"/>
        </a:p>
      </dgm:t>
    </dgm:pt>
    <dgm:pt modelId="{5EA14150-DC93-4BFA-927E-53038600E99A}" type="pres">
      <dgm:prSet presAssocID="{B8D5183F-9DCE-4579-B22D-8F1605FEBAB3}" presName="level3hierChild" presStyleCnt="0"/>
      <dgm:spPr/>
      <dgm:t>
        <a:bodyPr/>
        <a:lstStyle/>
        <a:p>
          <a:endParaRPr lang="ru-RU"/>
        </a:p>
      </dgm:t>
    </dgm:pt>
    <dgm:pt modelId="{857CA70A-6D4A-4D78-94E5-BC97B0DC3DF2}" type="pres">
      <dgm:prSet presAssocID="{1786993B-A399-42C3-85FB-E982A4D53C65}" presName="conn2-1" presStyleLbl="parChTrans1D2" presStyleIdx="1" presStyleCnt="3"/>
      <dgm:spPr/>
      <dgm:t>
        <a:bodyPr/>
        <a:lstStyle/>
        <a:p>
          <a:endParaRPr lang="ru-RU"/>
        </a:p>
      </dgm:t>
    </dgm:pt>
    <dgm:pt modelId="{5BA4D917-9E70-4DE4-B129-55DF9628765A}" type="pres">
      <dgm:prSet presAssocID="{1786993B-A399-42C3-85FB-E982A4D53C65}" presName="connTx" presStyleLbl="parChTrans1D2" presStyleIdx="1" presStyleCnt="3"/>
      <dgm:spPr/>
      <dgm:t>
        <a:bodyPr/>
        <a:lstStyle/>
        <a:p>
          <a:endParaRPr lang="ru-RU"/>
        </a:p>
      </dgm:t>
    </dgm:pt>
    <dgm:pt modelId="{B81B5F8F-2304-4283-B540-9A1E5F910324}" type="pres">
      <dgm:prSet presAssocID="{337417D9-5D1E-4398-A25E-B832AF27BECE}" presName="root2" presStyleCnt="0"/>
      <dgm:spPr/>
      <dgm:t>
        <a:bodyPr/>
        <a:lstStyle/>
        <a:p>
          <a:endParaRPr lang="ru-RU"/>
        </a:p>
      </dgm:t>
    </dgm:pt>
    <dgm:pt modelId="{8D7AE2B8-3AB8-41B9-A233-166B35A9AD2B}" type="pres">
      <dgm:prSet presAssocID="{337417D9-5D1E-4398-A25E-B832AF27BECE}" presName="LevelTwoTextNode" presStyleLbl="node2" presStyleIdx="1" presStyleCnt="3" custScaleX="195821" custLinFactNeighborX="-2026" custLinFactNeighborY="-29218">
        <dgm:presLayoutVars>
          <dgm:chPref val="3"/>
        </dgm:presLayoutVars>
      </dgm:prSet>
      <dgm:spPr/>
      <dgm:t>
        <a:bodyPr/>
        <a:lstStyle/>
        <a:p>
          <a:endParaRPr lang="ru-RU"/>
        </a:p>
      </dgm:t>
    </dgm:pt>
    <dgm:pt modelId="{9E5C8D75-06B1-48ED-8E1E-2F0DFF1B1F87}" type="pres">
      <dgm:prSet presAssocID="{337417D9-5D1E-4398-A25E-B832AF27BECE}" presName="level3hierChild" presStyleCnt="0"/>
      <dgm:spPr/>
      <dgm:t>
        <a:bodyPr/>
        <a:lstStyle/>
        <a:p>
          <a:endParaRPr lang="ru-RU"/>
        </a:p>
      </dgm:t>
    </dgm:pt>
    <dgm:pt modelId="{3C453AD2-ADDC-4BF7-80C1-750CD8CEFD4A}" type="pres">
      <dgm:prSet presAssocID="{AAADD58D-B1BD-4D89-8441-010889D69AFE}" presName="conn2-1" presStyleLbl="parChTrans1D2" presStyleIdx="2" presStyleCnt="3"/>
      <dgm:spPr/>
      <dgm:t>
        <a:bodyPr/>
        <a:lstStyle/>
        <a:p>
          <a:endParaRPr lang="ru-RU"/>
        </a:p>
      </dgm:t>
    </dgm:pt>
    <dgm:pt modelId="{0C16AF85-9BCA-4E7F-A107-0263E23A6B83}" type="pres">
      <dgm:prSet presAssocID="{AAADD58D-B1BD-4D89-8441-010889D69AFE}" presName="connTx" presStyleLbl="parChTrans1D2" presStyleIdx="2" presStyleCnt="3"/>
      <dgm:spPr/>
      <dgm:t>
        <a:bodyPr/>
        <a:lstStyle/>
        <a:p>
          <a:endParaRPr lang="ru-RU"/>
        </a:p>
      </dgm:t>
    </dgm:pt>
    <dgm:pt modelId="{170756FB-EA99-4FC5-B12F-581B4E3E4382}" type="pres">
      <dgm:prSet presAssocID="{87D36F09-6C0F-48E0-91DF-F02BDEF5E193}" presName="root2" presStyleCnt="0"/>
      <dgm:spPr/>
      <dgm:t>
        <a:bodyPr/>
        <a:lstStyle/>
        <a:p>
          <a:endParaRPr lang="ru-RU"/>
        </a:p>
      </dgm:t>
    </dgm:pt>
    <dgm:pt modelId="{79E91228-CAD8-49CF-ADBC-B84B327D3306}" type="pres">
      <dgm:prSet presAssocID="{87D36F09-6C0F-48E0-91DF-F02BDEF5E193}" presName="LevelTwoTextNode" presStyleLbl="node2" presStyleIdx="2" presStyleCnt="3" custScaleX="195823" custLinFactNeighborX="1389" custLinFactNeighborY="81142">
        <dgm:presLayoutVars>
          <dgm:chPref val="3"/>
        </dgm:presLayoutVars>
      </dgm:prSet>
      <dgm:spPr/>
      <dgm:t>
        <a:bodyPr/>
        <a:lstStyle/>
        <a:p>
          <a:endParaRPr lang="ru-RU"/>
        </a:p>
      </dgm:t>
    </dgm:pt>
    <dgm:pt modelId="{28ABED8D-05AA-4F0C-B049-8DCE5B9F3E3E}" type="pres">
      <dgm:prSet presAssocID="{87D36F09-6C0F-48E0-91DF-F02BDEF5E193}" presName="level3hierChild" presStyleCnt="0"/>
      <dgm:spPr/>
      <dgm:t>
        <a:bodyPr/>
        <a:lstStyle/>
        <a:p>
          <a:endParaRPr lang="ru-RU"/>
        </a:p>
      </dgm:t>
    </dgm:pt>
  </dgm:ptLst>
  <dgm:cxnLst>
    <dgm:cxn modelId="{78C59884-CDAF-4E96-B221-5BBA982D51BE}" type="presOf" srcId="{C1CB93F5-8AEC-4211-8907-6360D6FE92C1}" destId="{D665082D-3045-4F5F-98CE-5A1EA34831B2}" srcOrd="0" destOrd="0" presId="urn:microsoft.com/office/officeart/2005/8/layout/hierarchy2"/>
    <dgm:cxn modelId="{D152C7F0-2861-4917-9D3E-9E26E146C474}" type="presOf" srcId="{87D36F09-6C0F-48E0-91DF-F02BDEF5E193}" destId="{79E91228-CAD8-49CF-ADBC-B84B327D3306}" srcOrd="0" destOrd="0" presId="urn:microsoft.com/office/officeart/2005/8/layout/hierarchy2"/>
    <dgm:cxn modelId="{5DF062FA-3FF7-4933-87D9-43CF913589B5}" type="presOf" srcId="{CAFC67C8-862F-4376-8ECB-ADB749071C21}" destId="{CFD15741-ADF8-4732-A973-33BADA00AB6E}" srcOrd="0" destOrd="0" presId="urn:microsoft.com/office/officeart/2005/8/layout/hierarchy2"/>
    <dgm:cxn modelId="{44BC27E4-3DF6-4BDB-AAD3-17DD129A1838}" type="presOf" srcId="{9B57AD81-B9D6-4EAC-8C0F-DDF4319B1D82}" destId="{0EA61F28-73B6-443C-955A-9ECD5BD80566}" srcOrd="0" destOrd="0" presId="urn:microsoft.com/office/officeart/2005/8/layout/hierarchy2"/>
    <dgm:cxn modelId="{30D75A14-F81A-4B63-B768-264D79426501}" type="presOf" srcId="{9B57AD81-B9D6-4EAC-8C0F-DDF4319B1D82}" destId="{C439EA32-DF50-4616-8A3D-4B130D66C040}" srcOrd="1" destOrd="0" presId="urn:microsoft.com/office/officeart/2005/8/layout/hierarchy2"/>
    <dgm:cxn modelId="{18F3A600-305B-4EA1-A48B-E51C46EA0940}" type="presOf" srcId="{337417D9-5D1E-4398-A25E-B832AF27BECE}" destId="{8D7AE2B8-3AB8-41B9-A233-166B35A9AD2B}" srcOrd="0" destOrd="0" presId="urn:microsoft.com/office/officeart/2005/8/layout/hierarchy2"/>
    <dgm:cxn modelId="{0387B85E-8A59-46BB-B81C-22D43EE9043E}" srcId="{C1CB93F5-8AEC-4211-8907-6360D6FE92C1}" destId="{B8D5183F-9DCE-4579-B22D-8F1605FEBAB3}" srcOrd="0" destOrd="0" parTransId="{9B57AD81-B9D6-4EAC-8C0F-DDF4319B1D82}" sibTransId="{AF83019D-1B86-4470-89F9-468BE84586A9}"/>
    <dgm:cxn modelId="{CC39F97C-5AEC-4F2A-A14B-8B9C73B5A26E}" type="presOf" srcId="{AAADD58D-B1BD-4D89-8441-010889D69AFE}" destId="{0C16AF85-9BCA-4E7F-A107-0263E23A6B83}" srcOrd="1" destOrd="0" presId="urn:microsoft.com/office/officeart/2005/8/layout/hierarchy2"/>
    <dgm:cxn modelId="{654D08C8-3FC9-4F00-AD8B-18334B89212E}" type="presOf" srcId="{B8D5183F-9DCE-4579-B22D-8F1605FEBAB3}" destId="{867EED8E-9CF5-46C0-BEA0-C4A9DEC7771E}" srcOrd="0" destOrd="0" presId="urn:microsoft.com/office/officeart/2005/8/layout/hierarchy2"/>
    <dgm:cxn modelId="{C75C9150-1B77-4EA4-B9C9-BABBF33FE524}" srcId="{CAFC67C8-862F-4376-8ECB-ADB749071C21}" destId="{C1CB93F5-8AEC-4211-8907-6360D6FE92C1}" srcOrd="0" destOrd="0" parTransId="{6AF75DA1-68A3-4C03-9B4F-66AFE780734E}" sibTransId="{79F0B56C-9C3A-4C46-81C7-9A68D50FB4F3}"/>
    <dgm:cxn modelId="{128B3C27-6B43-4A1D-8D00-0FA31C042FC2}" srcId="{C1CB93F5-8AEC-4211-8907-6360D6FE92C1}" destId="{87D36F09-6C0F-48E0-91DF-F02BDEF5E193}" srcOrd="2" destOrd="0" parTransId="{AAADD58D-B1BD-4D89-8441-010889D69AFE}" sibTransId="{DFA8A5D2-41B5-47AD-8B13-492B81109F65}"/>
    <dgm:cxn modelId="{72B4CF23-04A5-478F-996F-5675E72F8A79}" srcId="{C1CB93F5-8AEC-4211-8907-6360D6FE92C1}" destId="{337417D9-5D1E-4398-A25E-B832AF27BECE}" srcOrd="1" destOrd="0" parTransId="{1786993B-A399-42C3-85FB-E982A4D53C65}" sibTransId="{DD82DB2C-96EB-446C-B7A1-D61907867ECD}"/>
    <dgm:cxn modelId="{3A4D3524-8358-4130-8877-A9D4892E5960}" type="presOf" srcId="{AAADD58D-B1BD-4D89-8441-010889D69AFE}" destId="{3C453AD2-ADDC-4BF7-80C1-750CD8CEFD4A}" srcOrd="0" destOrd="0" presId="urn:microsoft.com/office/officeart/2005/8/layout/hierarchy2"/>
    <dgm:cxn modelId="{B149B107-2614-472C-8085-22224A0F76F2}" type="presOf" srcId="{1786993B-A399-42C3-85FB-E982A4D53C65}" destId="{5BA4D917-9E70-4DE4-B129-55DF9628765A}" srcOrd="1" destOrd="0" presId="urn:microsoft.com/office/officeart/2005/8/layout/hierarchy2"/>
    <dgm:cxn modelId="{7889D364-7D58-423F-8135-DB0D6B21F385}" type="presOf" srcId="{1786993B-A399-42C3-85FB-E982A4D53C65}" destId="{857CA70A-6D4A-4D78-94E5-BC97B0DC3DF2}" srcOrd="0" destOrd="0" presId="urn:microsoft.com/office/officeart/2005/8/layout/hierarchy2"/>
    <dgm:cxn modelId="{48F22949-A42C-4BDC-92C1-B894AA16ABBC}" type="presParOf" srcId="{CFD15741-ADF8-4732-A973-33BADA00AB6E}" destId="{11787A95-1CA1-4535-923E-C64D37CA4E09}" srcOrd="0" destOrd="0" presId="urn:microsoft.com/office/officeart/2005/8/layout/hierarchy2"/>
    <dgm:cxn modelId="{BB17E488-8C08-47CC-9198-A82D2E668EE6}" type="presParOf" srcId="{11787A95-1CA1-4535-923E-C64D37CA4E09}" destId="{D665082D-3045-4F5F-98CE-5A1EA34831B2}" srcOrd="0" destOrd="0" presId="urn:microsoft.com/office/officeart/2005/8/layout/hierarchy2"/>
    <dgm:cxn modelId="{D5113EBC-67E3-48DC-8C13-49DBBD424429}" type="presParOf" srcId="{11787A95-1CA1-4535-923E-C64D37CA4E09}" destId="{4E76E6BB-AE89-4954-B50A-FBC87CF3174A}" srcOrd="1" destOrd="0" presId="urn:microsoft.com/office/officeart/2005/8/layout/hierarchy2"/>
    <dgm:cxn modelId="{E3302D68-56A8-4B20-8114-59580FE01576}" type="presParOf" srcId="{4E76E6BB-AE89-4954-B50A-FBC87CF3174A}" destId="{0EA61F28-73B6-443C-955A-9ECD5BD80566}" srcOrd="0" destOrd="0" presId="urn:microsoft.com/office/officeart/2005/8/layout/hierarchy2"/>
    <dgm:cxn modelId="{E08F93BA-FDFA-4877-A2E0-C6AEC90737CE}" type="presParOf" srcId="{0EA61F28-73B6-443C-955A-9ECD5BD80566}" destId="{C439EA32-DF50-4616-8A3D-4B130D66C040}" srcOrd="0" destOrd="0" presId="urn:microsoft.com/office/officeart/2005/8/layout/hierarchy2"/>
    <dgm:cxn modelId="{BD3073FC-C83D-40A9-920F-A6AAF1B5E08F}" type="presParOf" srcId="{4E76E6BB-AE89-4954-B50A-FBC87CF3174A}" destId="{F27AAD59-74B3-4577-951C-EB4F3F9539B7}" srcOrd="1" destOrd="0" presId="urn:microsoft.com/office/officeart/2005/8/layout/hierarchy2"/>
    <dgm:cxn modelId="{2FD8488C-B8A6-4479-B05A-F63F84DCC253}" type="presParOf" srcId="{F27AAD59-74B3-4577-951C-EB4F3F9539B7}" destId="{867EED8E-9CF5-46C0-BEA0-C4A9DEC7771E}" srcOrd="0" destOrd="0" presId="urn:microsoft.com/office/officeart/2005/8/layout/hierarchy2"/>
    <dgm:cxn modelId="{6DE99085-034A-45BD-B1C2-266F4B22FF5C}" type="presParOf" srcId="{F27AAD59-74B3-4577-951C-EB4F3F9539B7}" destId="{5EA14150-DC93-4BFA-927E-53038600E99A}" srcOrd="1" destOrd="0" presId="urn:microsoft.com/office/officeart/2005/8/layout/hierarchy2"/>
    <dgm:cxn modelId="{4BD143E8-4D70-41AF-B2FC-1C53832D188F}" type="presParOf" srcId="{4E76E6BB-AE89-4954-B50A-FBC87CF3174A}" destId="{857CA70A-6D4A-4D78-94E5-BC97B0DC3DF2}" srcOrd="2" destOrd="0" presId="urn:microsoft.com/office/officeart/2005/8/layout/hierarchy2"/>
    <dgm:cxn modelId="{EA677126-9468-46F0-87F1-2477F1B78572}" type="presParOf" srcId="{857CA70A-6D4A-4D78-94E5-BC97B0DC3DF2}" destId="{5BA4D917-9E70-4DE4-B129-55DF9628765A}" srcOrd="0" destOrd="0" presId="urn:microsoft.com/office/officeart/2005/8/layout/hierarchy2"/>
    <dgm:cxn modelId="{2340A096-B052-4671-9414-4E61057894BD}" type="presParOf" srcId="{4E76E6BB-AE89-4954-B50A-FBC87CF3174A}" destId="{B81B5F8F-2304-4283-B540-9A1E5F910324}" srcOrd="3" destOrd="0" presId="urn:microsoft.com/office/officeart/2005/8/layout/hierarchy2"/>
    <dgm:cxn modelId="{D638ACDB-1408-422A-948F-028086EC27A3}" type="presParOf" srcId="{B81B5F8F-2304-4283-B540-9A1E5F910324}" destId="{8D7AE2B8-3AB8-41B9-A233-166B35A9AD2B}" srcOrd="0" destOrd="0" presId="urn:microsoft.com/office/officeart/2005/8/layout/hierarchy2"/>
    <dgm:cxn modelId="{D1E3A78A-BE89-444B-B155-3E07D9F8F6A0}" type="presParOf" srcId="{B81B5F8F-2304-4283-B540-9A1E5F910324}" destId="{9E5C8D75-06B1-48ED-8E1E-2F0DFF1B1F87}" srcOrd="1" destOrd="0" presId="urn:microsoft.com/office/officeart/2005/8/layout/hierarchy2"/>
    <dgm:cxn modelId="{68ABC397-5771-47E1-8DFA-3016FC883F16}" type="presParOf" srcId="{4E76E6BB-AE89-4954-B50A-FBC87CF3174A}" destId="{3C453AD2-ADDC-4BF7-80C1-750CD8CEFD4A}" srcOrd="4" destOrd="0" presId="urn:microsoft.com/office/officeart/2005/8/layout/hierarchy2"/>
    <dgm:cxn modelId="{21D738C8-4658-4CB3-9DB1-75EBDF2E1C60}" type="presParOf" srcId="{3C453AD2-ADDC-4BF7-80C1-750CD8CEFD4A}" destId="{0C16AF85-9BCA-4E7F-A107-0263E23A6B83}" srcOrd="0" destOrd="0" presId="urn:microsoft.com/office/officeart/2005/8/layout/hierarchy2"/>
    <dgm:cxn modelId="{52145D5D-6237-46BC-9217-8249A2C6EC83}" type="presParOf" srcId="{4E76E6BB-AE89-4954-B50A-FBC87CF3174A}" destId="{170756FB-EA99-4FC5-B12F-581B4E3E4382}" srcOrd="5" destOrd="0" presId="urn:microsoft.com/office/officeart/2005/8/layout/hierarchy2"/>
    <dgm:cxn modelId="{1592F304-B0F5-4534-B611-62D059FF485C}" type="presParOf" srcId="{170756FB-EA99-4FC5-B12F-581B4E3E4382}" destId="{79E91228-CAD8-49CF-ADBC-B84B327D3306}" srcOrd="0" destOrd="0" presId="urn:microsoft.com/office/officeart/2005/8/layout/hierarchy2"/>
    <dgm:cxn modelId="{DE614318-AE42-4D7A-9DDE-39673A46B3B5}" type="presParOf" srcId="{170756FB-EA99-4FC5-B12F-581B4E3E4382}" destId="{28ABED8D-05AA-4F0C-B049-8DCE5B9F3E3E}"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6D4278B-CCEF-4C0E-84C0-431BE2D1F1F1}" type="datetimeFigureOut">
              <a:rPr lang="ru-RU" smtClean="0"/>
              <a:pPr/>
              <a:t>19.11.2023</a:t>
            </a:fld>
            <a:endParaRPr lang="ru-RU"/>
          </a:p>
        </p:txBody>
      </p:sp>
      <p:sp>
        <p:nvSpPr>
          <p:cNvPr id="4" name="Образ слайда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9F249592-3500-4EB9-A985-3E1D77DAC5F0}" type="slidenum">
              <a:rPr lang="ru-RU" smtClean="0"/>
              <a:pPr/>
              <a:t>‹#›</a:t>
            </a:fld>
            <a:endParaRPr lang="ru-RU"/>
          </a:p>
        </p:txBody>
      </p:sp>
    </p:spTree>
    <p:extLst>
      <p:ext uri="{BB962C8B-B14F-4D97-AF65-F5344CB8AC3E}">
        <p14:creationId xmlns:p14="http://schemas.microsoft.com/office/powerpoint/2010/main" val="26015365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19.11.2023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19.11.2023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19.11.2023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19.11.2023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pPr/>
              <a:t>19.11.2023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pPr/>
              <a:t>19.11.2023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pPr/>
              <a:t>19.11.2023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pPr/>
              <a:t>19.11.2023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pPr/>
              <a:t>19.11.2023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19.11.2023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19.11.2023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pPr/>
              <a:t>19.11.2023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4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18058"/>
          </a:xfrm>
        </p:spPr>
        <p:txBody>
          <a:bodyPr>
            <a:normAutofit fontScale="90000"/>
          </a:bodyPr>
          <a:lstStyle/>
          <a:p>
            <a:r>
              <a:rPr lang="ru-RU" b="1" dirty="0" smtClean="0"/>
              <a:t>ОАО </a:t>
            </a:r>
            <a:r>
              <a:rPr lang="ru-RU" b="1" dirty="0"/>
              <a:t>"РЖД"</a:t>
            </a:r>
          </a:p>
        </p:txBody>
      </p:sp>
      <p:sp>
        <p:nvSpPr>
          <p:cNvPr id="3" name="Подзаголовок 2"/>
          <p:cNvSpPr>
            <a:spLocks noGrp="1"/>
          </p:cNvSpPr>
          <p:nvPr>
            <p:ph sz="half" idx="1"/>
          </p:nvPr>
        </p:nvSpPr>
        <p:spPr>
          <a:xfrm>
            <a:off x="107504" y="5993904"/>
            <a:ext cx="8640960" cy="747464"/>
          </a:xfrm>
        </p:spPr>
        <p:txBody>
          <a:bodyPr>
            <a:noAutofit/>
          </a:bodyPr>
          <a:lstStyle/>
          <a:p>
            <a:pPr marL="0" indent="0">
              <a:buNone/>
            </a:pPr>
            <a:r>
              <a:rPr lang="ru-RU" sz="3200" b="1" dirty="0" smtClean="0">
                <a:solidFill>
                  <a:srgbClr val="C00000"/>
                </a:solidFill>
              </a:rPr>
              <a:t>     Организация </a:t>
            </a:r>
            <a:r>
              <a:rPr lang="ru-RU" sz="3200" b="1" dirty="0">
                <a:solidFill>
                  <a:srgbClr val="C00000"/>
                </a:solidFill>
              </a:rPr>
              <a:t>технической работы станции</a:t>
            </a:r>
            <a:endParaRPr lang="ru-RU" sz="3200" dirty="0">
              <a:solidFill>
                <a:srgbClr val="C00000"/>
              </a:solidFill>
            </a:endParaRPr>
          </a:p>
        </p:txBody>
      </p:sp>
      <p:sp>
        <p:nvSpPr>
          <p:cNvPr id="7" name="Объект 6"/>
          <p:cNvSpPr>
            <a:spLocks noGrp="1"/>
          </p:cNvSpPr>
          <p:nvPr>
            <p:ph sz="half" idx="2"/>
          </p:nvPr>
        </p:nvSpPr>
        <p:spPr>
          <a:xfrm>
            <a:off x="4644008" y="4365104"/>
            <a:ext cx="4038600" cy="1833067"/>
          </a:xfrm>
        </p:spPr>
        <p:txBody>
          <a:bodyPr>
            <a:normAutofit/>
          </a:bodyPr>
          <a:lstStyle/>
          <a:p>
            <a:pPr marL="0" indent="0">
              <a:buNone/>
            </a:pPr>
            <a:r>
              <a:rPr lang="ru-RU" sz="2400" dirty="0" smtClean="0"/>
              <a:t>.</a:t>
            </a:r>
            <a:endParaRPr lang="ru-RU" sz="2400" dirty="0"/>
          </a:p>
        </p:txBody>
      </p:sp>
      <p:pic>
        <p:nvPicPr>
          <p:cNvPr id="1036" name="Picture 1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5805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06607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528636" y="-99392"/>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6" name="Объект 5"/>
          <p:cNvSpPr>
            <a:spLocks noGrp="1"/>
          </p:cNvSpPr>
          <p:nvPr>
            <p:ph idx="1"/>
          </p:nvPr>
        </p:nvSpPr>
        <p:spPr>
          <a:xfrm>
            <a:off x="72008" y="4933703"/>
            <a:ext cx="9036496" cy="1519633"/>
          </a:xfrm>
        </p:spPr>
        <p:txBody>
          <a:bodyPr>
            <a:normAutofit/>
          </a:bodyPr>
          <a:lstStyle/>
          <a:p>
            <a:pPr marL="0" indent="0" algn="just">
              <a:buNone/>
            </a:pPr>
            <a:r>
              <a:rPr lang="ru-RU" sz="2000" dirty="0"/>
              <a:t> </a:t>
            </a:r>
            <a:r>
              <a:rPr lang="ru-RU" sz="2000" b="1" dirty="0"/>
              <a:t>Допускается применение </a:t>
            </a:r>
            <a:r>
              <a:rPr lang="ru-RU" sz="2000" dirty="0"/>
              <a:t>для составления и ведения техническо-распорядительных актов </a:t>
            </a:r>
            <a:r>
              <a:rPr lang="ru-RU" sz="2000" b="1" dirty="0"/>
              <a:t>автоматизированных систем</a:t>
            </a:r>
            <a:r>
              <a:rPr lang="ru-RU" sz="2000" dirty="0"/>
              <a:t>, разрабатываемых, соответственно, владельцем инфраструктуры, владельцем </a:t>
            </a:r>
            <a:r>
              <a:rPr lang="ru-RU" sz="2000" dirty="0" smtClean="0"/>
              <a:t>путей </a:t>
            </a:r>
            <a:r>
              <a:rPr lang="ru-RU" sz="2000" dirty="0"/>
              <a:t>необщего пользования</a:t>
            </a:r>
            <a:r>
              <a:rPr lang="ru-RU" sz="2000" dirty="0" smtClean="0"/>
              <a:t>.</a:t>
            </a:r>
          </a:p>
        </p:txBody>
      </p:sp>
      <p:sp>
        <p:nvSpPr>
          <p:cNvPr id="7" name="Прямоугольник 6"/>
          <p:cNvSpPr/>
          <p:nvPr/>
        </p:nvSpPr>
        <p:spPr>
          <a:xfrm>
            <a:off x="7434878" y="6453336"/>
            <a:ext cx="1709122" cy="307777"/>
          </a:xfrm>
          <a:prstGeom prst="rect">
            <a:avLst/>
          </a:prstGeom>
        </p:spPr>
        <p:txBody>
          <a:bodyPr wrap="none">
            <a:spAutoFit/>
          </a:bodyPr>
          <a:lstStyle/>
          <a:p>
            <a:r>
              <a:rPr lang="ru-RU" sz="1400" dirty="0"/>
              <a:t>(ПТЭ Прил.№6 п.13)</a:t>
            </a: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008" y="279977"/>
            <a:ext cx="9142857" cy="4808561"/>
          </a:xfrm>
          <a:prstGeom prst="rect">
            <a:avLst/>
          </a:prstGeom>
        </p:spPr>
      </p:pic>
    </p:spTree>
    <p:extLst>
      <p:ext uri="{BB962C8B-B14F-4D97-AF65-F5344CB8AC3E}">
        <p14:creationId xmlns:p14="http://schemas.microsoft.com/office/powerpoint/2010/main" val="28391147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0"/>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graphicFrame>
        <p:nvGraphicFramePr>
          <p:cNvPr id="7" name="Схема 6"/>
          <p:cNvGraphicFramePr/>
          <p:nvPr>
            <p:extLst>
              <p:ext uri="{D42A27DB-BD31-4B8C-83A1-F6EECF244321}">
                <p14:modId xmlns:p14="http://schemas.microsoft.com/office/powerpoint/2010/main" val="637669004"/>
              </p:ext>
            </p:extLst>
          </p:nvPr>
        </p:nvGraphicFramePr>
        <p:xfrm>
          <a:off x="179512" y="419076"/>
          <a:ext cx="8712968" cy="62502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668567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0"/>
            <a:ext cx="8229600" cy="332656"/>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grpSp>
        <p:nvGrpSpPr>
          <p:cNvPr id="11" name="Группа 10"/>
          <p:cNvGrpSpPr/>
          <p:nvPr/>
        </p:nvGrpSpPr>
        <p:grpSpPr>
          <a:xfrm>
            <a:off x="16550" y="2564904"/>
            <a:ext cx="2376264" cy="936104"/>
            <a:chOff x="8960" y="62440"/>
            <a:chExt cx="8704007" cy="371704"/>
          </a:xfrm>
          <a:solidFill>
            <a:srgbClr val="00B050"/>
          </a:solidFill>
          <a:scene3d>
            <a:camera prst="orthographicFront">
              <a:rot lat="0" lon="0" rev="0"/>
            </a:camera>
            <a:lightRig rig="chilly" dir="t">
              <a:rot lat="0" lon="0" rev="18480000"/>
            </a:lightRig>
          </a:scene3d>
        </p:grpSpPr>
        <p:sp>
          <p:nvSpPr>
            <p:cNvPr id="12" name="Скругленный прямоугольник 11"/>
            <p:cNvSpPr/>
            <p:nvPr/>
          </p:nvSpPr>
          <p:spPr>
            <a:xfrm>
              <a:off x="8960" y="62440"/>
              <a:ext cx="8704007" cy="371704"/>
            </a:xfrm>
            <a:prstGeom prst="roundRect">
              <a:avLst>
                <a:gd name="adj" fmla="val 10000"/>
              </a:avLst>
            </a:prstGeom>
            <a:grpFill/>
            <a:ln>
              <a:noFill/>
            </a:ln>
            <a:effectLst/>
            <a:sp3d prstMaterial="clear">
              <a:bevelT h="63500"/>
            </a:sp3d>
          </p:spPr>
          <p:style>
            <a:lnRef idx="0">
              <a:schemeClr val="lt1">
                <a:hueOff val="0"/>
                <a:satOff val="0"/>
                <a:lumOff val="0"/>
                <a:alphaOff val="0"/>
              </a:schemeClr>
            </a:lnRef>
            <a:fillRef idx="1">
              <a:scrgbClr r="0" g="0" b="0"/>
            </a:fillRef>
            <a:effectRef idx="1">
              <a:schemeClr val="accent6">
                <a:hueOff val="0"/>
                <a:satOff val="0"/>
                <a:lumOff val="0"/>
                <a:alphaOff val="0"/>
              </a:schemeClr>
            </a:effectRef>
            <a:fontRef idx="minor">
              <a:schemeClr val="lt1"/>
            </a:fontRef>
          </p:style>
        </p:sp>
        <p:sp>
          <p:nvSpPr>
            <p:cNvPr id="13" name="Скругленный прямоугольник 4"/>
            <p:cNvSpPr/>
            <p:nvPr/>
          </p:nvSpPr>
          <p:spPr>
            <a:xfrm>
              <a:off x="8960" y="73327"/>
              <a:ext cx="8693121" cy="349930"/>
            </a:xfrm>
            <a:prstGeom prst="rect">
              <a:avLst/>
            </a:prstGeom>
            <a:grpFill/>
            <a:ln>
              <a:noFill/>
            </a:ln>
            <a:effectLst/>
            <a:sp3d prstMaterial="clear">
              <a:bevelT h="63500"/>
            </a:sp3d>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u-RU" sz="2000" b="1" kern="1200" dirty="0" smtClean="0">
                  <a:solidFill>
                    <a:schemeClr val="tx1"/>
                  </a:solidFill>
                </a:rPr>
                <a:t>1. Общие сведения о станции</a:t>
              </a:r>
              <a:endParaRPr lang="ru-RU" sz="2000" b="1" kern="1200" dirty="0">
                <a:solidFill>
                  <a:schemeClr val="tx1"/>
                </a:solidFill>
              </a:endParaRPr>
            </a:p>
          </p:txBody>
        </p:sp>
      </p:grpSp>
      <p:sp>
        <p:nvSpPr>
          <p:cNvPr id="3" name="Прямоугольник 2"/>
          <p:cNvSpPr/>
          <p:nvPr/>
        </p:nvSpPr>
        <p:spPr>
          <a:xfrm>
            <a:off x="3059832" y="764704"/>
            <a:ext cx="5626968" cy="576064"/>
          </a:xfrm>
          <a:prstGeom prst="rect">
            <a:avLst/>
          </a:prstGeom>
          <a:solidFill>
            <a:schemeClr val="accent3">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Тип станции и её классность</a:t>
            </a:r>
            <a:endParaRPr lang="ru-RU" sz="2000" b="1" dirty="0">
              <a:solidFill>
                <a:schemeClr val="tx1"/>
              </a:solidFill>
            </a:endParaRPr>
          </a:p>
        </p:txBody>
      </p:sp>
      <p:sp>
        <p:nvSpPr>
          <p:cNvPr id="4" name="Прямоугольник 3"/>
          <p:cNvSpPr/>
          <p:nvPr/>
        </p:nvSpPr>
        <p:spPr>
          <a:xfrm>
            <a:off x="3059832" y="1700808"/>
            <a:ext cx="5626968" cy="648072"/>
          </a:xfrm>
          <a:prstGeom prst="rect">
            <a:avLst/>
          </a:prstGeom>
          <a:solidFill>
            <a:schemeClr val="accent3">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Прилегающие к станции перегоны и средства </a:t>
            </a:r>
          </a:p>
          <a:p>
            <a:pPr algn="ctr"/>
            <a:r>
              <a:rPr lang="ru-RU" sz="2000" b="1" dirty="0" smtClean="0">
                <a:solidFill>
                  <a:schemeClr val="tx1"/>
                </a:solidFill>
              </a:rPr>
              <a:t>сигнализации и связи при движении поездов</a:t>
            </a:r>
            <a:endParaRPr lang="ru-RU" sz="2000" b="1" dirty="0">
              <a:solidFill>
                <a:schemeClr val="tx1"/>
              </a:solidFill>
            </a:endParaRPr>
          </a:p>
        </p:txBody>
      </p:sp>
      <p:sp>
        <p:nvSpPr>
          <p:cNvPr id="6" name="Прямоугольник 5"/>
          <p:cNvSpPr/>
          <p:nvPr/>
        </p:nvSpPr>
        <p:spPr>
          <a:xfrm>
            <a:off x="3059832" y="2780928"/>
            <a:ext cx="5626968" cy="504056"/>
          </a:xfrm>
          <a:prstGeom prst="rect">
            <a:avLst/>
          </a:prstGeom>
          <a:solidFill>
            <a:schemeClr val="accent3">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Примыкание к станции подъездных путей</a:t>
            </a:r>
            <a:endParaRPr lang="ru-RU" sz="2000" b="1" dirty="0">
              <a:solidFill>
                <a:schemeClr val="tx1"/>
              </a:solidFill>
            </a:endParaRPr>
          </a:p>
        </p:txBody>
      </p:sp>
      <p:sp>
        <p:nvSpPr>
          <p:cNvPr id="7" name="Прямоугольник 6"/>
          <p:cNvSpPr/>
          <p:nvPr/>
        </p:nvSpPr>
        <p:spPr>
          <a:xfrm>
            <a:off x="3059832" y="3717032"/>
            <a:ext cx="5626968" cy="576064"/>
          </a:xfrm>
          <a:prstGeom prst="rect">
            <a:avLst/>
          </a:prstGeom>
          <a:solidFill>
            <a:schemeClr val="accent3">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Границы станции между путями станции и других служб </a:t>
            </a:r>
            <a:endParaRPr lang="ru-RU" sz="2000" b="1" dirty="0">
              <a:solidFill>
                <a:schemeClr val="tx1"/>
              </a:solidFill>
            </a:endParaRPr>
          </a:p>
        </p:txBody>
      </p:sp>
      <p:sp>
        <p:nvSpPr>
          <p:cNvPr id="8" name="Прямоугольник 7"/>
          <p:cNvSpPr/>
          <p:nvPr/>
        </p:nvSpPr>
        <p:spPr>
          <a:xfrm>
            <a:off x="3059832" y="4725144"/>
            <a:ext cx="5626968" cy="576064"/>
          </a:xfrm>
          <a:prstGeom prst="rect">
            <a:avLst/>
          </a:prstGeom>
          <a:solidFill>
            <a:schemeClr val="accent3">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Назначение, длина и вместимость каждого станционного пути   </a:t>
            </a:r>
            <a:endParaRPr lang="ru-RU" sz="2000" b="1" dirty="0">
              <a:solidFill>
                <a:schemeClr val="tx1"/>
              </a:solidFill>
            </a:endParaRPr>
          </a:p>
        </p:txBody>
      </p:sp>
      <p:sp>
        <p:nvSpPr>
          <p:cNvPr id="14" name="Прямоугольник 13"/>
          <p:cNvSpPr/>
          <p:nvPr/>
        </p:nvSpPr>
        <p:spPr>
          <a:xfrm>
            <a:off x="3059832" y="5805264"/>
            <a:ext cx="5626968" cy="576064"/>
          </a:xfrm>
          <a:prstGeom prst="rect">
            <a:avLst/>
          </a:prstGeom>
          <a:solidFill>
            <a:schemeClr val="accent3">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Номера и нормальное положение стрелочных переводов и т.д.</a:t>
            </a:r>
            <a:endParaRPr lang="ru-RU" sz="2000" b="1" dirty="0">
              <a:solidFill>
                <a:schemeClr val="tx1"/>
              </a:solidFill>
            </a:endParaRPr>
          </a:p>
        </p:txBody>
      </p:sp>
      <p:cxnSp>
        <p:nvCxnSpPr>
          <p:cNvPr id="16" name="Прямая соединительная линия 15"/>
          <p:cNvCxnSpPr>
            <a:stCxn id="12" idx="3"/>
          </p:cNvCxnSpPr>
          <p:nvPr/>
        </p:nvCxnSpPr>
        <p:spPr>
          <a:xfrm flipV="1">
            <a:off x="2392814" y="1124744"/>
            <a:ext cx="648071" cy="1908212"/>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flipV="1">
            <a:off x="2408789" y="2060848"/>
            <a:ext cx="651043" cy="936104"/>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0" name="Прямая соединительная линия 19"/>
          <p:cNvCxnSpPr>
            <a:stCxn id="12" idx="3"/>
            <a:endCxn id="6" idx="1"/>
          </p:cNvCxnSpPr>
          <p:nvPr/>
        </p:nvCxnSpPr>
        <p:spPr>
          <a:xfrm>
            <a:off x="2392814" y="3032956"/>
            <a:ext cx="667018" cy="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2" name="Прямая соединительная линия 21"/>
          <p:cNvCxnSpPr>
            <a:endCxn id="7" idx="1"/>
          </p:cNvCxnSpPr>
          <p:nvPr/>
        </p:nvCxnSpPr>
        <p:spPr>
          <a:xfrm>
            <a:off x="2389842" y="3032956"/>
            <a:ext cx="669990" cy="972108"/>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4" name="Прямая соединительная линия 23"/>
          <p:cNvCxnSpPr/>
          <p:nvPr/>
        </p:nvCxnSpPr>
        <p:spPr>
          <a:xfrm>
            <a:off x="2389842" y="3032956"/>
            <a:ext cx="651043" cy="198022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a:off x="2408789" y="3060374"/>
            <a:ext cx="632096" cy="3032922"/>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05822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0"/>
            <a:ext cx="8229600" cy="332656"/>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2" name="Прямоугольник 1"/>
          <p:cNvSpPr/>
          <p:nvPr/>
        </p:nvSpPr>
        <p:spPr>
          <a:xfrm>
            <a:off x="219997" y="848376"/>
            <a:ext cx="8704006" cy="1015663"/>
          </a:xfrm>
          <a:prstGeom prst="rect">
            <a:avLst/>
          </a:prstGeom>
        </p:spPr>
        <p:txBody>
          <a:bodyPr wrap="square">
            <a:spAutoFit/>
          </a:bodyPr>
          <a:lstStyle/>
          <a:p>
            <a:pPr algn="just"/>
            <a:r>
              <a:rPr lang="ru-RU" sz="2000" dirty="0"/>
              <a:t>В пунктах </a:t>
            </a:r>
            <a:r>
              <a:rPr lang="ru-RU" sz="2000" dirty="0" smtClean="0"/>
              <a:t>1.1;1.2 ТРА </a:t>
            </a:r>
            <a:r>
              <a:rPr lang="ru-RU" sz="2000" dirty="0"/>
              <a:t>станции перечислены прилегающие к станции перегоны с указанием числа главных путей; средства сигнализации и связи; порядок движения по каждому пути. </a:t>
            </a:r>
          </a:p>
        </p:txBody>
      </p:sp>
      <p:sp>
        <p:nvSpPr>
          <p:cNvPr id="9" name="Прямоугольник 8"/>
          <p:cNvSpPr/>
          <p:nvPr/>
        </p:nvSpPr>
        <p:spPr>
          <a:xfrm>
            <a:off x="112494" y="1945568"/>
            <a:ext cx="9031506" cy="5632311"/>
          </a:xfrm>
          <a:prstGeom prst="rect">
            <a:avLst/>
          </a:prstGeom>
        </p:spPr>
        <p:txBody>
          <a:bodyPr wrap="square">
            <a:spAutoFit/>
          </a:bodyPr>
          <a:lstStyle/>
          <a:p>
            <a:r>
              <a:rPr lang="ru-RU" dirty="0" smtClean="0"/>
              <a:t>                                      </a:t>
            </a:r>
            <a:r>
              <a:rPr lang="ru-RU" b="1" i="1" dirty="0" smtClean="0"/>
              <a:t>ТЕХНИЧЕСКО-РАСПОРЯДИТЕЛЬНЫЙ АКТ</a:t>
            </a:r>
          </a:p>
          <a:p>
            <a:r>
              <a:rPr lang="ru-RU" i="1" dirty="0" smtClean="0"/>
              <a:t>                             железнодорожной </a:t>
            </a:r>
            <a:r>
              <a:rPr lang="ru-RU" i="1" dirty="0"/>
              <a:t>станции </a:t>
            </a:r>
            <a:r>
              <a:rPr lang="ru-RU" b="1" i="1" dirty="0"/>
              <a:t>Саратов I-Пассажирский</a:t>
            </a:r>
          </a:p>
          <a:p>
            <a:r>
              <a:rPr lang="ru-RU" i="1" dirty="0"/>
              <a:t> </a:t>
            </a:r>
            <a:r>
              <a:rPr lang="ru-RU" i="1" dirty="0" smtClean="0"/>
              <a:t>                      Приволжской </a:t>
            </a:r>
            <a:r>
              <a:rPr lang="ru-RU" i="1" dirty="0"/>
              <a:t>железной дороги - филиала ОАО «</a:t>
            </a:r>
            <a:r>
              <a:rPr lang="ru-RU" i="1" dirty="0" smtClean="0"/>
              <a:t>РЖД</a:t>
            </a:r>
          </a:p>
          <a:p>
            <a:r>
              <a:rPr lang="ru-RU" i="1" dirty="0"/>
              <a:t>1.1. </a:t>
            </a:r>
            <a:r>
              <a:rPr lang="ru-RU" b="1" i="1" dirty="0"/>
              <a:t>Станция по характеру работы </a:t>
            </a:r>
            <a:r>
              <a:rPr lang="ru-RU" i="1" dirty="0" smtClean="0"/>
              <a:t>является пассажирской </a:t>
            </a:r>
            <a:r>
              <a:rPr lang="ru-RU" i="1" dirty="0"/>
              <a:t>и отнесена к внеклассной</a:t>
            </a:r>
            <a:r>
              <a:rPr lang="ru-RU" i="1" dirty="0" smtClean="0"/>
              <a:t>.</a:t>
            </a:r>
          </a:p>
          <a:p>
            <a:r>
              <a:rPr lang="ru-RU" i="1" dirty="0" smtClean="0"/>
              <a:t> 1.2</a:t>
            </a:r>
            <a:r>
              <a:rPr lang="ru-RU" i="1" dirty="0"/>
              <a:t>. </a:t>
            </a:r>
            <a:r>
              <a:rPr lang="ru-RU" b="1" i="1" dirty="0"/>
              <a:t>Прилегающие к станции перегоны, основные средства сигнализации и связи </a:t>
            </a:r>
            <a:r>
              <a:rPr lang="ru-RU" i="1" dirty="0"/>
              <a:t>при движении поездов и порядок их использования для организации движения:</a:t>
            </a:r>
          </a:p>
          <a:p>
            <a:r>
              <a:rPr lang="ru-RU" i="1" dirty="0"/>
              <a:t>1.2.1. в нечетном направлении:</a:t>
            </a:r>
          </a:p>
          <a:p>
            <a:r>
              <a:rPr lang="ru-RU" i="1" dirty="0"/>
              <a:t>Саратов I-Пассажирский - Трофимовский I - трехпутный.</a:t>
            </a:r>
          </a:p>
          <a:p>
            <a:r>
              <a:rPr lang="ru-RU" i="1" dirty="0"/>
              <a:t>По I главному пути - двусторонняя автоблокировка для движения пассажирских и грузовых поездов обоих направлений. Путь является правильным для движения нечетных поездов.</a:t>
            </a:r>
          </a:p>
          <a:p>
            <a:r>
              <a:rPr lang="ru-RU" i="1" dirty="0"/>
              <a:t>По II главному пути - двусторонняя автоблокировка для движения пассажирских и грузовых поездов обоих направлений. Путь является правильным для движения четных поездов.</a:t>
            </a:r>
          </a:p>
          <a:p>
            <a:r>
              <a:rPr lang="ru-RU" i="1" dirty="0"/>
              <a:t>По III главному пути - двусторонняя автоблокировка для движения пассажирских и грузовых поездов обоих направлений. Путь является правильным для движения четных поездов.</a:t>
            </a:r>
          </a:p>
          <a:p>
            <a:r>
              <a:rPr lang="ru-RU" i="1" dirty="0"/>
              <a:t> </a:t>
            </a:r>
          </a:p>
          <a:p>
            <a:endParaRPr lang="ru-RU" i="1" dirty="0"/>
          </a:p>
          <a:p>
            <a:r>
              <a:rPr lang="ru-RU" dirty="0" smtClean="0"/>
              <a:t> </a:t>
            </a:r>
            <a:endParaRPr lang="ru-RU" dirty="0"/>
          </a:p>
        </p:txBody>
      </p:sp>
      <p:sp>
        <p:nvSpPr>
          <p:cNvPr id="10" name="Прямоугольник 9"/>
          <p:cNvSpPr/>
          <p:nvPr/>
        </p:nvSpPr>
        <p:spPr>
          <a:xfrm>
            <a:off x="0" y="1945568"/>
            <a:ext cx="9144000" cy="4795800"/>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11" name="Группа 10"/>
          <p:cNvGrpSpPr/>
          <p:nvPr/>
        </p:nvGrpSpPr>
        <p:grpSpPr>
          <a:xfrm>
            <a:off x="219996" y="404664"/>
            <a:ext cx="8704007" cy="371704"/>
            <a:chOff x="8960" y="62440"/>
            <a:chExt cx="8704007" cy="371704"/>
          </a:xfrm>
          <a:solidFill>
            <a:srgbClr val="00B050"/>
          </a:solidFill>
          <a:scene3d>
            <a:camera prst="orthographicFront">
              <a:rot lat="0" lon="0" rev="0"/>
            </a:camera>
            <a:lightRig rig="chilly" dir="t">
              <a:rot lat="0" lon="0" rev="18480000"/>
            </a:lightRig>
          </a:scene3d>
        </p:grpSpPr>
        <p:sp>
          <p:nvSpPr>
            <p:cNvPr id="12" name="Скругленный прямоугольник 11"/>
            <p:cNvSpPr/>
            <p:nvPr/>
          </p:nvSpPr>
          <p:spPr>
            <a:xfrm>
              <a:off x="8960" y="62440"/>
              <a:ext cx="8704007" cy="371704"/>
            </a:xfrm>
            <a:prstGeom prst="roundRect">
              <a:avLst>
                <a:gd name="adj" fmla="val 10000"/>
              </a:avLst>
            </a:prstGeom>
            <a:grpFill/>
            <a:ln>
              <a:noFill/>
            </a:ln>
            <a:effectLst/>
            <a:sp3d prstMaterial="clear">
              <a:bevelT h="63500"/>
            </a:sp3d>
          </p:spPr>
          <p:style>
            <a:lnRef idx="0">
              <a:schemeClr val="lt1">
                <a:hueOff val="0"/>
                <a:satOff val="0"/>
                <a:lumOff val="0"/>
                <a:alphaOff val="0"/>
              </a:schemeClr>
            </a:lnRef>
            <a:fillRef idx="1">
              <a:scrgbClr r="0" g="0" b="0"/>
            </a:fillRef>
            <a:effectRef idx="1">
              <a:schemeClr val="accent6">
                <a:hueOff val="0"/>
                <a:satOff val="0"/>
                <a:lumOff val="0"/>
                <a:alphaOff val="0"/>
              </a:schemeClr>
            </a:effectRef>
            <a:fontRef idx="minor">
              <a:schemeClr val="lt1"/>
            </a:fontRef>
          </p:style>
        </p:sp>
        <p:sp>
          <p:nvSpPr>
            <p:cNvPr id="13" name="Скругленный прямоугольник 4"/>
            <p:cNvSpPr/>
            <p:nvPr/>
          </p:nvSpPr>
          <p:spPr>
            <a:xfrm>
              <a:off x="19847" y="73327"/>
              <a:ext cx="8682233" cy="349930"/>
            </a:xfrm>
            <a:prstGeom prst="rect">
              <a:avLst/>
            </a:prstGeom>
            <a:grpFill/>
            <a:ln>
              <a:noFill/>
            </a:ln>
            <a:effectLst/>
            <a:sp3d prstMaterial="clear">
              <a:bevelT h="63500"/>
            </a:sp3d>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u-RU" sz="2000" b="1" kern="1200" dirty="0" smtClean="0">
                  <a:solidFill>
                    <a:schemeClr val="tx1"/>
                  </a:solidFill>
                </a:rPr>
                <a:t>1. Общие сведения о станции</a:t>
              </a:r>
              <a:endParaRPr lang="ru-RU" sz="2000" b="1" kern="1200" dirty="0">
                <a:solidFill>
                  <a:schemeClr val="tx1"/>
                </a:solidFill>
              </a:endParaRPr>
            </a:p>
          </p:txBody>
        </p:sp>
      </p:grpSp>
    </p:spTree>
    <p:extLst>
      <p:ext uri="{BB962C8B-B14F-4D97-AF65-F5344CB8AC3E}">
        <p14:creationId xmlns:p14="http://schemas.microsoft.com/office/powerpoint/2010/main" val="42679269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0"/>
            <a:ext cx="8229600" cy="332656"/>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9" name="Прямоугольник 8"/>
          <p:cNvSpPr/>
          <p:nvPr/>
        </p:nvSpPr>
        <p:spPr>
          <a:xfrm>
            <a:off x="76489" y="3119184"/>
            <a:ext cx="9031506" cy="1292662"/>
          </a:xfrm>
          <a:prstGeom prst="rect">
            <a:avLst/>
          </a:prstGeom>
        </p:spPr>
        <p:txBody>
          <a:bodyPr wrap="square">
            <a:spAutoFit/>
          </a:bodyPr>
          <a:lstStyle/>
          <a:p>
            <a:pPr algn="just"/>
            <a:r>
              <a:rPr lang="ru-RU" sz="2000" dirty="0"/>
              <a:t>В пункте </a:t>
            </a:r>
            <a:r>
              <a:rPr lang="ru-RU" sz="2000" dirty="0" smtClean="0"/>
              <a:t>1.5 </a:t>
            </a:r>
            <a:r>
              <a:rPr lang="ru-RU" sz="2000" dirty="0"/>
              <a:t>ТРА станции указываются данные о назначении (специализации) каждого пути, его длине, вместимости и другие сведения, характеризующие путевое развитие станции. </a:t>
            </a:r>
          </a:p>
          <a:p>
            <a:endParaRPr lang="ru-RU" i="1" dirty="0"/>
          </a:p>
        </p:txBody>
      </p:sp>
      <p:sp>
        <p:nvSpPr>
          <p:cNvPr id="10" name="Прямоугольник 9"/>
          <p:cNvSpPr/>
          <p:nvPr/>
        </p:nvSpPr>
        <p:spPr>
          <a:xfrm>
            <a:off x="209109" y="2093279"/>
            <a:ext cx="8704007" cy="1074703"/>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Прямоугольник 2"/>
          <p:cNvSpPr/>
          <p:nvPr/>
        </p:nvSpPr>
        <p:spPr>
          <a:xfrm>
            <a:off x="40485" y="728045"/>
            <a:ext cx="9103515" cy="1323439"/>
          </a:xfrm>
          <a:prstGeom prst="rect">
            <a:avLst/>
          </a:prstGeom>
        </p:spPr>
        <p:txBody>
          <a:bodyPr wrap="square">
            <a:spAutoFit/>
          </a:bodyPr>
          <a:lstStyle/>
          <a:p>
            <a:pPr algn="just"/>
            <a:r>
              <a:rPr lang="ru-RU" sz="2000" dirty="0"/>
              <a:t>В пункте </a:t>
            </a:r>
            <a:r>
              <a:rPr lang="ru-RU" sz="2000" dirty="0" smtClean="0"/>
              <a:t>1.3;1.4 </a:t>
            </a:r>
            <a:r>
              <a:rPr lang="ru-RU" sz="2000" dirty="0"/>
              <a:t>ТРА станции приводятся сведения о примыкающих к станции </a:t>
            </a:r>
            <a:r>
              <a:rPr lang="ru-RU" sz="2000" dirty="0" smtClean="0"/>
              <a:t>путях </a:t>
            </a:r>
            <a:r>
              <a:rPr lang="ru-RU" sz="2000" dirty="0"/>
              <a:t>необщего пользования с указанием названия организации, для обслуживания </a:t>
            </a:r>
            <a:r>
              <a:rPr lang="ru-RU" sz="2000" dirty="0" smtClean="0"/>
              <a:t>которой </a:t>
            </a:r>
            <a:r>
              <a:rPr lang="ru-RU" sz="2000" dirty="0"/>
              <a:t>предназначен  путь и </a:t>
            </a:r>
            <a:r>
              <a:rPr lang="ru-RU" sz="2000" dirty="0" smtClean="0"/>
              <a:t>примыкания </a:t>
            </a:r>
            <a:r>
              <a:rPr lang="ru-RU" sz="2000" dirty="0"/>
              <a:t>путей, переданных в ведение других служб и организаций железных дорог ОАО "</a:t>
            </a:r>
            <a:r>
              <a:rPr lang="ru-RU" sz="2000" dirty="0" smtClean="0"/>
              <a:t>РЖД«. </a:t>
            </a:r>
            <a:endParaRPr lang="ru-RU" sz="2000" dirty="0"/>
          </a:p>
        </p:txBody>
      </p:sp>
      <p:graphicFrame>
        <p:nvGraphicFramePr>
          <p:cNvPr id="15" name="Таблица 14"/>
          <p:cNvGraphicFramePr>
            <a:graphicFrameLocks noGrp="1"/>
          </p:cNvGraphicFramePr>
          <p:nvPr>
            <p:extLst>
              <p:ext uri="{D42A27DB-BD31-4B8C-83A1-F6EECF244321}">
                <p14:modId xmlns:p14="http://schemas.microsoft.com/office/powerpoint/2010/main" val="3254153851"/>
              </p:ext>
            </p:extLst>
          </p:nvPr>
        </p:nvGraphicFramePr>
        <p:xfrm>
          <a:off x="230882" y="2128021"/>
          <a:ext cx="8682234" cy="502610"/>
        </p:xfrm>
        <a:graphic>
          <a:graphicData uri="http://schemas.openxmlformats.org/drawingml/2006/table">
            <a:tbl>
              <a:tblPr/>
              <a:tblGrid>
                <a:gridCol w="694375"/>
                <a:gridCol w="2566623"/>
                <a:gridCol w="1340085"/>
                <a:gridCol w="1649990"/>
                <a:gridCol w="2431161"/>
              </a:tblGrid>
              <a:tr h="502610">
                <a:tc>
                  <a:txBody>
                    <a:bodyPr/>
                    <a:lstStyle/>
                    <a:p>
                      <a:pPr algn="ctr">
                        <a:lnSpc>
                          <a:spcPct val="107000"/>
                        </a:lnSpc>
                        <a:spcAft>
                          <a:spcPts val="0"/>
                        </a:spcAft>
                      </a:pPr>
                      <a:r>
                        <a:rPr lang="en-US" sz="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Наименование организации, для обслуживания которой предназначен ж.д. путь необщего пользования </a:t>
                      </a:r>
                      <a:endParaRPr lang="ru-RU"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Принадлежность ж.д. пути необщего пользования </a:t>
                      </a:r>
                      <a:endParaRPr lang="ru-RU"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Место примыкания и граница ж.д. пути необщего пользования </a:t>
                      </a:r>
                      <a:endParaRPr lang="ru-RU"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Наличие предохранительных устройств для предупреждения выхода подвижного состава с ж.д. пути н/п </a:t>
                      </a:r>
                      <a:endParaRPr lang="ru-RU"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19" name="Таблица 18"/>
          <p:cNvGraphicFramePr>
            <a:graphicFrameLocks noGrp="1"/>
          </p:cNvGraphicFramePr>
          <p:nvPr>
            <p:extLst>
              <p:ext uri="{D42A27DB-BD31-4B8C-83A1-F6EECF244321}">
                <p14:modId xmlns:p14="http://schemas.microsoft.com/office/powerpoint/2010/main" val="4062003066"/>
              </p:ext>
            </p:extLst>
          </p:nvPr>
        </p:nvGraphicFramePr>
        <p:xfrm>
          <a:off x="230882" y="2616574"/>
          <a:ext cx="8661598" cy="524394"/>
        </p:xfrm>
        <a:graphic>
          <a:graphicData uri="http://schemas.openxmlformats.org/drawingml/2006/table">
            <a:tbl>
              <a:tblPr/>
              <a:tblGrid>
                <a:gridCol w="681206"/>
                <a:gridCol w="2579792"/>
                <a:gridCol w="1296144"/>
                <a:gridCol w="1728192"/>
                <a:gridCol w="2376264"/>
              </a:tblGrid>
              <a:tr h="524394">
                <a:tc>
                  <a:txBody>
                    <a:bodyPr/>
                    <a:lstStyle/>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1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Пассажирское вагонное депо Саратов структурного подразделения Приволжского филиала ОАО «ФПК» (ЛВЧД-7)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дорога-владелец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Стрелка </a:t>
                      </a: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№204 к пути 36.</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маневровый </a:t>
                      </a: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светофор МЧ.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предохранительный </a:t>
                      </a:r>
                      <a:r>
                        <a:rPr lang="en-US" sz="1000" dirty="0">
                          <a:effectLst/>
                          <a:latin typeface="Times New Roman" panose="02020603050405020304" pitchFamily="18" charset="0"/>
                          <a:ea typeface="Times New Roman" panose="02020603050405020304" pitchFamily="18" charset="0"/>
                          <a:cs typeface="Times New Roman" panose="02020603050405020304" pitchFamily="18" charset="0"/>
                        </a:rPr>
                        <a:t>тупик № 24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21" name="Таблица 20"/>
          <p:cNvGraphicFramePr>
            <a:graphicFrameLocks noGrp="1"/>
          </p:cNvGraphicFramePr>
          <p:nvPr>
            <p:extLst>
              <p:ext uri="{D42A27DB-BD31-4B8C-83A1-F6EECF244321}">
                <p14:modId xmlns:p14="http://schemas.microsoft.com/office/powerpoint/2010/main" val="1644719481"/>
              </p:ext>
            </p:extLst>
          </p:nvPr>
        </p:nvGraphicFramePr>
        <p:xfrm>
          <a:off x="56246" y="4080097"/>
          <a:ext cx="8886678" cy="1720406"/>
        </p:xfrm>
        <a:graphic>
          <a:graphicData uri="http://schemas.openxmlformats.org/drawingml/2006/table">
            <a:tbl>
              <a:tblPr/>
              <a:tblGrid>
                <a:gridCol w="411298"/>
                <a:gridCol w="1995850"/>
                <a:gridCol w="580839"/>
                <a:gridCol w="912748"/>
                <a:gridCol w="912748"/>
                <a:gridCol w="830583"/>
                <a:gridCol w="829771"/>
                <a:gridCol w="746793"/>
                <a:gridCol w="833024"/>
                <a:gridCol w="833024"/>
              </a:tblGrid>
              <a:tr h="0">
                <a:tc rowSpan="2">
                  <a:txBody>
                    <a:bodyPr/>
                    <a:lstStyle/>
                    <a:p>
                      <a:pPr algn="ctr">
                        <a:lnSpc>
                          <a:spcPct val="107000"/>
                        </a:lnSpc>
                        <a:spcAft>
                          <a:spcPts val="0"/>
                        </a:spcAft>
                      </a:pPr>
                      <a:r>
                        <a:rPr lang="en-US" sz="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800" dirty="0" smtClean="0">
                          <a:effectLst/>
                          <a:latin typeface="Times New Roman" panose="02020603050405020304" pitchFamily="18" charset="0"/>
                          <a:ea typeface="Times New Roman" panose="02020603050405020304" pitchFamily="18" charset="0"/>
                          <a:cs typeface="Times New Roman" panose="02020603050405020304" pitchFamily="18" charset="0"/>
                        </a:rPr>
                        <a:t>путей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07000"/>
                        </a:lnSpc>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Назначение </a:t>
                      </a: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путей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lnSpc>
                          <a:spcPct val="107000"/>
                        </a:lnSpc>
                        <a:spcAft>
                          <a:spcPts val="0"/>
                        </a:spcAft>
                      </a:pPr>
                      <a:r>
                        <a:rPr lang="en-US" sz="1000" dirty="0">
                          <a:effectLst/>
                          <a:latin typeface="Times New Roman" panose="02020603050405020304" pitchFamily="18" charset="0"/>
                          <a:ea typeface="Times New Roman" panose="02020603050405020304" pitchFamily="18" charset="0"/>
                          <a:cs typeface="Times New Roman" panose="02020603050405020304" pitchFamily="18" charset="0"/>
                        </a:rPr>
                        <a:t>Стрелки, </a:t>
                      </a:r>
                      <a:r>
                        <a:rPr lang="en-US"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ограничивающие</a:t>
                      </a:r>
                      <a:endPar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00" dirty="0">
                          <a:effectLst/>
                          <a:latin typeface="Times New Roman" panose="02020603050405020304" pitchFamily="18" charset="0"/>
                          <a:ea typeface="Times New Roman" panose="02020603050405020304" pitchFamily="18" charset="0"/>
                          <a:cs typeface="Times New Roman" panose="02020603050405020304" pitchFamily="18" charset="0"/>
                        </a:rPr>
                        <a:t>путь  </a:t>
                      </a:r>
                      <a:endParaRPr lang="ru-RU"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2">
                  <a:txBody>
                    <a:bodyPr/>
                    <a:lstStyle/>
                    <a:p>
                      <a:pPr algn="ctr">
                        <a:lnSpc>
                          <a:spcPct val="107000"/>
                        </a:lnSpc>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Длина в метрах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rowSpan="2">
                  <a:txBody>
                    <a:bodyPr/>
                    <a:lstStyle/>
                    <a:p>
                      <a:pPr algn="ct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Вместимость </a:t>
                      </a: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в условных вагонах  </a:t>
                      </a:r>
                      <a:endParaRPr lang="ru-RU"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ct val="107000"/>
                        </a:lnSpc>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Наличие на пути   </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r>
              <a:tr h="0">
                <a:tc vMerge="1">
                  <a:txBody>
                    <a:bodyPr/>
                    <a:lstStyle/>
                    <a:p>
                      <a:endParaRPr lang="ru-RU"/>
                    </a:p>
                  </a:txBody>
                  <a:tcPr/>
                </a:tc>
                <a:tc vMerge="1">
                  <a:txBody>
                    <a:bodyPr/>
                    <a:lstStyle/>
                    <a:p>
                      <a:endParaRPr lang="ru-RU"/>
                    </a:p>
                  </a:txBody>
                  <a:tcPr/>
                </a:tc>
                <a:tc>
                  <a:txBody>
                    <a:bodyPr/>
                    <a:lstStyle/>
                    <a:p>
                      <a:pPr>
                        <a:lnSpc>
                          <a:spcPct val="107000"/>
                        </a:lnSpc>
                      </a:pPr>
                      <a:r>
                        <a:rPr lang="ru-RU" sz="800" dirty="0" smtClean="0">
                          <a:effectLst/>
                          <a:latin typeface="Times New Roman" panose="02020603050405020304" pitchFamily="18" charset="0"/>
                        </a:rPr>
                        <a:t>     </a:t>
                      </a:r>
                      <a:r>
                        <a:rPr lang="en-US" sz="1000" dirty="0" smtClean="0">
                          <a:effectLst/>
                          <a:latin typeface="Times New Roman" panose="02020603050405020304" pitchFamily="18" charset="0"/>
                        </a:rPr>
                        <a:t>от </a:t>
                      </a:r>
                      <a:endParaRPr lang="ru-RU" sz="1000" dirty="0">
                        <a:effectLst/>
                        <a:latin typeface="Calibri" panose="020F050202020403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000" dirty="0">
                          <a:effectLst/>
                          <a:latin typeface="Times New Roman" panose="02020603050405020304" pitchFamily="18" charset="0"/>
                          <a:ea typeface="Times New Roman" panose="02020603050405020304" pitchFamily="18" charset="0"/>
                          <a:cs typeface="Times New Roman" panose="02020603050405020304" pitchFamily="18" charset="0"/>
                        </a:rPr>
                        <a:t>до </a:t>
                      </a:r>
                      <a:endParaRPr lang="ru-RU"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800">
                          <a:effectLst/>
                          <a:latin typeface="Times New Roman" panose="02020603050405020304" pitchFamily="18" charset="0"/>
                          <a:ea typeface="Times New Roman" panose="02020603050405020304" pitchFamily="18" charset="0"/>
                          <a:cs typeface="Times New Roman" panose="02020603050405020304" pitchFamily="18" charset="0"/>
                        </a:rPr>
                        <a:t>между предельными столбиками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050" dirty="0">
                          <a:effectLst/>
                          <a:latin typeface="Times New Roman" panose="02020603050405020304" pitchFamily="18" charset="0"/>
                          <a:ea typeface="Times New Roman" panose="02020603050405020304" pitchFamily="18" charset="0"/>
                          <a:cs typeface="Times New Roman" panose="02020603050405020304" pitchFamily="18" charset="0"/>
                        </a:rPr>
                        <a:t>полезная </a:t>
                      </a:r>
                      <a:endParaRPr lang="ru-RU" sz="105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tc>
                  <a:txBody>
                    <a:bodyPr/>
                    <a:lstStyle/>
                    <a:p>
                      <a:pPr>
                        <a:lnSpc>
                          <a:spcPct val="107000"/>
                        </a:lnSpc>
                      </a:pPr>
                      <a:r>
                        <a:rPr lang="en-US" sz="800">
                          <a:effectLst/>
                          <a:latin typeface="Times New Roman" panose="02020603050405020304" pitchFamily="18" charset="0"/>
                        </a:rPr>
                        <a:t>электр. изоляции </a:t>
                      </a:r>
                      <a:endParaRPr lang="ru-RU" sz="1100">
                        <a:effectLst/>
                        <a:latin typeface="Calibri" panose="020F050202020403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050" dirty="0">
                          <a:effectLst/>
                          <a:latin typeface="Times New Roman" panose="02020603050405020304" pitchFamily="18" charset="0"/>
                          <a:ea typeface="Times New Roman" panose="02020603050405020304" pitchFamily="18" charset="0"/>
                          <a:cs typeface="Times New Roman" panose="02020603050405020304" pitchFamily="18" charset="0"/>
                        </a:rPr>
                        <a:t>контакт. сети </a:t>
                      </a:r>
                      <a:endParaRPr lang="ru-RU" sz="105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800" dirty="0">
                          <a:effectLst/>
                          <a:latin typeface="Times New Roman" panose="02020603050405020304" pitchFamily="18" charset="0"/>
                          <a:ea typeface="Times New Roman" panose="02020603050405020304" pitchFamily="18" charset="0"/>
                          <a:cs typeface="Times New Roman" panose="02020603050405020304" pitchFamily="18" charset="0"/>
                        </a:rPr>
                        <a:t>устройств АЛСН/ САУТ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gridSpan="10">
                  <a:txBody>
                    <a:bodyPr/>
                    <a:lstStyle/>
                    <a:p>
                      <a:pPr>
                        <a:lnSpc>
                          <a:spcPct val="107000"/>
                        </a:lnSpc>
                        <a:spcAft>
                          <a:spcPts val="0"/>
                        </a:spcAft>
                      </a:pPr>
                      <a:r>
                        <a:rPr lang="en-US" sz="1000" b="1" dirty="0">
                          <a:effectLst/>
                          <a:latin typeface="Times New Roman" panose="02020603050405020304" pitchFamily="18" charset="0"/>
                          <a:ea typeface="Times New Roman" panose="02020603050405020304" pitchFamily="18" charset="0"/>
                          <a:cs typeface="Times New Roman" panose="02020603050405020304" pitchFamily="18" charset="0"/>
                        </a:rPr>
                        <a:t>ПРИЕМО-ОТПРАВОЧНЫЙ ПАРК</a:t>
                      </a:r>
                      <a:r>
                        <a:rPr lang="en-US" sz="1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7</a:t>
                      </a:r>
                      <a:r>
                        <a:rPr lang="en-US"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8                       9                     10</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0">
                <a:tc>
                  <a:txBody>
                    <a:bodyPr/>
                    <a:lstStyle/>
                    <a:p>
                      <a:pPr>
                        <a:lnSpc>
                          <a:spcPct val="107000"/>
                        </a:lnSpc>
                        <a:spcAft>
                          <a:spcPts val="0"/>
                        </a:spcAft>
                      </a:pPr>
                      <a:r>
                        <a:rPr lang="en-US" sz="1000" dirty="0">
                          <a:effectLst/>
                          <a:latin typeface="Times New Roman" panose="02020603050405020304" pitchFamily="18" charset="0"/>
                          <a:ea typeface="Times New Roman" panose="02020603050405020304" pitchFamily="18" charset="0"/>
                          <a:cs typeface="Times New Roman" panose="02020603050405020304" pitchFamily="18" charset="0"/>
                        </a:rPr>
                        <a:t>1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Приемо-отправочный </a:t>
                      </a: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 для </a:t>
                      </a: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p>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пассажирских </a:t>
                      </a: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поездов </a:t>
                      </a: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своего</a:t>
                      </a:r>
                    </a:p>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формирования </a:t>
                      </a: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обоих </a:t>
                      </a:r>
                      <a:endPar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направлений. Прием</a:t>
                      </a: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отправление</a:t>
                      </a:r>
                    </a:p>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грузовых </a:t>
                      </a: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поездов обоих </a:t>
                      </a: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p>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направлений</a:t>
                      </a: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51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44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786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750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51/29/28 </a:t>
                      </a: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е</a:t>
                      </a:r>
                      <a:r>
                        <a:rPr lang="en-US"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сть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есть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есть</a:t>
                      </a: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00" dirty="0">
                          <a:effectLst/>
                          <a:latin typeface="Times New Roman" panose="02020603050405020304" pitchFamily="18" charset="0"/>
                          <a:ea typeface="Times New Roman" panose="02020603050405020304" pitchFamily="18" charset="0"/>
                          <a:cs typeface="Times New Roman" panose="02020603050405020304" pitchFamily="18" charset="0"/>
                        </a:rPr>
                        <a:t>нет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2" name="Прямоугольник 21"/>
          <p:cNvSpPr/>
          <p:nvPr/>
        </p:nvSpPr>
        <p:spPr>
          <a:xfrm>
            <a:off x="56246" y="4048676"/>
            <a:ext cx="8886678" cy="2773195"/>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Прямоугольник 23"/>
          <p:cNvSpPr/>
          <p:nvPr/>
        </p:nvSpPr>
        <p:spPr>
          <a:xfrm>
            <a:off x="40485" y="5711023"/>
            <a:ext cx="9002715" cy="1200329"/>
          </a:xfrm>
          <a:prstGeom prst="rect">
            <a:avLst/>
          </a:prstGeom>
        </p:spPr>
        <p:txBody>
          <a:bodyPr wrap="square">
            <a:spAutoFit/>
          </a:bodyPr>
          <a:lstStyle/>
          <a:p>
            <a:r>
              <a:rPr lang="ru-RU" i="1" dirty="0"/>
              <a:t>В графе 7 вместимость указана</a:t>
            </a:r>
            <a:r>
              <a:rPr lang="ru-RU" i="1" dirty="0" smtClean="0"/>
              <a:t>: в </a:t>
            </a:r>
            <a:r>
              <a:rPr lang="ru-RU" i="1" dirty="0"/>
              <a:t>условных вагонах/пассажирских вагонах (</a:t>
            </a:r>
            <a:r>
              <a:rPr lang="ru-RU" i="1" dirty="0" smtClean="0"/>
              <a:t>длиной 24,5)/ пассажирских </a:t>
            </a:r>
            <a:r>
              <a:rPr lang="ru-RU" i="1" dirty="0"/>
              <a:t>вагонах (длиной 25,5</a:t>
            </a:r>
            <a:r>
              <a:rPr lang="ru-RU" i="1" dirty="0" smtClean="0"/>
              <a:t>).</a:t>
            </a:r>
          </a:p>
          <a:p>
            <a:r>
              <a:rPr lang="ru-RU" i="1" dirty="0"/>
              <a:t>В графе </a:t>
            </a:r>
            <a:r>
              <a:rPr lang="ru-RU" i="1" dirty="0" smtClean="0"/>
              <a:t>9 </a:t>
            </a:r>
            <a:r>
              <a:rPr lang="ru-RU" i="1" dirty="0"/>
              <a:t>указывается наличие контактной сети на железнодорожном </a:t>
            </a:r>
            <a:r>
              <a:rPr lang="ru-RU" i="1" dirty="0" smtClean="0"/>
              <a:t>пути. </a:t>
            </a:r>
          </a:p>
          <a:p>
            <a:r>
              <a:rPr lang="ru-RU" i="1" dirty="0"/>
              <a:t>В графе </a:t>
            </a:r>
            <a:r>
              <a:rPr lang="ru-RU" i="1" dirty="0" smtClean="0"/>
              <a:t>10 </a:t>
            </a:r>
            <a:r>
              <a:rPr lang="ru-RU" i="1" dirty="0"/>
              <a:t>указывается наличие и тип путевых устройств </a:t>
            </a:r>
            <a:r>
              <a:rPr lang="ru-RU" i="1" dirty="0" smtClean="0"/>
              <a:t>АЛСН и САУТ.</a:t>
            </a:r>
            <a:endParaRPr lang="ru-RU" i="1" dirty="0"/>
          </a:p>
        </p:txBody>
      </p:sp>
      <p:grpSp>
        <p:nvGrpSpPr>
          <p:cNvPr id="25" name="Группа 24"/>
          <p:cNvGrpSpPr/>
          <p:nvPr/>
        </p:nvGrpSpPr>
        <p:grpSpPr>
          <a:xfrm>
            <a:off x="219996" y="404664"/>
            <a:ext cx="8704007" cy="371704"/>
            <a:chOff x="8960" y="62440"/>
            <a:chExt cx="8704007" cy="371704"/>
          </a:xfrm>
          <a:solidFill>
            <a:srgbClr val="00B050"/>
          </a:solidFill>
          <a:scene3d>
            <a:camera prst="orthographicFront">
              <a:rot lat="0" lon="0" rev="0"/>
            </a:camera>
            <a:lightRig rig="chilly" dir="t">
              <a:rot lat="0" lon="0" rev="18480000"/>
            </a:lightRig>
          </a:scene3d>
        </p:grpSpPr>
        <p:sp>
          <p:nvSpPr>
            <p:cNvPr id="26" name="Скругленный прямоугольник 25"/>
            <p:cNvSpPr/>
            <p:nvPr/>
          </p:nvSpPr>
          <p:spPr>
            <a:xfrm>
              <a:off x="8960" y="62440"/>
              <a:ext cx="8704007" cy="371704"/>
            </a:xfrm>
            <a:prstGeom prst="roundRect">
              <a:avLst>
                <a:gd name="adj" fmla="val 10000"/>
              </a:avLst>
            </a:prstGeom>
            <a:grpFill/>
            <a:ln>
              <a:noFill/>
            </a:ln>
            <a:effectLst/>
            <a:sp3d prstMaterial="clear">
              <a:bevelT h="63500"/>
            </a:sp3d>
          </p:spPr>
          <p:style>
            <a:lnRef idx="0">
              <a:schemeClr val="lt1">
                <a:hueOff val="0"/>
                <a:satOff val="0"/>
                <a:lumOff val="0"/>
                <a:alphaOff val="0"/>
              </a:schemeClr>
            </a:lnRef>
            <a:fillRef idx="1">
              <a:scrgbClr r="0" g="0" b="0"/>
            </a:fillRef>
            <a:effectRef idx="1">
              <a:schemeClr val="accent6">
                <a:hueOff val="0"/>
                <a:satOff val="0"/>
                <a:lumOff val="0"/>
                <a:alphaOff val="0"/>
              </a:schemeClr>
            </a:effectRef>
            <a:fontRef idx="minor">
              <a:schemeClr val="lt1"/>
            </a:fontRef>
          </p:style>
        </p:sp>
        <p:sp>
          <p:nvSpPr>
            <p:cNvPr id="27" name="Скругленный прямоугольник 4"/>
            <p:cNvSpPr/>
            <p:nvPr/>
          </p:nvSpPr>
          <p:spPr>
            <a:xfrm>
              <a:off x="19847" y="73327"/>
              <a:ext cx="8682233" cy="349930"/>
            </a:xfrm>
            <a:prstGeom prst="rect">
              <a:avLst/>
            </a:prstGeom>
            <a:grpFill/>
            <a:ln>
              <a:noFill/>
            </a:ln>
            <a:effectLst/>
            <a:sp3d prstMaterial="clear">
              <a:bevelT h="63500"/>
            </a:sp3d>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u-RU" sz="2000" b="1" kern="1200" dirty="0" smtClean="0">
                  <a:solidFill>
                    <a:schemeClr val="tx1"/>
                  </a:solidFill>
                </a:rPr>
                <a:t>1. Общие сведения о станции</a:t>
              </a:r>
              <a:endParaRPr lang="ru-RU" sz="2000" b="1" kern="1200" dirty="0">
                <a:solidFill>
                  <a:schemeClr val="tx1"/>
                </a:solidFill>
              </a:endParaRPr>
            </a:p>
          </p:txBody>
        </p:sp>
      </p:grpSp>
    </p:spTree>
    <p:extLst>
      <p:ext uri="{BB962C8B-B14F-4D97-AF65-F5344CB8AC3E}">
        <p14:creationId xmlns:p14="http://schemas.microsoft.com/office/powerpoint/2010/main" val="32581278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0"/>
            <a:ext cx="8229600" cy="332656"/>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9" name="Прямоугольник 8"/>
          <p:cNvSpPr/>
          <p:nvPr/>
        </p:nvSpPr>
        <p:spPr>
          <a:xfrm>
            <a:off x="112494" y="1945568"/>
            <a:ext cx="9031506" cy="923330"/>
          </a:xfrm>
          <a:prstGeom prst="rect">
            <a:avLst/>
          </a:prstGeom>
        </p:spPr>
        <p:txBody>
          <a:bodyPr wrap="square">
            <a:spAutoFit/>
          </a:bodyPr>
          <a:lstStyle/>
          <a:p>
            <a:r>
              <a:rPr lang="ru-RU" i="1" dirty="0" smtClean="0"/>
              <a:t> </a:t>
            </a:r>
            <a:endParaRPr lang="ru-RU" i="1" dirty="0"/>
          </a:p>
          <a:p>
            <a:endParaRPr lang="ru-RU" i="1" dirty="0"/>
          </a:p>
          <a:p>
            <a:r>
              <a:rPr lang="ru-RU" dirty="0" smtClean="0"/>
              <a:t> </a:t>
            </a:r>
            <a:endParaRPr lang="ru-RU" dirty="0"/>
          </a:p>
        </p:txBody>
      </p:sp>
      <p:sp>
        <p:nvSpPr>
          <p:cNvPr id="10" name="Прямоугольник 9"/>
          <p:cNvSpPr/>
          <p:nvPr/>
        </p:nvSpPr>
        <p:spPr>
          <a:xfrm>
            <a:off x="62883" y="2759170"/>
            <a:ext cx="9092629" cy="4098829"/>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Прямоугольник 1"/>
          <p:cNvSpPr/>
          <p:nvPr/>
        </p:nvSpPr>
        <p:spPr>
          <a:xfrm>
            <a:off x="-88277" y="776368"/>
            <a:ext cx="9232277" cy="1938992"/>
          </a:xfrm>
          <a:prstGeom prst="rect">
            <a:avLst/>
          </a:prstGeom>
        </p:spPr>
        <p:txBody>
          <a:bodyPr wrap="square">
            <a:spAutoFit/>
          </a:bodyPr>
          <a:lstStyle/>
          <a:p>
            <a:pPr algn="just"/>
            <a:r>
              <a:rPr lang="ru-RU" sz="2000" dirty="0"/>
              <a:t>В примечании </a:t>
            </a:r>
            <a:r>
              <a:rPr lang="ru-RU" sz="2000" dirty="0" smtClean="0"/>
              <a:t>указывается: серия </a:t>
            </a:r>
            <a:r>
              <a:rPr lang="ru-RU" sz="2000" dirty="0"/>
              <a:t>и длина поездного (маневрового) локомотива, </a:t>
            </a:r>
            <a:r>
              <a:rPr lang="ru-RU" sz="2000" dirty="0" smtClean="0"/>
              <a:t>принятого  </a:t>
            </a:r>
            <a:r>
              <a:rPr lang="ru-RU" sz="2000" dirty="0"/>
              <a:t>при расчете вместимости </a:t>
            </a:r>
            <a:r>
              <a:rPr lang="ru-RU" sz="2000" dirty="0" smtClean="0"/>
              <a:t>пути; перечень путей, </a:t>
            </a:r>
            <a:r>
              <a:rPr lang="ru-RU" sz="2000" dirty="0"/>
              <a:t>выделенных для приема, отправления и </a:t>
            </a:r>
            <a:r>
              <a:rPr lang="ru-RU" sz="2000" dirty="0" smtClean="0"/>
              <a:t>пропуска </a:t>
            </a:r>
            <a:r>
              <a:rPr lang="ru-RU" sz="2000" dirty="0"/>
              <a:t>поездов с опасными грузами класса 1 (ВМ</a:t>
            </a:r>
            <a:r>
              <a:rPr lang="ru-RU" sz="2000" dirty="0" smtClean="0"/>
              <a:t>),с </a:t>
            </a:r>
            <a:r>
              <a:rPr lang="ru-RU" sz="2000" dirty="0"/>
              <a:t>негабаритными грузами; наличие на </a:t>
            </a:r>
            <a:r>
              <a:rPr lang="ru-RU" sz="2000" dirty="0" smtClean="0"/>
              <a:t>путях </a:t>
            </a:r>
            <a:r>
              <a:rPr lang="ru-RU" sz="2000" dirty="0"/>
              <a:t>колесосбрасывающих (сбрасывающих) башмаков, остряков, стрелок с указанием их </a:t>
            </a:r>
            <a:r>
              <a:rPr lang="ru-RU" sz="2000" dirty="0" smtClean="0"/>
              <a:t>номеров и </a:t>
            </a:r>
            <a:r>
              <a:rPr lang="ru-RU" sz="2000" dirty="0"/>
              <a:t>места установки; наличие неэлектрофицированных </a:t>
            </a:r>
            <a:r>
              <a:rPr lang="ru-RU" sz="2000" dirty="0" smtClean="0"/>
              <a:t>съездов; нормальное положение стрелочного перевода. </a:t>
            </a:r>
            <a:endParaRPr lang="ru-RU" sz="2000" dirty="0"/>
          </a:p>
        </p:txBody>
      </p:sp>
      <p:sp>
        <p:nvSpPr>
          <p:cNvPr id="3" name="Прямоугольник 2"/>
          <p:cNvSpPr/>
          <p:nvPr/>
        </p:nvSpPr>
        <p:spPr>
          <a:xfrm>
            <a:off x="0" y="2715360"/>
            <a:ext cx="9108504" cy="4524315"/>
          </a:xfrm>
          <a:prstGeom prst="rect">
            <a:avLst/>
          </a:prstGeom>
        </p:spPr>
        <p:txBody>
          <a:bodyPr wrap="square">
            <a:spAutoFit/>
          </a:bodyPr>
          <a:lstStyle/>
          <a:p>
            <a:r>
              <a:rPr lang="ru-RU" i="1" dirty="0" smtClean="0"/>
              <a:t>1</a:t>
            </a:r>
            <a:r>
              <a:rPr lang="ru-RU" b="1" i="1" dirty="0" smtClean="0"/>
              <a:t>. При </a:t>
            </a:r>
            <a:r>
              <a:rPr lang="ru-RU" b="1" i="1" dirty="0"/>
              <a:t>расчете </a:t>
            </a:r>
            <a:r>
              <a:rPr lang="ru-RU" i="1" dirty="0"/>
              <a:t>вместимости главных, </a:t>
            </a:r>
            <a:r>
              <a:rPr lang="ru-RU" i="1" dirty="0" smtClean="0"/>
              <a:t>приемо-отправочных путей </a:t>
            </a:r>
            <a:r>
              <a:rPr lang="ru-RU" i="1" dirty="0"/>
              <a:t>принята длина поездного локомотива для гр. ВЛ-80 33 метра и для пассажир.ЭП-1 22 м</a:t>
            </a:r>
            <a:r>
              <a:rPr lang="ru-RU" i="1" dirty="0" smtClean="0"/>
              <a:t>.</a:t>
            </a:r>
          </a:p>
          <a:p>
            <a:pPr algn="just"/>
            <a:r>
              <a:rPr lang="ru-RU" i="1" dirty="0" smtClean="0"/>
              <a:t>1.6.1. </a:t>
            </a:r>
            <a:r>
              <a:rPr lang="ru-RU" b="1" i="1" dirty="0" smtClean="0"/>
              <a:t>Пути</a:t>
            </a:r>
            <a:r>
              <a:rPr lang="ru-RU" b="1" i="1" dirty="0"/>
              <a:t>, выделенные для приема, отправления и пропуска поездов с грузами "ВМ</a:t>
            </a:r>
            <a:r>
              <a:rPr lang="ru-RU" i="1" dirty="0" smtClean="0"/>
              <a:t>": Пути</a:t>
            </a:r>
            <a:r>
              <a:rPr lang="ru-RU" i="1" dirty="0"/>
              <a:t>: II, III, 4, 5, 6 для пропуска поездов</a:t>
            </a:r>
            <a:r>
              <a:rPr lang="ru-RU" i="1" dirty="0" smtClean="0"/>
              <a:t>.</a:t>
            </a:r>
          </a:p>
          <a:p>
            <a:pPr algn="just"/>
            <a:r>
              <a:rPr lang="ru-RU" i="1" dirty="0" smtClean="0"/>
              <a:t>Пути</a:t>
            </a:r>
            <a:r>
              <a:rPr lang="ru-RU" i="1" dirty="0"/>
              <a:t>: VII, VIII, 9 для приема, отправления и пропуска поездов</a:t>
            </a:r>
            <a:r>
              <a:rPr lang="ru-RU" i="1" dirty="0" smtClean="0"/>
              <a:t>.</a:t>
            </a:r>
          </a:p>
          <a:p>
            <a:pPr algn="just"/>
            <a:r>
              <a:rPr lang="ru-RU" i="1" dirty="0"/>
              <a:t>1.6.4. </a:t>
            </a:r>
            <a:r>
              <a:rPr lang="ru-RU" b="1" i="1" dirty="0"/>
              <a:t>Пути, предназначенные для приема, отправления и пропуска поездов с негабаритными грузами</a:t>
            </a:r>
            <a:r>
              <a:rPr lang="ru-RU" b="1" i="1" dirty="0" smtClean="0"/>
              <a:t>:</a:t>
            </a:r>
          </a:p>
          <a:p>
            <a:pPr algn="just"/>
            <a:r>
              <a:rPr lang="ru-RU" i="1" dirty="0"/>
              <a:t>Путь: 1 - для грузов 1-2 нижней  1 боковой  1-3 верхней </a:t>
            </a:r>
            <a:r>
              <a:rPr lang="ru-RU" i="1" dirty="0" smtClean="0"/>
              <a:t>негабаритности</a:t>
            </a:r>
            <a:r>
              <a:rPr lang="ru-RU" i="1" dirty="0"/>
              <a:t>; Поезда с негабаритным грузом 3 нижней степени негабаритности могут быть пропущены по 1 пути со скоростью до 5 км/час с готовностью остановиться</a:t>
            </a:r>
            <a:r>
              <a:rPr lang="ru-RU" i="1" dirty="0" smtClean="0"/>
              <a:t>.</a:t>
            </a:r>
          </a:p>
          <a:p>
            <a:pPr algn="just"/>
            <a:r>
              <a:rPr lang="ru-RU" i="1" dirty="0" smtClean="0"/>
              <a:t>Путь</a:t>
            </a:r>
            <a:r>
              <a:rPr lang="ru-RU" i="1" dirty="0"/>
              <a:t>: II - для грузов 1-6 нижней    1-5 боковой   1-3  верхней негабаритности;</a:t>
            </a:r>
          </a:p>
          <a:p>
            <a:pPr algn="just"/>
            <a:r>
              <a:rPr lang="ru-RU" i="1" dirty="0"/>
              <a:t>при пропуске грузов 4-6 нижней и боковой степени негабаритности на 1 и III пути не должно быть подвижного </a:t>
            </a:r>
            <a:r>
              <a:rPr lang="ru-RU" i="1" dirty="0" smtClean="0"/>
              <a:t>состава;</a:t>
            </a:r>
          </a:p>
          <a:p>
            <a:pPr algn="just"/>
            <a:r>
              <a:rPr lang="ru-RU" i="1" dirty="0"/>
              <a:t>4. На пути 34 установлен нецентрализованный </a:t>
            </a:r>
            <a:r>
              <a:rPr lang="ru-RU" b="1" i="1" dirty="0"/>
              <a:t>сбрасывающий башмак </a:t>
            </a:r>
            <a:r>
              <a:rPr lang="ru-RU" i="1" dirty="0"/>
              <a:t>№1. </a:t>
            </a:r>
            <a:r>
              <a:rPr lang="ru-RU" b="1" i="1" dirty="0"/>
              <a:t>Стрелки</a:t>
            </a:r>
            <a:r>
              <a:rPr lang="ru-RU" i="1" dirty="0"/>
              <a:t> </a:t>
            </a:r>
            <a:r>
              <a:rPr lang="ru-RU" i="1" dirty="0" smtClean="0"/>
              <a:t>№49</a:t>
            </a:r>
            <a:r>
              <a:rPr lang="ru-RU" i="1" dirty="0"/>
              <a:t>, 57 являются сбрасывающими, </a:t>
            </a:r>
            <a:r>
              <a:rPr lang="ru-RU" i="1" dirty="0" smtClean="0"/>
              <a:t>сбрасывающие </a:t>
            </a:r>
            <a:r>
              <a:rPr lang="ru-RU" b="1" i="1" dirty="0"/>
              <a:t>остряки</a:t>
            </a:r>
            <a:r>
              <a:rPr lang="ru-RU" i="1" dirty="0"/>
              <a:t>  </a:t>
            </a:r>
            <a:r>
              <a:rPr lang="ru-RU" i="1" dirty="0" smtClean="0"/>
              <a:t>№75</a:t>
            </a:r>
            <a:r>
              <a:rPr lang="ru-RU" i="1" dirty="0"/>
              <a:t>, </a:t>
            </a:r>
            <a:r>
              <a:rPr lang="ru-RU" i="1" dirty="0" smtClean="0"/>
              <a:t>77. </a:t>
            </a:r>
          </a:p>
          <a:p>
            <a:pPr algn="just"/>
            <a:endParaRPr lang="ru-RU" i="1" dirty="0"/>
          </a:p>
        </p:txBody>
      </p:sp>
      <p:grpSp>
        <p:nvGrpSpPr>
          <p:cNvPr id="11" name="Группа 10"/>
          <p:cNvGrpSpPr/>
          <p:nvPr/>
        </p:nvGrpSpPr>
        <p:grpSpPr>
          <a:xfrm>
            <a:off x="219996" y="427538"/>
            <a:ext cx="8704007" cy="371704"/>
            <a:chOff x="8960" y="62440"/>
            <a:chExt cx="8704007" cy="371704"/>
          </a:xfrm>
          <a:solidFill>
            <a:srgbClr val="00B050"/>
          </a:solidFill>
          <a:scene3d>
            <a:camera prst="orthographicFront">
              <a:rot lat="0" lon="0" rev="0"/>
            </a:camera>
            <a:lightRig rig="chilly" dir="t">
              <a:rot lat="0" lon="0" rev="18480000"/>
            </a:lightRig>
          </a:scene3d>
        </p:grpSpPr>
        <p:sp>
          <p:nvSpPr>
            <p:cNvPr id="12" name="Скругленный прямоугольник 11"/>
            <p:cNvSpPr/>
            <p:nvPr/>
          </p:nvSpPr>
          <p:spPr>
            <a:xfrm>
              <a:off x="8960" y="62440"/>
              <a:ext cx="8704007" cy="371704"/>
            </a:xfrm>
            <a:prstGeom prst="roundRect">
              <a:avLst>
                <a:gd name="adj" fmla="val 10000"/>
              </a:avLst>
            </a:prstGeom>
            <a:grpFill/>
            <a:ln>
              <a:noFill/>
            </a:ln>
            <a:effectLst/>
            <a:sp3d prstMaterial="clear">
              <a:bevelT h="63500"/>
            </a:sp3d>
          </p:spPr>
          <p:style>
            <a:lnRef idx="0">
              <a:schemeClr val="lt1">
                <a:hueOff val="0"/>
                <a:satOff val="0"/>
                <a:lumOff val="0"/>
                <a:alphaOff val="0"/>
              </a:schemeClr>
            </a:lnRef>
            <a:fillRef idx="1">
              <a:scrgbClr r="0" g="0" b="0"/>
            </a:fillRef>
            <a:effectRef idx="1">
              <a:schemeClr val="accent6">
                <a:hueOff val="0"/>
                <a:satOff val="0"/>
                <a:lumOff val="0"/>
                <a:alphaOff val="0"/>
              </a:schemeClr>
            </a:effectRef>
            <a:fontRef idx="minor">
              <a:schemeClr val="lt1"/>
            </a:fontRef>
          </p:style>
        </p:sp>
        <p:sp>
          <p:nvSpPr>
            <p:cNvPr id="13" name="Скругленный прямоугольник 4"/>
            <p:cNvSpPr/>
            <p:nvPr/>
          </p:nvSpPr>
          <p:spPr>
            <a:xfrm>
              <a:off x="19847" y="73327"/>
              <a:ext cx="8682233" cy="349930"/>
            </a:xfrm>
            <a:prstGeom prst="rect">
              <a:avLst/>
            </a:prstGeom>
            <a:grpFill/>
            <a:ln>
              <a:noFill/>
            </a:ln>
            <a:effectLst/>
            <a:sp3d prstMaterial="clear">
              <a:bevelT h="63500"/>
            </a:sp3d>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u-RU" sz="2000" b="1" kern="1200" dirty="0" smtClean="0">
                  <a:solidFill>
                    <a:schemeClr val="tx1"/>
                  </a:solidFill>
                </a:rPr>
                <a:t>1. Общие сведения о станции</a:t>
              </a:r>
              <a:endParaRPr lang="ru-RU" sz="2000" b="1" kern="1200" dirty="0">
                <a:solidFill>
                  <a:schemeClr val="tx1"/>
                </a:solidFill>
              </a:endParaRPr>
            </a:p>
          </p:txBody>
        </p:sp>
      </p:grpSp>
    </p:spTree>
    <p:extLst>
      <p:ext uri="{BB962C8B-B14F-4D97-AF65-F5344CB8AC3E}">
        <p14:creationId xmlns:p14="http://schemas.microsoft.com/office/powerpoint/2010/main" val="11253783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0"/>
            <a:ext cx="8229600" cy="332656"/>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grpSp>
        <p:nvGrpSpPr>
          <p:cNvPr id="4" name="Группа 3"/>
          <p:cNvGrpSpPr/>
          <p:nvPr/>
        </p:nvGrpSpPr>
        <p:grpSpPr>
          <a:xfrm>
            <a:off x="219996" y="404664"/>
            <a:ext cx="8704007" cy="371704"/>
            <a:chOff x="8960" y="62440"/>
            <a:chExt cx="8704007" cy="371704"/>
          </a:xfrm>
          <a:solidFill>
            <a:srgbClr val="00B050"/>
          </a:solidFill>
          <a:scene3d>
            <a:camera prst="orthographicFront">
              <a:rot lat="0" lon="0" rev="0"/>
            </a:camera>
            <a:lightRig rig="chilly" dir="t">
              <a:rot lat="0" lon="0" rev="18480000"/>
            </a:lightRig>
          </a:scene3d>
        </p:grpSpPr>
        <p:sp>
          <p:nvSpPr>
            <p:cNvPr id="6" name="Скругленный прямоугольник 5"/>
            <p:cNvSpPr/>
            <p:nvPr/>
          </p:nvSpPr>
          <p:spPr>
            <a:xfrm>
              <a:off x="8960" y="62440"/>
              <a:ext cx="8704007" cy="371704"/>
            </a:xfrm>
            <a:prstGeom prst="roundRect">
              <a:avLst>
                <a:gd name="adj" fmla="val 10000"/>
              </a:avLst>
            </a:prstGeom>
            <a:grpFill/>
            <a:ln>
              <a:noFill/>
            </a:ln>
            <a:effectLst/>
            <a:sp3d prstMaterial="clear">
              <a:bevelT h="63500"/>
            </a:sp3d>
          </p:spPr>
          <p:style>
            <a:lnRef idx="0">
              <a:schemeClr val="lt1">
                <a:hueOff val="0"/>
                <a:satOff val="0"/>
                <a:lumOff val="0"/>
                <a:alphaOff val="0"/>
              </a:schemeClr>
            </a:lnRef>
            <a:fillRef idx="1">
              <a:scrgbClr r="0" g="0" b="0"/>
            </a:fillRef>
            <a:effectRef idx="1">
              <a:schemeClr val="accent6">
                <a:hueOff val="0"/>
                <a:satOff val="0"/>
                <a:lumOff val="0"/>
                <a:alphaOff val="0"/>
              </a:schemeClr>
            </a:effectRef>
            <a:fontRef idx="minor">
              <a:schemeClr val="lt1"/>
            </a:fontRef>
          </p:style>
        </p:sp>
        <p:sp>
          <p:nvSpPr>
            <p:cNvPr id="8" name="Скругленный прямоугольник 4"/>
            <p:cNvSpPr/>
            <p:nvPr/>
          </p:nvSpPr>
          <p:spPr>
            <a:xfrm>
              <a:off x="19847" y="73327"/>
              <a:ext cx="8682233" cy="349930"/>
            </a:xfrm>
            <a:prstGeom prst="rect">
              <a:avLst/>
            </a:prstGeom>
            <a:grpFill/>
            <a:ln>
              <a:noFill/>
            </a:ln>
            <a:effectLst/>
            <a:sp3d prstMaterial="clear">
              <a:bevelT h="63500"/>
            </a:sp3d>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u-RU" sz="2000" b="1" kern="1200" dirty="0" smtClean="0">
                  <a:solidFill>
                    <a:schemeClr val="tx1"/>
                  </a:solidFill>
                </a:rPr>
                <a:t>1. Общие сведения о станции</a:t>
              </a:r>
              <a:endParaRPr lang="ru-RU" sz="2000" b="1" kern="1200" dirty="0">
                <a:solidFill>
                  <a:schemeClr val="tx1"/>
                </a:solidFill>
              </a:endParaRPr>
            </a:p>
          </p:txBody>
        </p:sp>
      </p:grpSp>
      <p:sp>
        <p:nvSpPr>
          <p:cNvPr id="9" name="Прямоугольник 8"/>
          <p:cNvSpPr/>
          <p:nvPr/>
        </p:nvSpPr>
        <p:spPr>
          <a:xfrm>
            <a:off x="90989" y="3142849"/>
            <a:ext cx="9031506" cy="923330"/>
          </a:xfrm>
          <a:prstGeom prst="rect">
            <a:avLst/>
          </a:prstGeom>
        </p:spPr>
        <p:txBody>
          <a:bodyPr wrap="square">
            <a:spAutoFit/>
          </a:bodyPr>
          <a:lstStyle/>
          <a:p>
            <a:r>
              <a:rPr lang="ru-RU" i="1" dirty="0" smtClean="0"/>
              <a:t> </a:t>
            </a:r>
            <a:endParaRPr lang="ru-RU" i="1" dirty="0"/>
          </a:p>
          <a:p>
            <a:endParaRPr lang="ru-RU" i="1" dirty="0"/>
          </a:p>
          <a:p>
            <a:r>
              <a:rPr lang="ru-RU" dirty="0" smtClean="0"/>
              <a:t> </a:t>
            </a:r>
            <a:endParaRPr lang="ru-RU" dirty="0"/>
          </a:p>
        </p:txBody>
      </p:sp>
      <p:sp>
        <p:nvSpPr>
          <p:cNvPr id="10" name="Прямоугольник 9"/>
          <p:cNvSpPr/>
          <p:nvPr/>
        </p:nvSpPr>
        <p:spPr>
          <a:xfrm>
            <a:off x="83207" y="3110903"/>
            <a:ext cx="9039288" cy="3747097"/>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Прямоугольник 1"/>
          <p:cNvSpPr/>
          <p:nvPr/>
        </p:nvSpPr>
        <p:spPr>
          <a:xfrm>
            <a:off x="-14777" y="855525"/>
            <a:ext cx="9102529" cy="2246769"/>
          </a:xfrm>
          <a:prstGeom prst="rect">
            <a:avLst/>
          </a:prstGeom>
        </p:spPr>
        <p:txBody>
          <a:bodyPr wrap="square">
            <a:spAutoFit/>
          </a:bodyPr>
          <a:lstStyle/>
          <a:p>
            <a:pPr algn="just"/>
            <a:r>
              <a:rPr lang="ru-RU" sz="2000" dirty="0" smtClean="0"/>
              <a:t>Далее приводится </a:t>
            </a:r>
            <a:r>
              <a:rPr lang="ru-RU" sz="2000" b="1" dirty="0" smtClean="0"/>
              <a:t>характеристика технических </a:t>
            </a:r>
            <a:r>
              <a:rPr lang="ru-RU" sz="2000" b="1" dirty="0"/>
              <a:t>устройств станции</a:t>
            </a:r>
            <a:r>
              <a:rPr lang="ru-RU" sz="2000" dirty="0" smtClean="0"/>
              <a:t>: сортировочные горки,  </a:t>
            </a:r>
            <a:r>
              <a:rPr lang="ru-RU" sz="2000" dirty="0"/>
              <a:t>вытяжные пути; </a:t>
            </a:r>
            <a:r>
              <a:rPr lang="ru-RU" sz="2000" dirty="0" smtClean="0"/>
              <a:t>пассажирские </a:t>
            </a:r>
            <a:r>
              <a:rPr lang="ru-RU" sz="2000" dirty="0"/>
              <a:t>и грузовые </a:t>
            </a:r>
            <a:r>
              <a:rPr lang="ru-RU" sz="2000" dirty="0" smtClean="0"/>
              <a:t>устройства (платформы и эстакады</a:t>
            </a:r>
            <a:r>
              <a:rPr lang="ru-RU" sz="2000" dirty="0"/>
              <a:t>); устройств для экипировки поездных локомотивов, опробования </a:t>
            </a:r>
            <a:r>
              <a:rPr lang="ru-RU" sz="2000" dirty="0" smtClean="0"/>
              <a:t>автотормозов</a:t>
            </a:r>
            <a:r>
              <a:rPr lang="ru-RU" sz="2000" dirty="0"/>
              <a:t>, водопоя живности; </a:t>
            </a:r>
            <a:r>
              <a:rPr lang="ru-RU" sz="2000" dirty="0" smtClean="0"/>
              <a:t>освещение </a:t>
            </a:r>
            <a:r>
              <a:rPr lang="ru-RU" sz="2000" dirty="0"/>
              <a:t>станционных путей; </a:t>
            </a:r>
            <a:r>
              <a:rPr lang="ru-RU" sz="2000" dirty="0" smtClean="0"/>
              <a:t>место нахождения </a:t>
            </a:r>
            <a:r>
              <a:rPr lang="ru-RU" sz="2000" dirty="0"/>
              <a:t>восстановительных и пожарных поездов, </a:t>
            </a:r>
            <a:r>
              <a:rPr lang="ru-RU" sz="2000" dirty="0" smtClean="0"/>
              <a:t>аварийно-спасательных  </a:t>
            </a:r>
            <a:r>
              <a:rPr lang="ru-RU" sz="2000" dirty="0"/>
              <a:t>команд, летучек связи и бригад контактной сети, медицинских и ветеринарных </a:t>
            </a:r>
            <a:r>
              <a:rPr lang="ru-RU" sz="2000" dirty="0" smtClean="0"/>
              <a:t>пунктов</a:t>
            </a:r>
            <a:r>
              <a:rPr lang="ru-RU" sz="2000" dirty="0"/>
              <a:t>, </a:t>
            </a:r>
            <a:r>
              <a:rPr lang="ru-RU" sz="2000" dirty="0" smtClean="0"/>
              <a:t>полиции.</a:t>
            </a:r>
            <a:endParaRPr lang="ru-RU" sz="2000" dirty="0"/>
          </a:p>
        </p:txBody>
      </p:sp>
      <p:sp>
        <p:nvSpPr>
          <p:cNvPr id="7" name="Прямоугольник 6"/>
          <p:cNvSpPr/>
          <p:nvPr/>
        </p:nvSpPr>
        <p:spPr>
          <a:xfrm>
            <a:off x="60113" y="3021930"/>
            <a:ext cx="9027639" cy="1200329"/>
          </a:xfrm>
          <a:prstGeom prst="rect">
            <a:avLst/>
          </a:prstGeom>
        </p:spPr>
        <p:txBody>
          <a:bodyPr wrap="square">
            <a:spAutoFit/>
          </a:bodyPr>
          <a:lstStyle/>
          <a:p>
            <a:pPr algn="just"/>
            <a:r>
              <a:rPr lang="ru-RU" i="1" dirty="0"/>
              <a:t>3</a:t>
            </a:r>
            <a:r>
              <a:rPr lang="ru-RU" i="1" dirty="0" smtClean="0"/>
              <a:t>. На </a:t>
            </a:r>
            <a:r>
              <a:rPr lang="ru-RU" i="1" dirty="0"/>
              <a:t>ординате ПК 8538 + 63,07 имеется пешеходный мост с выходом на 1, 2 и 3 </a:t>
            </a:r>
            <a:r>
              <a:rPr lang="ru-RU" i="1" dirty="0" smtClean="0"/>
              <a:t>платформы.</a:t>
            </a:r>
          </a:p>
          <a:p>
            <a:pPr algn="just"/>
            <a:r>
              <a:rPr lang="ru-RU" i="1" dirty="0"/>
              <a:t>17. Место нахождения </a:t>
            </a:r>
            <a:r>
              <a:rPr lang="ru-RU" i="1" dirty="0" smtClean="0"/>
              <a:t>восстановительных, пожарных поездов и других служб.</a:t>
            </a:r>
          </a:p>
          <a:p>
            <a:pPr algn="just"/>
            <a:endParaRPr lang="ru-RU" i="1" dirty="0"/>
          </a:p>
        </p:txBody>
      </p:sp>
      <p:graphicFrame>
        <p:nvGraphicFramePr>
          <p:cNvPr id="12" name="Таблица 11"/>
          <p:cNvGraphicFramePr>
            <a:graphicFrameLocks noGrp="1"/>
          </p:cNvGraphicFramePr>
          <p:nvPr>
            <p:extLst>
              <p:ext uri="{D42A27DB-BD31-4B8C-83A1-F6EECF244321}">
                <p14:modId xmlns:p14="http://schemas.microsoft.com/office/powerpoint/2010/main" val="383618634"/>
              </p:ext>
            </p:extLst>
          </p:nvPr>
        </p:nvGraphicFramePr>
        <p:xfrm>
          <a:off x="107005" y="4042680"/>
          <a:ext cx="9003841" cy="2745617"/>
        </p:xfrm>
        <a:graphic>
          <a:graphicData uri="http://schemas.openxmlformats.org/drawingml/2006/table">
            <a:tbl>
              <a:tblPr/>
              <a:tblGrid>
                <a:gridCol w="2307097"/>
                <a:gridCol w="3262331"/>
                <a:gridCol w="3434413"/>
              </a:tblGrid>
              <a:tr h="255367">
                <a:tc>
                  <a:txBody>
                    <a:bodyPr/>
                    <a:lstStyle/>
                    <a:p>
                      <a:pPr algn="ctr">
                        <a:lnSpc>
                          <a:spcPct val="107000"/>
                        </a:lnSpc>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Наименование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Станция приписки или нахождения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Порядок вызова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5367">
                <a:tc>
                  <a:txBody>
                    <a:bodyPr/>
                    <a:lstStyle/>
                    <a:p>
                      <a:pPr algn="ctr">
                        <a:lnSpc>
                          <a:spcPct val="107000"/>
                        </a:lnSpc>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1 </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2 </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3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9269">
                <a:tc>
                  <a:txBody>
                    <a:bodyPr/>
                    <a:lstStyle/>
                    <a:p>
                      <a:pPr>
                        <a:lnSpc>
                          <a:spcPct val="107000"/>
                        </a:lnSpc>
                        <a:spcAft>
                          <a:spcPts val="0"/>
                        </a:spcAft>
                      </a:pPr>
                      <a:r>
                        <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Восстановительный </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поезд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Саратов </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II-Товарный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через </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ДНЦ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9269">
                <a:tc>
                  <a:txBody>
                    <a:bodyPr/>
                    <a:lstStyle/>
                    <a:p>
                      <a:pPr>
                        <a:lnSpc>
                          <a:spcPct val="107000"/>
                        </a:lnSpc>
                        <a:spcAft>
                          <a:spcPts val="0"/>
                        </a:spcAft>
                      </a:pPr>
                      <a:r>
                        <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Пожарный </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поезд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Саратов </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II-Товарный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через </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ДНЦ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9269">
                <a:tc>
                  <a:txBody>
                    <a:bodyPr/>
                    <a:lstStyle/>
                    <a:p>
                      <a:pPr>
                        <a:lnSpc>
                          <a:spcPct val="107000"/>
                        </a:lnSpc>
                        <a:spcAft>
                          <a:spcPts val="0"/>
                        </a:spcAft>
                      </a:pPr>
                      <a:r>
                        <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Медицинский </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пункт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Саратов </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I-Пассажирский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по </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телефону 3-88-57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9269">
                <a:tc>
                  <a:txBody>
                    <a:bodyPr/>
                    <a:lstStyle/>
                    <a:p>
                      <a:pPr>
                        <a:lnSpc>
                          <a:spcPct val="107000"/>
                        </a:lnSpc>
                        <a:spcAft>
                          <a:spcPts val="0"/>
                        </a:spcAft>
                      </a:pPr>
                      <a:r>
                        <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Полиция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Саратов </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I-Пассажирский </a:t>
                      </a:r>
                      <a:r>
                        <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по </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телефону 3-73-67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9269">
                <a:tc>
                  <a:txBody>
                    <a:bodyPr/>
                    <a:lstStyle/>
                    <a:p>
                      <a:pPr>
                        <a:lnSpc>
                          <a:spcPct val="107000"/>
                        </a:lnSpc>
                        <a:spcAft>
                          <a:spcPts val="0"/>
                        </a:spcAft>
                      </a:pPr>
                      <a:r>
                        <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Бригада </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контактной сети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Саратов </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II-Товарный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через </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энергодиспетчера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9269">
                <a:tc>
                  <a:txBody>
                    <a:bodyPr/>
                    <a:lstStyle/>
                    <a:p>
                      <a:pPr>
                        <a:lnSpc>
                          <a:spcPct val="107000"/>
                        </a:lnSpc>
                        <a:spcAft>
                          <a:spcPts val="0"/>
                        </a:spcAft>
                      </a:pPr>
                      <a:r>
                        <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Ветеринарный </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пункт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Саратов </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II-Товарный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чер</a:t>
                      </a:r>
                      <a:r>
                        <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е</a:t>
                      </a: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з </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ДНЦ, по тел.3-37-26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9269">
                <a:tc>
                  <a:txBody>
                    <a:bodyPr/>
                    <a:lstStyle/>
                    <a:p>
                      <a:pPr>
                        <a:lnSpc>
                          <a:spcPct val="107000"/>
                        </a:lnSpc>
                        <a:spcAft>
                          <a:spcPts val="0"/>
                        </a:spcAft>
                      </a:pPr>
                      <a:r>
                        <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Бригада </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РЦС-4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Саратов </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II-Товарный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через </a:t>
                      </a: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диспетчера РЦС-4 по тел. 3-36-02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4185254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199" y="-134344"/>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grpSp>
        <p:nvGrpSpPr>
          <p:cNvPr id="9" name="Группа 8"/>
          <p:cNvGrpSpPr/>
          <p:nvPr/>
        </p:nvGrpSpPr>
        <p:grpSpPr>
          <a:xfrm>
            <a:off x="217655" y="2365544"/>
            <a:ext cx="2050089" cy="875760"/>
            <a:chOff x="8960" y="62440"/>
            <a:chExt cx="8704007" cy="371704"/>
          </a:xfrm>
          <a:solidFill>
            <a:schemeClr val="tx2">
              <a:lumMod val="50000"/>
            </a:schemeClr>
          </a:solidFill>
          <a:scene3d>
            <a:camera prst="orthographicFront">
              <a:rot lat="0" lon="0" rev="0"/>
            </a:camera>
            <a:lightRig rig="soft" dir="t">
              <a:rot lat="0" lon="0" rev="0"/>
            </a:lightRig>
          </a:scene3d>
        </p:grpSpPr>
        <p:sp>
          <p:nvSpPr>
            <p:cNvPr id="10" name="Скругленный прямоугольник 9"/>
            <p:cNvSpPr/>
            <p:nvPr/>
          </p:nvSpPr>
          <p:spPr>
            <a:xfrm>
              <a:off x="8960" y="62440"/>
              <a:ext cx="8704007" cy="371704"/>
            </a:xfrm>
            <a:prstGeom prst="roundRect">
              <a:avLst>
                <a:gd name="adj" fmla="val 10000"/>
              </a:avLst>
            </a:prstGeom>
            <a:grpFill/>
            <a:ln>
              <a:noFill/>
            </a:ln>
            <a:effectLst/>
            <a:sp3d prstMaterial="clear">
              <a:bevelT h="63500"/>
            </a:sp3d>
          </p:spPr>
          <p:style>
            <a:lnRef idx="0">
              <a:schemeClr val="lt1">
                <a:hueOff val="0"/>
                <a:satOff val="0"/>
                <a:lumOff val="0"/>
                <a:alphaOff val="0"/>
              </a:schemeClr>
            </a:lnRef>
            <a:fillRef idx="1">
              <a:scrgbClr r="0" g="0" b="0"/>
            </a:fillRef>
            <a:effectRef idx="1">
              <a:schemeClr val="accent6">
                <a:hueOff val="0"/>
                <a:satOff val="0"/>
                <a:lumOff val="0"/>
                <a:alphaOff val="0"/>
              </a:schemeClr>
            </a:effectRef>
            <a:fontRef idx="minor">
              <a:schemeClr val="lt1"/>
            </a:fontRef>
          </p:style>
        </p:sp>
        <p:sp>
          <p:nvSpPr>
            <p:cNvPr id="11" name="Скругленный прямоугольник 4"/>
            <p:cNvSpPr/>
            <p:nvPr/>
          </p:nvSpPr>
          <p:spPr>
            <a:xfrm>
              <a:off x="19847" y="73326"/>
              <a:ext cx="8682233" cy="360817"/>
            </a:xfrm>
            <a:prstGeom prst="rect">
              <a:avLst/>
            </a:prstGeom>
            <a:solidFill>
              <a:schemeClr val="tx2">
                <a:lumMod val="60000"/>
                <a:lumOff val="40000"/>
              </a:schemeClr>
            </a:solidFill>
            <a:ln>
              <a:noFill/>
            </a:ln>
            <a:effectLst>
              <a:outerShdw blurRad="107950" dist="12700" dir="5400000" algn="ctr">
                <a:srgbClr val="000000"/>
              </a:outerShdw>
            </a:effectLst>
            <a:sp3d contourW="44450" prstMaterial="matte">
              <a:bevelT w="63500" h="63500" prst="artDeco"/>
              <a:contourClr>
                <a:srgbClr val="FFFFFF"/>
              </a:contourClr>
            </a:sp3d>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u-RU" sz="2000" b="1" kern="1200" dirty="0" smtClean="0">
                  <a:solidFill>
                    <a:schemeClr val="tx1"/>
                  </a:solidFill>
                </a:rPr>
                <a:t>2. Прием и отправление поездов</a:t>
              </a:r>
              <a:endParaRPr lang="ru-RU" sz="2000" b="1" kern="1200" dirty="0">
                <a:solidFill>
                  <a:schemeClr val="tx1"/>
                </a:solidFill>
              </a:endParaRPr>
            </a:p>
          </p:txBody>
        </p:sp>
      </p:grpSp>
      <p:sp>
        <p:nvSpPr>
          <p:cNvPr id="3" name="Прямоугольник 2"/>
          <p:cNvSpPr/>
          <p:nvPr/>
        </p:nvSpPr>
        <p:spPr>
          <a:xfrm>
            <a:off x="3635896" y="489496"/>
            <a:ext cx="4968552" cy="1296144"/>
          </a:xfrm>
          <a:prstGeom prst="rect">
            <a:avLst/>
          </a:prstGeom>
          <a:solidFill>
            <a:schemeClr val="tx2">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Районы управления, круг обязанностей работников, руководящих приемом и отправлением поездов в каждом районе</a:t>
            </a:r>
            <a:endParaRPr lang="ru-RU" sz="2000" b="1" dirty="0">
              <a:solidFill>
                <a:schemeClr val="tx1"/>
              </a:solidFill>
            </a:endParaRPr>
          </a:p>
        </p:txBody>
      </p:sp>
      <p:sp>
        <p:nvSpPr>
          <p:cNvPr id="4" name="Прямоугольник 3"/>
          <p:cNvSpPr/>
          <p:nvPr/>
        </p:nvSpPr>
        <p:spPr>
          <a:xfrm>
            <a:off x="3635378" y="2240184"/>
            <a:ext cx="4968552" cy="1126480"/>
          </a:xfrm>
          <a:prstGeom prst="rect">
            <a:avLst/>
          </a:prstGeom>
          <a:solidFill>
            <a:schemeClr val="tx2">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Порядок проверки свободности пути приема и убеждения ДСП в правильности приготовления маршрута</a:t>
            </a:r>
            <a:endParaRPr lang="ru-RU" sz="2000" b="1" dirty="0">
              <a:solidFill>
                <a:schemeClr val="tx1"/>
              </a:solidFill>
            </a:endParaRPr>
          </a:p>
        </p:txBody>
      </p:sp>
      <p:sp>
        <p:nvSpPr>
          <p:cNvPr id="6" name="Прямоугольник 5"/>
          <p:cNvSpPr/>
          <p:nvPr/>
        </p:nvSpPr>
        <p:spPr>
          <a:xfrm>
            <a:off x="3696543" y="3821208"/>
            <a:ext cx="4968552" cy="2206600"/>
          </a:xfrm>
          <a:prstGeom prst="rect">
            <a:avLst/>
          </a:prstGeom>
          <a:solidFill>
            <a:schemeClr val="tx2">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solidFill>
                  <a:schemeClr val="tx1"/>
                </a:solidFill>
              </a:rPr>
              <a:t>Прядок выполнения всех операций, связанных с приемом и отправлением </a:t>
            </a:r>
            <a:r>
              <a:rPr lang="ru-RU" sz="2000" b="1" dirty="0" smtClean="0">
                <a:solidFill>
                  <a:schemeClr val="tx1"/>
                </a:solidFill>
              </a:rPr>
              <a:t>поездов в зависимости от </a:t>
            </a:r>
            <a:r>
              <a:rPr lang="ru-RU" sz="2000" b="1" dirty="0">
                <a:solidFill>
                  <a:schemeClr val="tx1"/>
                </a:solidFill>
              </a:rPr>
              <a:t>местных </a:t>
            </a:r>
            <a:r>
              <a:rPr lang="ru-RU" sz="2000" b="1" dirty="0" smtClean="0">
                <a:solidFill>
                  <a:schemeClr val="tx1"/>
                </a:solidFill>
              </a:rPr>
              <a:t>условий </a:t>
            </a:r>
            <a:r>
              <a:rPr lang="ru-RU" sz="2000" b="1" dirty="0">
                <a:solidFill>
                  <a:schemeClr val="tx1"/>
                </a:solidFill>
              </a:rPr>
              <a:t>и </a:t>
            </a:r>
            <a:r>
              <a:rPr lang="ru-RU" sz="2000" b="1" dirty="0" smtClean="0">
                <a:solidFill>
                  <a:schemeClr val="tx1"/>
                </a:solidFill>
              </a:rPr>
              <a:t>при нарушении </a:t>
            </a:r>
            <a:r>
              <a:rPr lang="ru-RU" sz="2000" b="1" dirty="0">
                <a:solidFill>
                  <a:schemeClr val="tx1"/>
                </a:solidFill>
              </a:rPr>
              <a:t>нормального действия устройств </a:t>
            </a:r>
            <a:r>
              <a:rPr lang="ru-RU" sz="2000" b="1" dirty="0" smtClean="0">
                <a:solidFill>
                  <a:schemeClr val="tx1"/>
                </a:solidFill>
              </a:rPr>
              <a:t>СЦБ</a:t>
            </a:r>
            <a:endParaRPr lang="ru-RU" sz="2000" b="1" dirty="0">
              <a:solidFill>
                <a:schemeClr val="tx1"/>
              </a:solidFill>
            </a:endParaRPr>
          </a:p>
          <a:p>
            <a:pPr algn="ctr"/>
            <a:r>
              <a:rPr lang="ru-RU" sz="2000" b="1" dirty="0" smtClean="0">
                <a:solidFill>
                  <a:schemeClr val="tx1"/>
                </a:solidFill>
              </a:rPr>
              <a:t> </a:t>
            </a:r>
            <a:endParaRPr lang="ru-RU" sz="2000" b="1" dirty="0">
              <a:solidFill>
                <a:schemeClr val="tx1"/>
              </a:solidFill>
            </a:endParaRPr>
          </a:p>
        </p:txBody>
      </p:sp>
      <p:cxnSp>
        <p:nvCxnSpPr>
          <p:cNvPr id="8" name="Прямая соединительная линия 7"/>
          <p:cNvCxnSpPr>
            <a:endCxn id="3" idx="1"/>
          </p:cNvCxnSpPr>
          <p:nvPr/>
        </p:nvCxnSpPr>
        <p:spPr>
          <a:xfrm flipV="1">
            <a:off x="2265179" y="1137568"/>
            <a:ext cx="1370717" cy="1678678"/>
          </a:xfrm>
          <a:prstGeom prst="line">
            <a:avLst/>
          </a:prstGeom>
          <a:ln w="28575">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a:stCxn id="10" idx="3"/>
          </p:cNvCxnSpPr>
          <p:nvPr/>
        </p:nvCxnSpPr>
        <p:spPr>
          <a:xfrm>
            <a:off x="2267744" y="2803424"/>
            <a:ext cx="1367634" cy="12822"/>
          </a:xfrm>
          <a:prstGeom prst="line">
            <a:avLst/>
          </a:prstGeom>
          <a:ln w="28575">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a:stCxn id="10" idx="3"/>
            <a:endCxn id="6" idx="1"/>
          </p:cNvCxnSpPr>
          <p:nvPr/>
        </p:nvCxnSpPr>
        <p:spPr>
          <a:xfrm>
            <a:off x="2267744" y="2803424"/>
            <a:ext cx="1428799" cy="2121084"/>
          </a:xfrm>
          <a:prstGeom prst="line">
            <a:avLst/>
          </a:prstGeom>
          <a:ln w="28575">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89519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199" y="-134344"/>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grpSp>
        <p:nvGrpSpPr>
          <p:cNvPr id="9" name="Группа 8"/>
          <p:cNvGrpSpPr/>
          <p:nvPr/>
        </p:nvGrpSpPr>
        <p:grpSpPr>
          <a:xfrm>
            <a:off x="219995" y="418172"/>
            <a:ext cx="8704007" cy="371704"/>
            <a:chOff x="8960" y="62440"/>
            <a:chExt cx="8704007" cy="371704"/>
          </a:xfrm>
          <a:solidFill>
            <a:schemeClr val="tx2">
              <a:lumMod val="50000"/>
            </a:schemeClr>
          </a:solidFill>
          <a:scene3d>
            <a:camera prst="orthographicFront">
              <a:rot lat="0" lon="0" rev="0"/>
            </a:camera>
            <a:lightRig rig="chilly" dir="t">
              <a:rot lat="0" lon="0" rev="18480000"/>
            </a:lightRig>
          </a:scene3d>
        </p:grpSpPr>
        <p:sp>
          <p:nvSpPr>
            <p:cNvPr id="10" name="Скругленный прямоугольник 9"/>
            <p:cNvSpPr/>
            <p:nvPr/>
          </p:nvSpPr>
          <p:spPr>
            <a:xfrm>
              <a:off x="8960" y="62440"/>
              <a:ext cx="8704007" cy="371704"/>
            </a:xfrm>
            <a:prstGeom prst="roundRect">
              <a:avLst>
                <a:gd name="adj" fmla="val 10000"/>
              </a:avLst>
            </a:prstGeom>
            <a:grpFill/>
            <a:ln>
              <a:noFill/>
            </a:ln>
            <a:effectLst/>
            <a:sp3d prstMaterial="clear">
              <a:bevelT h="63500"/>
            </a:sp3d>
          </p:spPr>
          <p:style>
            <a:lnRef idx="0">
              <a:schemeClr val="lt1">
                <a:hueOff val="0"/>
                <a:satOff val="0"/>
                <a:lumOff val="0"/>
                <a:alphaOff val="0"/>
              </a:schemeClr>
            </a:lnRef>
            <a:fillRef idx="1">
              <a:scrgbClr r="0" g="0" b="0"/>
            </a:fillRef>
            <a:effectRef idx="1">
              <a:schemeClr val="accent6">
                <a:hueOff val="0"/>
                <a:satOff val="0"/>
                <a:lumOff val="0"/>
                <a:alphaOff val="0"/>
              </a:schemeClr>
            </a:effectRef>
            <a:fontRef idx="minor">
              <a:schemeClr val="lt1"/>
            </a:fontRef>
          </p:style>
        </p:sp>
        <p:sp>
          <p:nvSpPr>
            <p:cNvPr id="11" name="Скругленный прямоугольник 4"/>
            <p:cNvSpPr/>
            <p:nvPr/>
          </p:nvSpPr>
          <p:spPr>
            <a:xfrm>
              <a:off x="19847" y="73326"/>
              <a:ext cx="8682233" cy="360817"/>
            </a:xfrm>
            <a:prstGeom prst="rect">
              <a:avLst/>
            </a:prstGeom>
            <a:grpFill/>
            <a:ln>
              <a:noFill/>
            </a:ln>
            <a:effectLst/>
            <a:sp3d prstMaterial="clear">
              <a:bevelT h="63500"/>
            </a:sp3d>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u-RU" sz="2000" b="1" kern="1200" dirty="0" smtClean="0">
                  <a:solidFill>
                    <a:schemeClr val="tx1"/>
                  </a:solidFill>
                </a:rPr>
                <a:t>2. Прием и отправление поездов</a:t>
              </a:r>
              <a:endParaRPr lang="ru-RU" sz="2000" b="1" kern="1200" dirty="0">
                <a:solidFill>
                  <a:schemeClr val="tx1"/>
                </a:solidFill>
              </a:endParaRPr>
            </a:p>
          </p:txBody>
        </p:sp>
      </p:grpSp>
      <p:sp>
        <p:nvSpPr>
          <p:cNvPr id="2" name="Прямоугольник 1"/>
          <p:cNvSpPr/>
          <p:nvPr/>
        </p:nvSpPr>
        <p:spPr>
          <a:xfrm>
            <a:off x="107504" y="754559"/>
            <a:ext cx="8946232" cy="1938992"/>
          </a:xfrm>
          <a:prstGeom prst="rect">
            <a:avLst/>
          </a:prstGeom>
        </p:spPr>
        <p:txBody>
          <a:bodyPr wrap="square">
            <a:spAutoFit/>
          </a:bodyPr>
          <a:lstStyle/>
          <a:p>
            <a:pPr algn="just"/>
            <a:r>
              <a:rPr lang="ru-RU" sz="2000" dirty="0"/>
              <a:t>В </a:t>
            </a:r>
            <a:r>
              <a:rPr lang="ru-RU" sz="2000" dirty="0" smtClean="0"/>
              <a:t>пунктах 2.1-2.4 ТРА </a:t>
            </a:r>
            <a:r>
              <a:rPr lang="ru-RU" sz="2000" dirty="0"/>
              <a:t>станции указываются районы управления приемом и отправлением поездов ДСП станции и разграничиваются обязанности; </a:t>
            </a:r>
            <a:r>
              <a:rPr lang="ru-RU" sz="2000" dirty="0" smtClean="0"/>
              <a:t>наличие </a:t>
            </a:r>
            <a:r>
              <a:rPr lang="ru-RU" sz="2000" dirty="0"/>
              <a:t>переездов на станции и прилегающих перегонах и порядок действий при неисправности переездной сигнализации; </a:t>
            </a:r>
            <a:r>
              <a:rPr lang="ru-RU" sz="2000" dirty="0" smtClean="0"/>
              <a:t>порядок </a:t>
            </a:r>
            <a:r>
              <a:rPr lang="ru-RU" sz="2000" dirty="0"/>
              <a:t>прекращения маневров перед приемом или отправлением поезда; </a:t>
            </a:r>
            <a:r>
              <a:rPr lang="ru-RU" sz="2000" dirty="0" smtClean="0"/>
              <a:t>порядок </a:t>
            </a:r>
            <a:r>
              <a:rPr lang="ru-RU" sz="2000" dirty="0"/>
              <a:t>проверки свободности путей.</a:t>
            </a:r>
          </a:p>
        </p:txBody>
      </p:sp>
      <p:sp>
        <p:nvSpPr>
          <p:cNvPr id="12" name="Прямоугольник 11"/>
          <p:cNvSpPr/>
          <p:nvPr/>
        </p:nvSpPr>
        <p:spPr>
          <a:xfrm>
            <a:off x="98882" y="2728867"/>
            <a:ext cx="8946232" cy="3693319"/>
          </a:xfrm>
          <a:prstGeom prst="rect">
            <a:avLst/>
          </a:prstGeom>
        </p:spPr>
        <p:txBody>
          <a:bodyPr wrap="square">
            <a:spAutoFit/>
          </a:bodyPr>
          <a:lstStyle/>
          <a:p>
            <a:pPr algn="just"/>
            <a:r>
              <a:rPr lang="ru-RU" i="1" dirty="0" smtClean="0"/>
              <a:t>2.2. Получив </a:t>
            </a:r>
            <a:r>
              <a:rPr lang="ru-RU" i="1" dirty="0"/>
              <a:t>сообщение </a:t>
            </a:r>
            <a:r>
              <a:rPr lang="ru-RU" i="1" dirty="0" smtClean="0"/>
              <a:t>о </a:t>
            </a:r>
            <a:r>
              <a:rPr lang="ru-RU" b="1" i="1" dirty="0"/>
              <a:t>неисправности переездной сигнализации</a:t>
            </a:r>
            <a:r>
              <a:rPr lang="ru-RU" i="1" dirty="0"/>
              <a:t>, ДСП </a:t>
            </a:r>
            <a:r>
              <a:rPr lang="ru-RU" i="1" dirty="0" smtClean="0"/>
              <a:t> </a:t>
            </a:r>
            <a:r>
              <a:rPr lang="ru-RU" i="1" dirty="0"/>
              <a:t>предупреждает по радиосвязи машинистов поездов о неисправности, об особой бдительности и проследовании переезда со скоростью не более 20 </a:t>
            </a:r>
            <a:r>
              <a:rPr lang="ru-RU" i="1" dirty="0" smtClean="0"/>
              <a:t>км/ч; последующим </a:t>
            </a:r>
            <a:r>
              <a:rPr lang="ru-RU" i="1" dirty="0"/>
              <a:t>поездам выдает соответствующие предупреждения установленным порядком.</a:t>
            </a:r>
          </a:p>
          <a:p>
            <a:pPr algn="just"/>
            <a:r>
              <a:rPr lang="ru-RU" i="1" dirty="0" smtClean="0"/>
              <a:t>2.3. Распоряжение </a:t>
            </a:r>
            <a:r>
              <a:rPr lang="ru-RU" i="1" dirty="0"/>
              <a:t>о </a:t>
            </a:r>
            <a:r>
              <a:rPr lang="ru-RU" b="1" i="1" dirty="0"/>
              <a:t>прекращении маневров </a:t>
            </a:r>
            <a:r>
              <a:rPr lang="ru-RU" i="1" dirty="0"/>
              <a:t>ДСП передает руководителю маневров и машинисту локомотива по радиосвязи, парковой связи. Убеждается в фактическом прекращении маневров по докладам: руководителя маневров - по радиосвязи, парковой связи; машиниста - по радиосвязи. </a:t>
            </a:r>
            <a:endParaRPr lang="ru-RU" i="1" dirty="0" smtClean="0"/>
          </a:p>
          <a:p>
            <a:pPr algn="just"/>
            <a:r>
              <a:rPr lang="ru-RU" i="1" dirty="0"/>
              <a:t>2.4. </a:t>
            </a:r>
            <a:r>
              <a:rPr lang="ru-RU" b="1" i="1" dirty="0"/>
              <a:t>Проверка свободности пути</a:t>
            </a:r>
            <a:r>
              <a:rPr lang="ru-RU" i="1" dirty="0"/>
              <a:t> приема и участков маршрута приема или отправления поезда осуществляется путем выхода вдоль проверяемого пути по междупутью, по пассажирской платформе, по обочине пути на место, откуда обеспечивается хорошая видимость всего проверяемого пути (участка маршрута). </a:t>
            </a:r>
          </a:p>
        </p:txBody>
      </p:sp>
      <p:sp>
        <p:nvSpPr>
          <p:cNvPr id="13" name="Прямоугольник 12"/>
          <p:cNvSpPr/>
          <p:nvPr/>
        </p:nvSpPr>
        <p:spPr>
          <a:xfrm>
            <a:off x="107504" y="2693551"/>
            <a:ext cx="8946232" cy="3759785"/>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9103886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199" y="-99763"/>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grpSp>
        <p:nvGrpSpPr>
          <p:cNvPr id="9" name="Группа 8"/>
          <p:cNvGrpSpPr/>
          <p:nvPr/>
        </p:nvGrpSpPr>
        <p:grpSpPr>
          <a:xfrm>
            <a:off x="201740" y="376909"/>
            <a:ext cx="8704007" cy="371704"/>
            <a:chOff x="8960" y="62440"/>
            <a:chExt cx="8704007" cy="371704"/>
          </a:xfrm>
          <a:solidFill>
            <a:schemeClr val="tx2">
              <a:lumMod val="50000"/>
            </a:schemeClr>
          </a:solidFill>
          <a:scene3d>
            <a:camera prst="orthographicFront">
              <a:rot lat="0" lon="0" rev="0"/>
            </a:camera>
            <a:lightRig rig="chilly" dir="t">
              <a:rot lat="0" lon="0" rev="18480000"/>
            </a:lightRig>
          </a:scene3d>
        </p:grpSpPr>
        <p:sp>
          <p:nvSpPr>
            <p:cNvPr id="10" name="Скругленный прямоугольник 9"/>
            <p:cNvSpPr/>
            <p:nvPr/>
          </p:nvSpPr>
          <p:spPr>
            <a:xfrm>
              <a:off x="8960" y="62440"/>
              <a:ext cx="8704007" cy="371704"/>
            </a:xfrm>
            <a:prstGeom prst="roundRect">
              <a:avLst>
                <a:gd name="adj" fmla="val 10000"/>
              </a:avLst>
            </a:prstGeom>
            <a:grpFill/>
            <a:ln>
              <a:noFill/>
            </a:ln>
            <a:effectLst/>
            <a:sp3d prstMaterial="clear">
              <a:bevelT h="63500"/>
            </a:sp3d>
          </p:spPr>
          <p:style>
            <a:lnRef idx="0">
              <a:schemeClr val="lt1">
                <a:hueOff val="0"/>
                <a:satOff val="0"/>
                <a:lumOff val="0"/>
                <a:alphaOff val="0"/>
              </a:schemeClr>
            </a:lnRef>
            <a:fillRef idx="1">
              <a:scrgbClr r="0" g="0" b="0"/>
            </a:fillRef>
            <a:effectRef idx="1">
              <a:schemeClr val="accent6">
                <a:hueOff val="0"/>
                <a:satOff val="0"/>
                <a:lumOff val="0"/>
                <a:alphaOff val="0"/>
              </a:schemeClr>
            </a:effectRef>
            <a:fontRef idx="minor">
              <a:schemeClr val="lt1"/>
            </a:fontRef>
          </p:style>
        </p:sp>
        <p:sp>
          <p:nvSpPr>
            <p:cNvPr id="11" name="Скругленный прямоугольник 4"/>
            <p:cNvSpPr/>
            <p:nvPr/>
          </p:nvSpPr>
          <p:spPr>
            <a:xfrm>
              <a:off x="19847" y="73326"/>
              <a:ext cx="8682233" cy="360817"/>
            </a:xfrm>
            <a:prstGeom prst="rect">
              <a:avLst/>
            </a:prstGeom>
            <a:grpFill/>
            <a:ln>
              <a:noFill/>
            </a:ln>
            <a:effectLst/>
            <a:sp3d prstMaterial="clear">
              <a:bevelT h="63500"/>
            </a:sp3d>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u-RU" sz="2000" b="1" kern="1200" dirty="0" smtClean="0">
                  <a:solidFill>
                    <a:schemeClr val="tx1"/>
                  </a:solidFill>
                </a:rPr>
                <a:t>2. Прием и отправление поездов</a:t>
              </a:r>
              <a:endParaRPr lang="ru-RU" sz="2000" b="1" kern="1200" dirty="0">
                <a:solidFill>
                  <a:schemeClr val="tx1"/>
                </a:solidFill>
              </a:endParaRPr>
            </a:p>
          </p:txBody>
        </p:sp>
      </p:grpSp>
      <p:sp>
        <p:nvSpPr>
          <p:cNvPr id="2" name="Прямоугольник 1"/>
          <p:cNvSpPr/>
          <p:nvPr/>
        </p:nvSpPr>
        <p:spPr>
          <a:xfrm>
            <a:off x="7072" y="748612"/>
            <a:ext cx="9064920" cy="2246769"/>
          </a:xfrm>
          <a:prstGeom prst="rect">
            <a:avLst/>
          </a:prstGeom>
        </p:spPr>
        <p:txBody>
          <a:bodyPr wrap="square">
            <a:spAutoFit/>
          </a:bodyPr>
          <a:lstStyle/>
          <a:p>
            <a:pPr algn="just"/>
            <a:r>
              <a:rPr lang="ru-RU" sz="2000" dirty="0"/>
              <a:t>В пункте 2.5 </a:t>
            </a:r>
            <a:r>
              <a:rPr lang="ru-RU" sz="2000" dirty="0" smtClean="0"/>
              <a:t>ТРА </a:t>
            </a:r>
            <a:r>
              <a:rPr lang="ru-RU" sz="2000" dirty="0"/>
              <a:t>станции указывается порядок контроля правильности приготовления маршрутов приема, отправления </a:t>
            </a:r>
            <a:r>
              <a:rPr lang="ru-RU" sz="2000" dirty="0" smtClean="0"/>
              <a:t>поездов, в т.ч. при нарушении нормального действия устройств СЦБ.</a:t>
            </a:r>
          </a:p>
          <a:p>
            <a:pPr algn="just"/>
            <a:r>
              <a:rPr lang="ru-RU" sz="2000" dirty="0"/>
              <a:t>В пункте 2.6 </a:t>
            </a:r>
            <a:r>
              <a:rPr lang="ru-RU" sz="2000" dirty="0" smtClean="0"/>
              <a:t> </a:t>
            </a:r>
            <a:r>
              <a:rPr lang="ru-RU" sz="2000" dirty="0"/>
              <a:t>ТРА станции указывается максимальное время, необходимое для приготовления маршрутов приема (отправления) поездов при нарушении нормального действия устройств </a:t>
            </a:r>
            <a:r>
              <a:rPr lang="ru-RU" sz="2000" dirty="0" smtClean="0"/>
              <a:t>СЦБ, с учетом перевода стрелок </a:t>
            </a:r>
            <a:r>
              <a:rPr lang="ru-RU" sz="2000" dirty="0"/>
              <a:t>курбелем, запирание </a:t>
            </a:r>
            <a:r>
              <a:rPr lang="ru-RU" sz="2000" dirty="0" smtClean="0"/>
              <a:t>на </a:t>
            </a:r>
            <a:r>
              <a:rPr lang="ru-RU" sz="2000" dirty="0"/>
              <a:t>закладки и навесные замки, </a:t>
            </a:r>
            <a:r>
              <a:rPr lang="ru-RU" sz="2000" dirty="0" smtClean="0"/>
              <a:t>закрепление стрелки типовой </a:t>
            </a:r>
            <a:r>
              <a:rPr lang="ru-RU" sz="2000" dirty="0"/>
              <a:t>скобой.</a:t>
            </a:r>
          </a:p>
        </p:txBody>
      </p:sp>
      <p:sp>
        <p:nvSpPr>
          <p:cNvPr id="3" name="Прямоугольник 2"/>
          <p:cNvSpPr/>
          <p:nvPr/>
        </p:nvSpPr>
        <p:spPr>
          <a:xfrm>
            <a:off x="7072" y="2995381"/>
            <a:ext cx="9064920" cy="3416320"/>
          </a:xfrm>
          <a:prstGeom prst="rect">
            <a:avLst/>
          </a:prstGeom>
        </p:spPr>
        <p:txBody>
          <a:bodyPr wrap="square">
            <a:spAutoFit/>
          </a:bodyPr>
          <a:lstStyle/>
          <a:p>
            <a:pPr algn="just"/>
            <a:r>
              <a:rPr lang="ru-RU" i="1" dirty="0"/>
              <a:t>2.5.1. </a:t>
            </a:r>
            <a:r>
              <a:rPr lang="ru-RU" b="1" i="1" dirty="0"/>
              <a:t>При наличии и нормальном действии устройств СЦБ</a:t>
            </a:r>
            <a:r>
              <a:rPr lang="ru-RU" i="1" dirty="0" smtClean="0"/>
              <a:t>: по </a:t>
            </a:r>
            <a:r>
              <a:rPr lang="ru-RU" i="1" dirty="0"/>
              <a:t>показаниям контрольных приборов аппарата управления. </a:t>
            </a:r>
            <a:endParaRPr lang="ru-RU" i="1" dirty="0" smtClean="0"/>
          </a:p>
          <a:p>
            <a:pPr algn="just"/>
            <a:r>
              <a:rPr lang="ru-RU" i="1" dirty="0"/>
              <a:t>2.5.2. </a:t>
            </a:r>
            <a:r>
              <a:rPr lang="ru-RU" b="1" i="1" dirty="0"/>
              <a:t>При нарушении нормального действия устройств СЦБ</a:t>
            </a:r>
            <a:r>
              <a:rPr lang="ru-RU" i="1" dirty="0" smtClean="0"/>
              <a:t>:</a:t>
            </a:r>
          </a:p>
          <a:p>
            <a:pPr algn="just"/>
            <a:r>
              <a:rPr lang="ru-RU" i="1" dirty="0" smtClean="0"/>
              <a:t>2.5.6. </a:t>
            </a:r>
            <a:r>
              <a:rPr lang="ru-RU" i="1" dirty="0"/>
              <a:t>При неисправности входных, маршрутных и выходных светофоров прием и отправление поездов осуществляется при запрещающих </a:t>
            </a:r>
            <a:r>
              <a:rPr lang="ru-RU" i="1" dirty="0" smtClean="0"/>
              <a:t>сигналах.</a:t>
            </a:r>
          </a:p>
          <a:p>
            <a:pPr algn="just"/>
            <a:r>
              <a:rPr lang="ru-RU" i="1" dirty="0"/>
              <a:t> После прибытия поезда на станцию ДСП обязан убедиться в прибытии его в полном составе по докладу сигналиста, а при его отсутствии ДСПП поста №1 согласно пункта 2.10 ТРА станции.  </a:t>
            </a:r>
          </a:p>
          <a:p>
            <a:pPr algn="just"/>
            <a:r>
              <a:rPr lang="ru-RU" i="1" dirty="0"/>
              <a:t>Порядок производства маневровой работы на станции при полном отказе устройств СЦБ аналогичен порядку приготовления маршрутов при приеме, отправлении поездов</a:t>
            </a:r>
            <a:r>
              <a:rPr lang="ru-RU" i="1" dirty="0" smtClean="0"/>
              <a:t>.</a:t>
            </a:r>
          </a:p>
          <a:p>
            <a:pPr algn="just"/>
            <a:r>
              <a:rPr lang="ru-RU" i="1" dirty="0" smtClean="0"/>
              <a:t>2.6. Для </a:t>
            </a:r>
            <a:r>
              <a:rPr lang="ru-RU" i="1" dirty="0"/>
              <a:t>приема </a:t>
            </a:r>
            <a:r>
              <a:rPr lang="ru-RU" i="1" dirty="0" smtClean="0"/>
              <a:t>поездов:</a:t>
            </a:r>
          </a:p>
          <a:p>
            <a:pPr algn="just"/>
            <a:r>
              <a:rPr lang="ru-RU" i="1" dirty="0"/>
              <a:t>Для отправления поездов</a:t>
            </a:r>
          </a:p>
        </p:txBody>
      </p:sp>
      <p:sp>
        <p:nvSpPr>
          <p:cNvPr id="12" name="Прямоугольник 11"/>
          <p:cNvSpPr/>
          <p:nvPr/>
        </p:nvSpPr>
        <p:spPr>
          <a:xfrm>
            <a:off x="65813" y="2995381"/>
            <a:ext cx="9006179" cy="3533336"/>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4" name="Рисунок 13"/>
          <p:cNvPicPr>
            <a:picLocks noChangeAspect="1"/>
          </p:cNvPicPr>
          <p:nvPr/>
        </p:nvPicPr>
        <p:blipFill>
          <a:blip r:embed="rId2"/>
          <a:stretch>
            <a:fillRect/>
          </a:stretch>
        </p:blipFill>
        <p:spPr>
          <a:xfrm>
            <a:off x="2771800" y="5805264"/>
            <a:ext cx="6624736" cy="965438"/>
          </a:xfrm>
          <a:prstGeom prst="rect">
            <a:avLst/>
          </a:prstGeom>
        </p:spPr>
      </p:pic>
    </p:spTree>
    <p:extLst>
      <p:ext uri="{BB962C8B-B14F-4D97-AF65-F5344CB8AC3E}">
        <p14:creationId xmlns:p14="http://schemas.microsoft.com/office/powerpoint/2010/main" val="39707854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0"/>
            <a:ext cx="8229600" cy="368398"/>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6" name="Объект 5"/>
          <p:cNvSpPr>
            <a:spLocks noGrp="1"/>
          </p:cNvSpPr>
          <p:nvPr>
            <p:ph idx="1"/>
          </p:nvPr>
        </p:nvSpPr>
        <p:spPr>
          <a:xfrm>
            <a:off x="107504" y="5013176"/>
            <a:ext cx="8928992" cy="1815725"/>
          </a:xfrm>
        </p:spPr>
        <p:txBody>
          <a:bodyPr>
            <a:normAutofit/>
          </a:bodyPr>
          <a:lstStyle/>
          <a:p>
            <a:pPr marL="0" indent="0">
              <a:buNone/>
            </a:pPr>
            <a:r>
              <a:rPr lang="ru-RU" sz="2000" b="1" dirty="0" smtClean="0"/>
              <a:t>                                    </a:t>
            </a:r>
            <a:r>
              <a:rPr lang="ru-RU" sz="2000" b="1" dirty="0" smtClean="0">
                <a:solidFill>
                  <a:srgbClr val="002060"/>
                </a:solidFill>
              </a:rPr>
              <a:t>ПТЭ </a:t>
            </a:r>
            <a:r>
              <a:rPr lang="ru-RU" sz="2000" b="1" dirty="0">
                <a:solidFill>
                  <a:srgbClr val="002060"/>
                </a:solidFill>
              </a:rPr>
              <a:t>Приложение №6 </a:t>
            </a:r>
            <a:r>
              <a:rPr lang="ru-RU" sz="2000" b="1" dirty="0" smtClean="0">
                <a:solidFill>
                  <a:srgbClr val="002060"/>
                </a:solidFill>
              </a:rPr>
              <a:t>п.п.12-15,18-20,22 </a:t>
            </a:r>
            <a:r>
              <a:rPr lang="ru-RU" sz="2000" i="1" dirty="0" smtClean="0"/>
              <a:t>(старые)</a:t>
            </a:r>
            <a:endParaRPr lang="ru-RU" sz="2000" i="1" dirty="0"/>
          </a:p>
          <a:p>
            <a:pPr marL="0" indent="0">
              <a:buNone/>
            </a:pPr>
            <a:r>
              <a:rPr lang="ru-RU" sz="2000" b="1" dirty="0" smtClean="0"/>
              <a:t>1. ТРА станции, его назначение и порядок составления.</a:t>
            </a:r>
          </a:p>
          <a:p>
            <a:pPr marL="0" indent="0">
              <a:buNone/>
            </a:pPr>
            <a:r>
              <a:rPr lang="ru-RU" sz="2000" b="1" dirty="0" smtClean="0"/>
              <a:t>2. Нормальное положение стрелочных переводов, требования к их состоянию и порядку перевода.</a:t>
            </a:r>
          </a:p>
          <a:p>
            <a:pPr marL="0" indent="0">
              <a:buNone/>
            </a:pPr>
            <a:r>
              <a:rPr lang="ru-RU" sz="2000" dirty="0" smtClean="0"/>
              <a:t>                                  </a:t>
            </a:r>
            <a:endParaRPr lang="ru-RU" sz="2000" dirty="0"/>
          </a:p>
        </p:txBody>
      </p:sp>
      <p:pic>
        <p:nvPicPr>
          <p:cNvPr id="1026" name="Picture 2" descr="https://xn--80adfhhrju5j.xn--p1ai/wp-content/uploads/2019/02/4519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0" y="368398"/>
            <a:ext cx="7620000" cy="4500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61430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77672" y="-147992"/>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grpSp>
        <p:nvGrpSpPr>
          <p:cNvPr id="9" name="Группа 8"/>
          <p:cNvGrpSpPr/>
          <p:nvPr/>
        </p:nvGrpSpPr>
        <p:grpSpPr>
          <a:xfrm>
            <a:off x="240468" y="328680"/>
            <a:ext cx="8704007" cy="371704"/>
            <a:chOff x="8960" y="62440"/>
            <a:chExt cx="8704007" cy="371704"/>
          </a:xfrm>
          <a:solidFill>
            <a:schemeClr val="tx2">
              <a:lumMod val="50000"/>
            </a:schemeClr>
          </a:solidFill>
          <a:scene3d>
            <a:camera prst="orthographicFront">
              <a:rot lat="0" lon="0" rev="0"/>
            </a:camera>
            <a:lightRig rig="chilly" dir="t">
              <a:rot lat="0" lon="0" rev="18480000"/>
            </a:lightRig>
          </a:scene3d>
        </p:grpSpPr>
        <p:sp>
          <p:nvSpPr>
            <p:cNvPr id="10" name="Скругленный прямоугольник 9"/>
            <p:cNvSpPr/>
            <p:nvPr/>
          </p:nvSpPr>
          <p:spPr>
            <a:xfrm>
              <a:off x="8960" y="62440"/>
              <a:ext cx="8704007" cy="371704"/>
            </a:xfrm>
            <a:prstGeom prst="roundRect">
              <a:avLst>
                <a:gd name="adj" fmla="val 10000"/>
              </a:avLst>
            </a:prstGeom>
            <a:grpFill/>
            <a:ln>
              <a:noFill/>
            </a:ln>
            <a:effectLst/>
            <a:sp3d prstMaterial="clear">
              <a:bevelT h="63500"/>
            </a:sp3d>
          </p:spPr>
          <p:style>
            <a:lnRef idx="0">
              <a:schemeClr val="lt1">
                <a:hueOff val="0"/>
                <a:satOff val="0"/>
                <a:lumOff val="0"/>
                <a:alphaOff val="0"/>
              </a:schemeClr>
            </a:lnRef>
            <a:fillRef idx="1">
              <a:scrgbClr r="0" g="0" b="0"/>
            </a:fillRef>
            <a:effectRef idx="1">
              <a:schemeClr val="accent6">
                <a:hueOff val="0"/>
                <a:satOff val="0"/>
                <a:lumOff val="0"/>
                <a:alphaOff val="0"/>
              </a:schemeClr>
            </a:effectRef>
            <a:fontRef idx="minor">
              <a:schemeClr val="lt1"/>
            </a:fontRef>
          </p:style>
        </p:sp>
        <p:sp>
          <p:nvSpPr>
            <p:cNvPr id="11" name="Скругленный прямоугольник 4"/>
            <p:cNvSpPr/>
            <p:nvPr/>
          </p:nvSpPr>
          <p:spPr>
            <a:xfrm>
              <a:off x="19847" y="73326"/>
              <a:ext cx="8682233" cy="360817"/>
            </a:xfrm>
            <a:prstGeom prst="rect">
              <a:avLst/>
            </a:prstGeom>
            <a:grpFill/>
            <a:ln>
              <a:noFill/>
            </a:ln>
            <a:effectLst/>
            <a:sp3d prstMaterial="clear">
              <a:bevelT h="63500"/>
            </a:sp3d>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u-RU" sz="2000" b="1" kern="1200" dirty="0" smtClean="0">
                  <a:solidFill>
                    <a:schemeClr val="tx1"/>
                  </a:solidFill>
                </a:rPr>
                <a:t>2. Прием и отправление поездов</a:t>
              </a:r>
              <a:endParaRPr lang="ru-RU" sz="2000" b="1" kern="1200" dirty="0">
                <a:solidFill>
                  <a:schemeClr val="tx1"/>
                </a:solidFill>
              </a:endParaRPr>
            </a:p>
          </p:txBody>
        </p:sp>
      </p:grpSp>
      <p:sp>
        <p:nvSpPr>
          <p:cNvPr id="2" name="Прямоугольник 1"/>
          <p:cNvSpPr/>
          <p:nvPr/>
        </p:nvSpPr>
        <p:spPr>
          <a:xfrm>
            <a:off x="0" y="631170"/>
            <a:ext cx="9120205" cy="2246769"/>
          </a:xfrm>
          <a:prstGeom prst="rect">
            <a:avLst/>
          </a:prstGeom>
        </p:spPr>
        <p:txBody>
          <a:bodyPr wrap="square">
            <a:spAutoFit/>
          </a:bodyPr>
          <a:lstStyle/>
          <a:p>
            <a:pPr algn="just"/>
            <a:r>
              <a:rPr lang="ru-RU" sz="2000" dirty="0"/>
              <a:t>В пункте </a:t>
            </a:r>
            <a:r>
              <a:rPr lang="ru-RU" sz="2000" dirty="0" smtClean="0"/>
              <a:t>2.8 </a:t>
            </a:r>
            <a:r>
              <a:rPr lang="ru-RU" sz="2000" dirty="0"/>
              <a:t>ТРА станции указывается порядок пропуска поездов или маневровых </a:t>
            </a:r>
            <a:endParaRPr lang="ru-RU" sz="2000" dirty="0" smtClean="0"/>
          </a:p>
          <a:p>
            <a:pPr algn="just"/>
            <a:r>
              <a:rPr lang="ru-RU" sz="2000" dirty="0" smtClean="0"/>
              <a:t>составов  </a:t>
            </a:r>
            <a:r>
              <a:rPr lang="ru-RU" sz="2000" dirty="0"/>
              <a:t>по </a:t>
            </a:r>
            <a:r>
              <a:rPr lang="ru-RU" sz="2000" dirty="0" smtClean="0"/>
              <a:t>путям</a:t>
            </a:r>
            <a:r>
              <a:rPr lang="ru-RU" sz="2000" dirty="0"/>
              <a:t>, расположенным между стоящим на </a:t>
            </a:r>
            <a:r>
              <a:rPr lang="ru-RU" sz="2000" dirty="0" smtClean="0"/>
              <a:t>станции </a:t>
            </a:r>
            <a:r>
              <a:rPr lang="ru-RU" sz="2000" dirty="0"/>
              <a:t>пассажирским </a:t>
            </a:r>
            <a:endParaRPr lang="ru-RU" sz="2000" dirty="0" smtClean="0"/>
          </a:p>
          <a:p>
            <a:pPr algn="just"/>
            <a:r>
              <a:rPr lang="ru-RU" sz="2000" dirty="0" smtClean="0"/>
              <a:t>поездом </a:t>
            </a:r>
            <a:r>
              <a:rPr lang="ru-RU" sz="2000" dirty="0"/>
              <a:t>и </a:t>
            </a:r>
            <a:r>
              <a:rPr lang="ru-RU" sz="2000" dirty="0" smtClean="0"/>
              <a:t>пассажирским </a:t>
            </a:r>
            <a:r>
              <a:rPr lang="ru-RU" sz="2000" dirty="0"/>
              <a:t>зданием, с </a:t>
            </a:r>
            <a:r>
              <a:rPr lang="ru-RU" sz="2000" dirty="0" smtClean="0"/>
              <a:t>перечислением конкретных </a:t>
            </a:r>
            <a:r>
              <a:rPr lang="ru-RU" sz="2000" dirty="0"/>
              <a:t>мер, </a:t>
            </a:r>
            <a:r>
              <a:rPr lang="ru-RU" sz="2000" dirty="0" smtClean="0"/>
              <a:t>для </a:t>
            </a:r>
          </a:p>
          <a:p>
            <a:pPr algn="just"/>
            <a:r>
              <a:rPr lang="ru-RU" sz="2000" dirty="0" smtClean="0"/>
              <a:t>обеспечения безопасности посадки </a:t>
            </a:r>
            <a:r>
              <a:rPr lang="ru-RU" sz="2000" dirty="0"/>
              <a:t>и высадки </a:t>
            </a:r>
            <a:r>
              <a:rPr lang="ru-RU" sz="2000" dirty="0" smtClean="0"/>
              <a:t>пассажиров. </a:t>
            </a:r>
          </a:p>
          <a:p>
            <a:pPr algn="just"/>
            <a:r>
              <a:rPr lang="ru-RU" sz="2000" dirty="0"/>
              <a:t>В пункте </a:t>
            </a:r>
            <a:r>
              <a:rPr lang="ru-RU" sz="2000" dirty="0" smtClean="0"/>
              <a:t>2.9-2.10 ТРА </a:t>
            </a:r>
            <a:r>
              <a:rPr lang="ru-RU" sz="2000" dirty="0"/>
              <a:t>станции указывается порядок встречи прибывающих на </a:t>
            </a:r>
            <a:r>
              <a:rPr lang="ru-RU" sz="2000" dirty="0" smtClean="0"/>
              <a:t>станцию поездов; порядок </a:t>
            </a:r>
            <a:r>
              <a:rPr lang="ru-RU" sz="2000" dirty="0"/>
              <a:t>убеждения </a:t>
            </a:r>
            <a:r>
              <a:rPr lang="ru-RU" sz="2000" dirty="0" smtClean="0"/>
              <a:t>ДСП в </a:t>
            </a:r>
            <a:r>
              <a:rPr lang="ru-RU" sz="2000" dirty="0"/>
              <a:t>прибытии поезда в полном </a:t>
            </a:r>
            <a:r>
              <a:rPr lang="ru-RU" sz="2000" dirty="0" smtClean="0"/>
              <a:t>составе.</a:t>
            </a:r>
          </a:p>
          <a:p>
            <a:pPr algn="just"/>
            <a:endParaRPr lang="ru-RU" sz="2000" dirty="0"/>
          </a:p>
        </p:txBody>
      </p:sp>
      <p:sp>
        <p:nvSpPr>
          <p:cNvPr id="3" name="Прямоугольник 2"/>
          <p:cNvSpPr/>
          <p:nvPr/>
        </p:nvSpPr>
        <p:spPr>
          <a:xfrm>
            <a:off x="84219" y="2534960"/>
            <a:ext cx="9120205" cy="1200329"/>
          </a:xfrm>
          <a:prstGeom prst="rect">
            <a:avLst/>
          </a:prstGeom>
        </p:spPr>
        <p:txBody>
          <a:bodyPr wrap="square">
            <a:spAutoFit/>
          </a:bodyPr>
          <a:lstStyle/>
          <a:p>
            <a:pPr algn="just"/>
            <a:r>
              <a:rPr lang="ru-RU" i="1" dirty="0" smtClean="0"/>
              <a:t>2.10 В </a:t>
            </a:r>
            <a:r>
              <a:rPr lang="ru-RU" i="1" dirty="0"/>
              <a:t>случае сохранения индикации занятости перегона после прибытия поезда на станцию ДСП  обязан убедиться  в прибытии (проследовании) поезда в полном составе </a:t>
            </a:r>
            <a:r>
              <a:rPr lang="ru-RU" b="1" i="1" dirty="0"/>
              <a:t>по наличию поездного сигнала на последнем </a:t>
            </a:r>
            <a:r>
              <a:rPr lang="ru-RU" b="1" i="1" dirty="0" smtClean="0"/>
              <a:t>вагоне или </a:t>
            </a:r>
            <a:r>
              <a:rPr lang="ru-RU" b="1" i="1" dirty="0"/>
              <a:t>по докладу машиниста встречного поезда..</a:t>
            </a:r>
          </a:p>
        </p:txBody>
      </p:sp>
      <p:sp>
        <p:nvSpPr>
          <p:cNvPr id="12" name="Прямоугольник 11"/>
          <p:cNvSpPr/>
          <p:nvPr/>
        </p:nvSpPr>
        <p:spPr>
          <a:xfrm>
            <a:off x="84219" y="2518526"/>
            <a:ext cx="9066454" cy="1152128"/>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a:off x="39326" y="3670654"/>
            <a:ext cx="9041552" cy="1015663"/>
          </a:xfrm>
          <a:prstGeom prst="rect">
            <a:avLst/>
          </a:prstGeom>
        </p:spPr>
        <p:txBody>
          <a:bodyPr wrap="square">
            <a:spAutoFit/>
          </a:bodyPr>
          <a:lstStyle/>
          <a:p>
            <a:pPr algn="just"/>
            <a:r>
              <a:rPr lang="ru-RU" sz="2000" dirty="0"/>
              <a:t> В пункте 2.11 </a:t>
            </a:r>
            <a:r>
              <a:rPr lang="ru-RU" sz="2000" dirty="0" smtClean="0"/>
              <a:t>ТРА </a:t>
            </a:r>
            <a:r>
              <a:rPr lang="ru-RU" sz="2000" dirty="0"/>
              <a:t>станции указывается </a:t>
            </a:r>
            <a:r>
              <a:rPr lang="ru-RU" sz="2000" b="1" dirty="0"/>
              <a:t>порядок приема на </a:t>
            </a:r>
            <a:r>
              <a:rPr lang="ru-RU" sz="2000" b="1" dirty="0" smtClean="0"/>
              <a:t>станцию </a:t>
            </a:r>
            <a:r>
              <a:rPr lang="ru-RU" sz="2000" b="1" dirty="0"/>
              <a:t>поездов при запрещающем показании входного (маршрутного) светофора </a:t>
            </a:r>
            <a:r>
              <a:rPr lang="ru-RU" sz="2000" dirty="0"/>
              <a:t>и </a:t>
            </a:r>
            <a:r>
              <a:rPr lang="ru-RU" sz="2000" b="1" dirty="0"/>
              <a:t>по неправильному </a:t>
            </a:r>
            <a:r>
              <a:rPr lang="ru-RU" sz="2000" b="1" dirty="0" smtClean="0"/>
              <a:t>пути </a:t>
            </a:r>
            <a:r>
              <a:rPr lang="ru-RU" sz="2000" dirty="0"/>
              <a:t>(при отсутствии на этом </a:t>
            </a:r>
            <a:r>
              <a:rPr lang="ru-RU" sz="2000" dirty="0" smtClean="0"/>
              <a:t>пути </a:t>
            </a:r>
            <a:r>
              <a:rPr lang="ru-RU" sz="2000" dirty="0"/>
              <a:t>входного светофора).</a:t>
            </a:r>
          </a:p>
        </p:txBody>
      </p:sp>
      <p:sp>
        <p:nvSpPr>
          <p:cNvPr id="14" name="Прямоугольник 13"/>
          <p:cNvSpPr/>
          <p:nvPr/>
        </p:nvSpPr>
        <p:spPr>
          <a:xfrm>
            <a:off x="116021" y="4572574"/>
            <a:ext cx="9041552" cy="1477328"/>
          </a:xfrm>
          <a:prstGeom prst="rect">
            <a:avLst/>
          </a:prstGeom>
        </p:spPr>
        <p:txBody>
          <a:bodyPr wrap="square">
            <a:spAutoFit/>
          </a:bodyPr>
          <a:lstStyle/>
          <a:p>
            <a:r>
              <a:rPr lang="ru-RU" i="1" dirty="0"/>
              <a:t>2.11.1. Разрешения на проезд запрещающего сигнала</a:t>
            </a:r>
            <a:r>
              <a:rPr lang="ru-RU" i="1" dirty="0" smtClean="0"/>
              <a:t>:</a:t>
            </a:r>
          </a:p>
          <a:p>
            <a:endParaRPr lang="ru-RU" i="1" dirty="0"/>
          </a:p>
          <a:p>
            <a:endParaRPr lang="ru-RU" i="1" dirty="0" smtClean="0"/>
          </a:p>
          <a:p>
            <a:endParaRPr lang="ru-RU" i="1" dirty="0" smtClean="0"/>
          </a:p>
          <a:p>
            <a:endParaRPr lang="ru-RU" i="1" dirty="0"/>
          </a:p>
        </p:txBody>
      </p:sp>
      <p:graphicFrame>
        <p:nvGraphicFramePr>
          <p:cNvPr id="15" name="Таблица 14"/>
          <p:cNvGraphicFramePr>
            <a:graphicFrameLocks noGrp="1"/>
          </p:cNvGraphicFramePr>
          <p:nvPr>
            <p:extLst>
              <p:ext uri="{D42A27DB-BD31-4B8C-83A1-F6EECF244321}">
                <p14:modId xmlns:p14="http://schemas.microsoft.com/office/powerpoint/2010/main" val="2801497967"/>
              </p:ext>
            </p:extLst>
          </p:nvPr>
        </p:nvGraphicFramePr>
        <p:xfrm>
          <a:off x="211499" y="4885069"/>
          <a:ext cx="8569118" cy="1092581"/>
        </p:xfrm>
        <a:graphic>
          <a:graphicData uri="http://schemas.openxmlformats.org/drawingml/2006/table">
            <a:tbl>
              <a:tblPr/>
              <a:tblGrid>
                <a:gridCol w="4284559"/>
                <a:gridCol w="4284559"/>
              </a:tblGrid>
              <a:tr h="113932">
                <a:tc>
                  <a:txBody>
                    <a:bodyPr/>
                    <a:lstStyle/>
                    <a:p>
                      <a:pPr algn="ctr">
                        <a:lnSpc>
                          <a:spcPct val="107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Перечень входных и маршрутных (по приему) светофоров </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Что служит разрешением на проезд светофора с запрещающим показанием </a:t>
                      </a:r>
                      <a:endParaRPr lang="ru-RU" sz="105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7329">
                <a:tc>
                  <a:txBody>
                    <a:bodyPr/>
                    <a:lstStyle/>
                    <a:p>
                      <a:pPr marL="85725" indent="0">
                        <a:lnSpc>
                          <a:spcPct val="107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Входной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HCI</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 со стороны станции Саратов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II</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-Товарный </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Пригласительный </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сигнал;</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0"/>
                        </a:spcAft>
                      </a:pP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Регистрируемый </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приказ ДСП , переданный машинисту по </a:t>
                      </a:r>
                      <a:endPar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0"/>
                        </a:spcAft>
                      </a:pP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радиосвязи</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7" name="Прямоугольник 16"/>
          <p:cNvSpPr/>
          <p:nvPr/>
        </p:nvSpPr>
        <p:spPr>
          <a:xfrm>
            <a:off x="116021" y="4624474"/>
            <a:ext cx="8760074" cy="2116894"/>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aphicFrame>
        <p:nvGraphicFramePr>
          <p:cNvPr id="19" name="Таблица 18"/>
          <p:cNvGraphicFramePr>
            <a:graphicFrameLocks noGrp="1"/>
          </p:cNvGraphicFramePr>
          <p:nvPr>
            <p:extLst>
              <p:ext uri="{D42A27DB-BD31-4B8C-83A1-F6EECF244321}">
                <p14:modId xmlns:p14="http://schemas.microsoft.com/office/powerpoint/2010/main" val="854250937"/>
              </p:ext>
            </p:extLst>
          </p:nvPr>
        </p:nvGraphicFramePr>
        <p:xfrm>
          <a:off x="179512" y="6063256"/>
          <a:ext cx="8496944" cy="326136"/>
        </p:xfrm>
        <a:graphic>
          <a:graphicData uri="http://schemas.openxmlformats.org/drawingml/2006/table">
            <a:tbl>
              <a:tblPr/>
              <a:tblGrid>
                <a:gridCol w="2221361"/>
                <a:gridCol w="2520280"/>
                <a:gridCol w="3755303"/>
              </a:tblGrid>
              <a:tr h="0">
                <a:tc>
                  <a:txBody>
                    <a:bodyPr/>
                    <a:lstStyle/>
                    <a:p>
                      <a:pPr algn="ctr">
                        <a:lnSpc>
                          <a:spcPct val="107000"/>
                        </a:lnSpc>
                        <a:spcAft>
                          <a:spcPts val="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Перечень входных и маршрутных (по приему) светофоров </a:t>
                      </a:r>
                      <a:endParaRPr lang="ru-RU"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Место вручения машинисту письменного разрешения </a:t>
                      </a:r>
                      <a:endParaRPr lang="ru-RU"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Кто вручает машинисту письменное разрешение </a:t>
                      </a:r>
                      <a:endParaRPr lang="ru-RU" sz="105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0" name="Прямоугольник 19"/>
          <p:cNvSpPr/>
          <p:nvPr/>
        </p:nvSpPr>
        <p:spPr>
          <a:xfrm>
            <a:off x="108611" y="5636190"/>
            <a:ext cx="8635627" cy="369332"/>
          </a:xfrm>
          <a:prstGeom prst="rect">
            <a:avLst/>
          </a:prstGeom>
        </p:spPr>
        <p:txBody>
          <a:bodyPr wrap="square">
            <a:spAutoFit/>
          </a:bodyPr>
          <a:lstStyle/>
          <a:p>
            <a:r>
              <a:rPr lang="ru-RU" i="1" dirty="0"/>
              <a:t>2.11.2. Порядок приема поездов по </a:t>
            </a:r>
            <a:r>
              <a:rPr lang="ru-RU" i="1" dirty="0" smtClean="0"/>
              <a:t>письменному </a:t>
            </a:r>
            <a:r>
              <a:rPr lang="ru-RU" i="1" dirty="0"/>
              <a:t>разрешению дежурного по станции</a:t>
            </a:r>
          </a:p>
        </p:txBody>
      </p:sp>
      <p:graphicFrame>
        <p:nvGraphicFramePr>
          <p:cNvPr id="21" name="Таблица 20"/>
          <p:cNvGraphicFramePr>
            <a:graphicFrameLocks noGrp="1"/>
          </p:cNvGraphicFramePr>
          <p:nvPr>
            <p:extLst>
              <p:ext uri="{D42A27DB-BD31-4B8C-83A1-F6EECF244321}">
                <p14:modId xmlns:p14="http://schemas.microsoft.com/office/powerpoint/2010/main" val="2952889300"/>
              </p:ext>
            </p:extLst>
          </p:nvPr>
        </p:nvGraphicFramePr>
        <p:xfrm>
          <a:off x="179512" y="6392447"/>
          <a:ext cx="8518044" cy="306875"/>
        </p:xfrm>
        <a:graphic>
          <a:graphicData uri="http://schemas.openxmlformats.org/drawingml/2006/table">
            <a:tbl>
              <a:tblPr/>
              <a:tblGrid>
                <a:gridCol w="2232248"/>
                <a:gridCol w="2541380"/>
                <a:gridCol w="3744416"/>
              </a:tblGrid>
              <a:tr h="306875">
                <a:tc>
                  <a:txBody>
                    <a:bodyPr/>
                    <a:lstStyle/>
                    <a:p>
                      <a:pPr>
                        <a:lnSpc>
                          <a:spcPct val="107000"/>
                        </a:lnSpc>
                        <a:spcAft>
                          <a:spcPts val="0"/>
                        </a:spcAft>
                      </a:pPr>
                      <a:r>
                        <a:rPr lang="en-US" sz="1000" dirty="0">
                          <a:effectLst/>
                          <a:latin typeface="Times New Roman" panose="02020603050405020304" pitchFamily="18" charset="0"/>
                          <a:ea typeface="Times New Roman" panose="02020603050405020304" pitchFamily="18" charset="0"/>
                          <a:cs typeface="Times New Roman" panose="02020603050405020304" pitchFamily="18" charset="0"/>
                        </a:rPr>
                        <a:t>НСI, НСII, НСIII, НМСIII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У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соответствующего </a:t>
                      </a:r>
                      <a:r>
                        <a:rPr lang="en-US"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светофора </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По </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указанию ДСП: оператор при ДСП. </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9091286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78261" y="-129820"/>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grpSp>
        <p:nvGrpSpPr>
          <p:cNvPr id="9" name="Группа 8"/>
          <p:cNvGrpSpPr/>
          <p:nvPr/>
        </p:nvGrpSpPr>
        <p:grpSpPr>
          <a:xfrm>
            <a:off x="168999" y="349717"/>
            <a:ext cx="8704007" cy="371704"/>
            <a:chOff x="8960" y="62440"/>
            <a:chExt cx="8704007" cy="371704"/>
          </a:xfrm>
          <a:solidFill>
            <a:schemeClr val="tx2">
              <a:lumMod val="50000"/>
            </a:schemeClr>
          </a:solidFill>
          <a:scene3d>
            <a:camera prst="orthographicFront">
              <a:rot lat="0" lon="0" rev="0"/>
            </a:camera>
            <a:lightRig rig="chilly" dir="t">
              <a:rot lat="0" lon="0" rev="18480000"/>
            </a:lightRig>
          </a:scene3d>
        </p:grpSpPr>
        <p:sp>
          <p:nvSpPr>
            <p:cNvPr id="10" name="Скругленный прямоугольник 9"/>
            <p:cNvSpPr/>
            <p:nvPr/>
          </p:nvSpPr>
          <p:spPr>
            <a:xfrm>
              <a:off x="8960" y="62440"/>
              <a:ext cx="8704007" cy="371704"/>
            </a:xfrm>
            <a:prstGeom prst="roundRect">
              <a:avLst>
                <a:gd name="adj" fmla="val 10000"/>
              </a:avLst>
            </a:prstGeom>
            <a:grpFill/>
            <a:ln>
              <a:noFill/>
            </a:ln>
            <a:effectLst/>
            <a:sp3d prstMaterial="clear">
              <a:bevelT h="63500"/>
            </a:sp3d>
          </p:spPr>
          <p:style>
            <a:lnRef idx="0">
              <a:schemeClr val="lt1">
                <a:hueOff val="0"/>
                <a:satOff val="0"/>
                <a:lumOff val="0"/>
                <a:alphaOff val="0"/>
              </a:schemeClr>
            </a:lnRef>
            <a:fillRef idx="1">
              <a:scrgbClr r="0" g="0" b="0"/>
            </a:fillRef>
            <a:effectRef idx="1">
              <a:schemeClr val="accent6">
                <a:hueOff val="0"/>
                <a:satOff val="0"/>
                <a:lumOff val="0"/>
                <a:alphaOff val="0"/>
              </a:schemeClr>
            </a:effectRef>
            <a:fontRef idx="minor">
              <a:schemeClr val="lt1"/>
            </a:fontRef>
          </p:style>
        </p:sp>
        <p:sp>
          <p:nvSpPr>
            <p:cNvPr id="11" name="Скругленный прямоугольник 4"/>
            <p:cNvSpPr/>
            <p:nvPr/>
          </p:nvSpPr>
          <p:spPr>
            <a:xfrm>
              <a:off x="19847" y="73326"/>
              <a:ext cx="8682233" cy="360817"/>
            </a:xfrm>
            <a:prstGeom prst="rect">
              <a:avLst/>
            </a:prstGeom>
            <a:grpFill/>
            <a:ln>
              <a:noFill/>
            </a:ln>
            <a:effectLst/>
            <a:sp3d prstMaterial="clear">
              <a:bevelT h="63500"/>
            </a:sp3d>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u-RU" sz="2000" b="1" kern="1200" dirty="0" smtClean="0">
                  <a:solidFill>
                    <a:schemeClr val="tx1"/>
                  </a:solidFill>
                </a:rPr>
                <a:t>2. Прием и отправление поездов</a:t>
              </a:r>
              <a:endParaRPr lang="ru-RU" sz="2000" b="1" kern="1200" dirty="0">
                <a:solidFill>
                  <a:schemeClr val="tx1"/>
                </a:solidFill>
              </a:endParaRPr>
            </a:p>
          </p:txBody>
        </p:sp>
      </p:grpSp>
      <p:sp>
        <p:nvSpPr>
          <p:cNvPr id="2" name="Прямоугольник 1"/>
          <p:cNvSpPr/>
          <p:nvPr/>
        </p:nvSpPr>
        <p:spPr>
          <a:xfrm>
            <a:off x="156558" y="732306"/>
            <a:ext cx="8873006" cy="1015663"/>
          </a:xfrm>
          <a:prstGeom prst="rect">
            <a:avLst/>
          </a:prstGeom>
        </p:spPr>
        <p:txBody>
          <a:bodyPr wrap="none">
            <a:spAutoFit/>
          </a:bodyPr>
          <a:lstStyle/>
          <a:p>
            <a:pPr algn="just"/>
            <a:r>
              <a:rPr lang="ru-RU" sz="2000" dirty="0"/>
              <a:t>В пункте </a:t>
            </a:r>
            <a:r>
              <a:rPr lang="ru-RU" sz="2000" dirty="0" smtClean="0"/>
              <a:t>2.12 </a:t>
            </a:r>
            <a:r>
              <a:rPr lang="ru-RU" sz="2000" dirty="0"/>
              <a:t>ТРА станции </a:t>
            </a:r>
            <a:r>
              <a:rPr lang="ru-RU" sz="2000" dirty="0" smtClean="0"/>
              <a:t>указываются дополнительные </a:t>
            </a:r>
            <a:r>
              <a:rPr lang="ru-RU" sz="2000" dirty="0"/>
              <a:t>меры по </a:t>
            </a:r>
            <a:r>
              <a:rPr lang="ru-RU" sz="2000" dirty="0" smtClean="0"/>
              <a:t>обеспечению</a:t>
            </a:r>
          </a:p>
          <a:p>
            <a:pPr algn="just"/>
            <a:r>
              <a:rPr lang="ru-RU" sz="2000" dirty="0" smtClean="0"/>
              <a:t>безопасности </a:t>
            </a:r>
            <a:r>
              <a:rPr lang="ru-RU" sz="2000" dirty="0"/>
              <a:t>стоянки пассажирских, людских, грузопассажирских и </a:t>
            </a:r>
            <a:r>
              <a:rPr lang="ru-RU" sz="2000" dirty="0" smtClean="0"/>
              <a:t>почтово-</a:t>
            </a:r>
          </a:p>
          <a:p>
            <a:pPr algn="just"/>
            <a:r>
              <a:rPr lang="ru-RU" sz="2000" dirty="0" smtClean="0"/>
              <a:t>багажных поездов. </a:t>
            </a:r>
            <a:endParaRPr lang="ru-RU" sz="2000" dirty="0"/>
          </a:p>
        </p:txBody>
      </p:sp>
      <p:sp>
        <p:nvSpPr>
          <p:cNvPr id="3" name="Прямоугольник 2"/>
          <p:cNvSpPr/>
          <p:nvPr/>
        </p:nvSpPr>
        <p:spPr>
          <a:xfrm>
            <a:off x="107504" y="1758854"/>
            <a:ext cx="8928992" cy="923330"/>
          </a:xfrm>
          <a:prstGeom prst="rect">
            <a:avLst/>
          </a:prstGeom>
        </p:spPr>
        <p:txBody>
          <a:bodyPr wrap="square">
            <a:spAutoFit/>
          </a:bodyPr>
          <a:lstStyle/>
          <a:p>
            <a:pPr algn="just"/>
            <a:r>
              <a:rPr lang="ru-RU" i="1" dirty="0" smtClean="0"/>
              <a:t>2.12 </a:t>
            </a:r>
            <a:r>
              <a:rPr lang="ru-RU" b="1" i="1" dirty="0" smtClean="0"/>
              <a:t>Запрещается </a:t>
            </a:r>
            <a:r>
              <a:rPr lang="ru-RU" i="1" dirty="0"/>
              <a:t>заезд одиночных локомотивов и маневровых составов на путь, занятый пассажирским, людским, грузопассажирским или почтово-багажным поездом, кроме случаев, связанных с обработкой этого поезда. </a:t>
            </a:r>
          </a:p>
        </p:txBody>
      </p:sp>
      <p:sp>
        <p:nvSpPr>
          <p:cNvPr id="4" name="Прямоугольник 3"/>
          <p:cNvSpPr/>
          <p:nvPr/>
        </p:nvSpPr>
        <p:spPr>
          <a:xfrm>
            <a:off x="156558" y="1758854"/>
            <a:ext cx="8873006" cy="950066"/>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55487" y="2719805"/>
            <a:ext cx="8987442" cy="1631216"/>
          </a:xfrm>
          <a:prstGeom prst="rect">
            <a:avLst/>
          </a:prstGeom>
        </p:spPr>
        <p:txBody>
          <a:bodyPr wrap="square">
            <a:spAutoFit/>
          </a:bodyPr>
          <a:lstStyle/>
          <a:p>
            <a:pPr algn="just"/>
            <a:r>
              <a:rPr lang="ru-RU" sz="2000" dirty="0"/>
              <a:t>В пункте </a:t>
            </a:r>
            <a:r>
              <a:rPr lang="ru-RU" sz="2000" dirty="0" smtClean="0"/>
              <a:t>2.13 </a:t>
            </a:r>
            <a:r>
              <a:rPr lang="ru-RU" sz="2000" dirty="0"/>
              <a:t>ТРА станции </a:t>
            </a:r>
            <a:r>
              <a:rPr lang="ru-RU" sz="2000" dirty="0" smtClean="0"/>
              <a:t>указываются условия </a:t>
            </a:r>
            <a:r>
              <a:rPr lang="ru-RU" sz="2000" dirty="0"/>
              <a:t>приема поездов на станцию с </a:t>
            </a:r>
            <a:endParaRPr lang="ru-RU" sz="2000" dirty="0" smtClean="0"/>
          </a:p>
          <a:p>
            <a:r>
              <a:rPr lang="ru-RU" sz="2000" dirty="0" smtClean="0"/>
              <a:t>перегона</a:t>
            </a:r>
            <a:r>
              <a:rPr lang="ru-RU" sz="2000" dirty="0"/>
              <a:t>, имеющего затяжной спуск (подъем</a:t>
            </a:r>
            <a:r>
              <a:rPr lang="ru-RU" sz="2000" dirty="0" smtClean="0"/>
              <a:t>). </a:t>
            </a:r>
          </a:p>
          <a:p>
            <a:pPr algn="just"/>
            <a:r>
              <a:rPr lang="ru-RU" sz="2000" dirty="0"/>
              <a:t>В пункте </a:t>
            </a:r>
            <a:r>
              <a:rPr lang="ru-RU" sz="2000" dirty="0" smtClean="0"/>
              <a:t>2.14 </a:t>
            </a:r>
            <a:r>
              <a:rPr lang="ru-RU" sz="2000" dirty="0"/>
              <a:t>ТРА станции указывается </a:t>
            </a:r>
            <a:r>
              <a:rPr lang="ru-RU" sz="2000" b="1" dirty="0" smtClean="0"/>
              <a:t>порядок </a:t>
            </a:r>
            <a:r>
              <a:rPr lang="ru-RU" sz="2000" b="1" dirty="0"/>
              <a:t>приема </a:t>
            </a:r>
            <a:r>
              <a:rPr lang="ru-RU" sz="2000" dirty="0"/>
              <a:t>на определенные </a:t>
            </a:r>
            <a:r>
              <a:rPr lang="ru-RU" sz="2000" dirty="0" smtClean="0"/>
              <a:t>участки </a:t>
            </a:r>
            <a:r>
              <a:rPr lang="ru-RU" sz="2000" dirty="0"/>
              <a:t>станционных путей </a:t>
            </a:r>
            <a:r>
              <a:rPr lang="ru-RU" sz="2000" b="1" dirty="0"/>
              <a:t>подталкивающих локомотивов</a:t>
            </a:r>
            <a:r>
              <a:rPr lang="ru-RU" sz="2000" dirty="0"/>
              <a:t>, а также </a:t>
            </a:r>
            <a:r>
              <a:rPr lang="ru-RU" sz="2000" b="1" dirty="0"/>
              <a:t>одиночных </a:t>
            </a:r>
            <a:endParaRPr lang="ru-RU" sz="2000" b="1" dirty="0" smtClean="0"/>
          </a:p>
          <a:p>
            <a:pPr algn="just"/>
            <a:r>
              <a:rPr lang="ru-RU" sz="2000" b="1" dirty="0" smtClean="0"/>
              <a:t>локомотивов</a:t>
            </a:r>
            <a:r>
              <a:rPr lang="ru-RU" sz="2000" b="1" dirty="0"/>
              <a:t>, следующих в депо или под составы </a:t>
            </a:r>
            <a:r>
              <a:rPr lang="ru-RU" sz="2000" b="1" dirty="0" smtClean="0"/>
              <a:t>поездов.</a:t>
            </a:r>
            <a:endParaRPr lang="ru-RU" sz="2000" b="1" dirty="0"/>
          </a:p>
        </p:txBody>
      </p:sp>
      <p:sp>
        <p:nvSpPr>
          <p:cNvPr id="7" name="Прямоугольник 6"/>
          <p:cNvSpPr/>
          <p:nvPr/>
        </p:nvSpPr>
        <p:spPr>
          <a:xfrm>
            <a:off x="107504" y="4388642"/>
            <a:ext cx="8928992" cy="1477328"/>
          </a:xfrm>
          <a:prstGeom prst="rect">
            <a:avLst/>
          </a:prstGeom>
        </p:spPr>
        <p:txBody>
          <a:bodyPr wrap="square">
            <a:spAutoFit/>
          </a:bodyPr>
          <a:lstStyle/>
          <a:p>
            <a:r>
              <a:rPr lang="ru-RU" i="1" dirty="0" smtClean="0"/>
              <a:t>2.14.1 Следование </a:t>
            </a:r>
            <a:r>
              <a:rPr lang="ru-RU" i="1" dirty="0"/>
              <a:t>поездных локомотивов с контрольного поста из депо под составы пассажирских поездов на свободные участки занятых путей и из под составов в депо осуществляется по разрешающим  показаниям маневровых светофоров.</a:t>
            </a:r>
          </a:p>
          <a:p>
            <a:r>
              <a:rPr lang="ru-RU" i="1" dirty="0" smtClean="0"/>
              <a:t>2.14.2 Прием </a:t>
            </a:r>
            <a:r>
              <a:rPr lang="ru-RU" i="1" dirty="0"/>
              <a:t>одиночных локомотивов, прибывающих с перегонных путей на станцию, производится по разрешающим показания  входных светофоров на свободный путь.</a:t>
            </a:r>
          </a:p>
        </p:txBody>
      </p:sp>
      <p:sp>
        <p:nvSpPr>
          <p:cNvPr id="8" name="Прямоугольник 7"/>
          <p:cNvSpPr/>
          <p:nvPr/>
        </p:nvSpPr>
        <p:spPr>
          <a:xfrm>
            <a:off x="107504" y="4388642"/>
            <a:ext cx="8765502" cy="1632646"/>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11"/>
          <p:cNvSpPr/>
          <p:nvPr/>
        </p:nvSpPr>
        <p:spPr>
          <a:xfrm>
            <a:off x="72381" y="6125234"/>
            <a:ext cx="8964115" cy="400110"/>
          </a:xfrm>
          <a:prstGeom prst="rect">
            <a:avLst/>
          </a:prstGeom>
        </p:spPr>
        <p:txBody>
          <a:bodyPr wrap="square">
            <a:spAutoFit/>
          </a:bodyPr>
          <a:lstStyle/>
          <a:p>
            <a:r>
              <a:rPr lang="ru-RU" sz="2000" dirty="0"/>
              <a:t>В пункте </a:t>
            </a:r>
            <a:r>
              <a:rPr lang="ru-RU" sz="2000" dirty="0" smtClean="0"/>
              <a:t>2.15 </a:t>
            </a:r>
            <a:r>
              <a:rPr lang="ru-RU" sz="2000" dirty="0"/>
              <a:t>ТРА станции </a:t>
            </a:r>
            <a:r>
              <a:rPr lang="ru-RU" sz="2000" dirty="0" smtClean="0"/>
              <a:t>указывается кто </a:t>
            </a:r>
            <a:r>
              <a:rPr lang="ru-RU" sz="2000" dirty="0"/>
              <a:t>и где провожает поезда. </a:t>
            </a:r>
          </a:p>
        </p:txBody>
      </p:sp>
    </p:spTree>
    <p:extLst>
      <p:ext uri="{BB962C8B-B14F-4D97-AF65-F5344CB8AC3E}">
        <p14:creationId xmlns:p14="http://schemas.microsoft.com/office/powerpoint/2010/main" val="23276049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199" y="-77110"/>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grpSp>
        <p:nvGrpSpPr>
          <p:cNvPr id="9" name="Группа 8"/>
          <p:cNvGrpSpPr/>
          <p:nvPr/>
        </p:nvGrpSpPr>
        <p:grpSpPr>
          <a:xfrm>
            <a:off x="219995" y="406760"/>
            <a:ext cx="8704007" cy="371704"/>
            <a:chOff x="8960" y="62440"/>
            <a:chExt cx="8704007" cy="371704"/>
          </a:xfrm>
          <a:solidFill>
            <a:schemeClr val="tx2">
              <a:lumMod val="50000"/>
            </a:schemeClr>
          </a:solidFill>
          <a:scene3d>
            <a:camera prst="orthographicFront">
              <a:rot lat="0" lon="0" rev="0"/>
            </a:camera>
            <a:lightRig rig="chilly" dir="t">
              <a:rot lat="0" lon="0" rev="18480000"/>
            </a:lightRig>
          </a:scene3d>
        </p:grpSpPr>
        <p:sp>
          <p:nvSpPr>
            <p:cNvPr id="10" name="Скругленный прямоугольник 9"/>
            <p:cNvSpPr/>
            <p:nvPr/>
          </p:nvSpPr>
          <p:spPr>
            <a:xfrm>
              <a:off x="8960" y="62440"/>
              <a:ext cx="8704007" cy="371704"/>
            </a:xfrm>
            <a:prstGeom prst="roundRect">
              <a:avLst>
                <a:gd name="adj" fmla="val 10000"/>
              </a:avLst>
            </a:prstGeom>
            <a:grpFill/>
            <a:ln>
              <a:noFill/>
            </a:ln>
            <a:effectLst/>
            <a:sp3d prstMaterial="clear">
              <a:bevelT h="63500"/>
            </a:sp3d>
          </p:spPr>
          <p:style>
            <a:lnRef idx="0">
              <a:schemeClr val="lt1">
                <a:hueOff val="0"/>
                <a:satOff val="0"/>
                <a:lumOff val="0"/>
                <a:alphaOff val="0"/>
              </a:schemeClr>
            </a:lnRef>
            <a:fillRef idx="1">
              <a:scrgbClr r="0" g="0" b="0"/>
            </a:fillRef>
            <a:effectRef idx="1">
              <a:schemeClr val="accent6">
                <a:hueOff val="0"/>
                <a:satOff val="0"/>
                <a:lumOff val="0"/>
                <a:alphaOff val="0"/>
              </a:schemeClr>
            </a:effectRef>
            <a:fontRef idx="minor">
              <a:schemeClr val="lt1"/>
            </a:fontRef>
          </p:style>
        </p:sp>
        <p:sp>
          <p:nvSpPr>
            <p:cNvPr id="11" name="Скругленный прямоугольник 4"/>
            <p:cNvSpPr/>
            <p:nvPr/>
          </p:nvSpPr>
          <p:spPr>
            <a:xfrm>
              <a:off x="19847" y="73326"/>
              <a:ext cx="8682233" cy="360817"/>
            </a:xfrm>
            <a:prstGeom prst="rect">
              <a:avLst/>
            </a:prstGeom>
            <a:grpFill/>
            <a:ln>
              <a:noFill/>
            </a:ln>
            <a:effectLst/>
            <a:sp3d prstMaterial="clear">
              <a:bevelT h="63500"/>
            </a:sp3d>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u-RU" sz="2000" b="1" kern="1200" dirty="0" smtClean="0">
                  <a:solidFill>
                    <a:schemeClr val="tx1"/>
                  </a:solidFill>
                </a:rPr>
                <a:t>2. Прием и отправление поездов</a:t>
              </a:r>
              <a:endParaRPr lang="ru-RU" sz="2000" b="1" kern="1200" dirty="0">
                <a:solidFill>
                  <a:schemeClr val="tx1"/>
                </a:solidFill>
              </a:endParaRPr>
            </a:p>
          </p:txBody>
        </p:sp>
      </p:grpSp>
      <p:sp>
        <p:nvSpPr>
          <p:cNvPr id="3" name="Прямоугольник 2"/>
          <p:cNvSpPr/>
          <p:nvPr/>
        </p:nvSpPr>
        <p:spPr>
          <a:xfrm>
            <a:off x="72008" y="785662"/>
            <a:ext cx="9036496" cy="1015663"/>
          </a:xfrm>
          <a:prstGeom prst="rect">
            <a:avLst/>
          </a:prstGeom>
        </p:spPr>
        <p:txBody>
          <a:bodyPr wrap="square">
            <a:spAutoFit/>
          </a:bodyPr>
          <a:lstStyle/>
          <a:p>
            <a:pPr algn="just"/>
            <a:r>
              <a:rPr lang="ru-RU" sz="2000" dirty="0"/>
              <a:t>В пункте </a:t>
            </a:r>
            <a:r>
              <a:rPr lang="ru-RU" sz="2000" dirty="0" smtClean="0"/>
              <a:t>2.17 </a:t>
            </a:r>
            <a:r>
              <a:rPr lang="ru-RU" sz="2000" dirty="0"/>
              <a:t>ТРА станции указывается </a:t>
            </a:r>
            <a:r>
              <a:rPr lang="ru-RU" sz="2000" b="1" dirty="0" smtClean="0"/>
              <a:t>порядок </a:t>
            </a:r>
            <a:r>
              <a:rPr lang="ru-RU" sz="2000" b="1" dirty="0"/>
              <a:t>отправления </a:t>
            </a:r>
            <a:r>
              <a:rPr lang="ru-RU" sz="2000" dirty="0"/>
              <a:t>со станции поездов </a:t>
            </a:r>
            <a:r>
              <a:rPr lang="ru-RU" sz="2000" b="1" dirty="0"/>
              <a:t>при запрещающем показании выходных светофоров </a:t>
            </a:r>
            <a:r>
              <a:rPr lang="ru-RU" sz="2000" dirty="0"/>
              <a:t>и с путей, где нет выходных </a:t>
            </a:r>
            <a:r>
              <a:rPr lang="ru-RU" sz="2000" dirty="0" smtClean="0"/>
              <a:t>светофоров. </a:t>
            </a:r>
            <a:endParaRPr lang="ru-RU" sz="2000" dirty="0"/>
          </a:p>
        </p:txBody>
      </p:sp>
      <p:graphicFrame>
        <p:nvGraphicFramePr>
          <p:cNvPr id="4" name="Таблица 3"/>
          <p:cNvGraphicFramePr>
            <a:graphicFrameLocks noGrp="1"/>
          </p:cNvGraphicFramePr>
          <p:nvPr>
            <p:extLst>
              <p:ext uri="{D42A27DB-BD31-4B8C-83A1-F6EECF244321}">
                <p14:modId xmlns:p14="http://schemas.microsoft.com/office/powerpoint/2010/main" val="4065083986"/>
              </p:ext>
            </p:extLst>
          </p:nvPr>
        </p:nvGraphicFramePr>
        <p:xfrm>
          <a:off x="72010" y="1844824"/>
          <a:ext cx="8851992" cy="587121"/>
        </p:xfrm>
        <a:graphic>
          <a:graphicData uri="http://schemas.openxmlformats.org/drawingml/2006/table">
            <a:tbl>
              <a:tblPr/>
              <a:tblGrid>
                <a:gridCol w="2212564"/>
                <a:gridCol w="2212564"/>
                <a:gridCol w="2212564"/>
                <a:gridCol w="2214300"/>
              </a:tblGrid>
              <a:tr h="476882">
                <a:tc>
                  <a:txBody>
                    <a:bodyPr/>
                    <a:lstStyle/>
                    <a:p>
                      <a:pPr algn="ctr">
                        <a:lnSpc>
                          <a:spcPct val="107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Пути (парки) отправления поездов и направление их следования </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Что служит машинисту разрешением на занятие перегона </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Кто вручает машинисту разрешение на занятие перегона </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Что служит машинисту указанием о возможности отправления поезда </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6" name="Таблица 5"/>
          <p:cNvGraphicFramePr>
            <a:graphicFrameLocks noGrp="1"/>
          </p:cNvGraphicFramePr>
          <p:nvPr>
            <p:extLst>
              <p:ext uri="{D42A27DB-BD31-4B8C-83A1-F6EECF244321}">
                <p14:modId xmlns:p14="http://schemas.microsoft.com/office/powerpoint/2010/main" val="2134381352"/>
              </p:ext>
            </p:extLst>
          </p:nvPr>
        </p:nvGraphicFramePr>
        <p:xfrm>
          <a:off x="72008" y="2422357"/>
          <a:ext cx="8841108" cy="1745044"/>
        </p:xfrm>
        <a:graphic>
          <a:graphicData uri="http://schemas.openxmlformats.org/drawingml/2006/table">
            <a:tbl>
              <a:tblPr/>
              <a:tblGrid>
                <a:gridCol w="2209844"/>
                <a:gridCol w="2209844"/>
                <a:gridCol w="2209844"/>
                <a:gridCol w="2211576"/>
              </a:tblGrid>
              <a:tr h="1296694">
                <a:tc>
                  <a:txBody>
                    <a:bodyPr/>
                    <a:lstStyle/>
                    <a:p>
                      <a:pPr marL="85725" indent="0">
                        <a:lnSpc>
                          <a:spcPct val="107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Путь с 1 по 11</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Светофор Н1- Н11</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По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I</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 главному пути на станцию Трофимовский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I</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По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II</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III</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 главным неправильным путям на станцию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Трофимовский I</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0"/>
                        </a:spcAft>
                      </a:pPr>
                      <a:r>
                        <a:rPr lang="en-US" sz="1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nSpc>
                          <a:spcPct val="107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Регистрируемый приказ ДСП , переданный машинисту по </a:t>
                      </a: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радиосвязи</a:t>
                      </a:r>
                    </a:p>
                    <a:p>
                      <a:pPr>
                        <a:lnSpc>
                          <a:spcPct val="107000"/>
                        </a:lnSpc>
                        <a:spcAft>
                          <a:spcPts val="0"/>
                        </a:spcAft>
                      </a:pPr>
                      <a:endPar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0"/>
                        </a:spcAft>
                      </a:pPr>
                      <a:r>
                        <a:rPr lang="ru-RU" sz="1200" dirty="0" smtClean="0">
                          <a:effectLst/>
                          <a:latin typeface="Calibri" panose="020F0502020204030204" pitchFamily="34" charset="0"/>
                          <a:ea typeface="Times New Roman" panose="02020603050405020304" pitchFamily="18" charset="0"/>
                          <a:cs typeface="Times New Roman" panose="02020603050405020304" pitchFamily="18" charset="0"/>
                        </a:rPr>
                        <a:t>Письменное разрешение на бланке зеленого цвета с заполнением п.1. формы ДУ-54.</a:t>
                      </a:r>
                    </a:p>
                    <a:p>
                      <a:pPr>
                        <a:lnSpc>
                          <a:spcPct val="107000"/>
                        </a:lnSpc>
                        <a:spcAft>
                          <a:spcPts val="0"/>
                        </a:spcAft>
                      </a:pP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smtClean="0">
                          <a:effectLst/>
                          <a:latin typeface="Times New Roman" panose="02020603050405020304" pitchFamily="18" charset="0"/>
                          <a:ea typeface="Times New Roman" panose="02020603050405020304" pitchFamily="18" charset="0"/>
                          <a:cs typeface="Times New Roman" panose="02020603050405020304" pitchFamily="18" charset="0"/>
                        </a:rPr>
                        <a:t>оператор при ДСП </a:t>
                      </a:r>
                      <a:endParaRPr lang="ru-RU" sz="1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nSpc>
                          <a:spcPct val="107000"/>
                        </a:lnSpc>
                        <a:spcAft>
                          <a:spcPts val="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100" dirty="0" smtClean="0">
                          <a:effectLst/>
                          <a:latin typeface="Times New Roman" panose="02020603050405020304" pitchFamily="18" charset="0"/>
                          <a:ea typeface="Times New Roman" panose="02020603050405020304" pitchFamily="18" charset="0"/>
                          <a:cs typeface="Times New Roman" panose="02020603050405020304" pitchFamily="18" charset="0"/>
                        </a:rPr>
                        <a:t>Указание ДСП  по радиосвязи.</a:t>
                      </a:r>
                      <a:endParaRPr lang="ru-RU" sz="1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0"/>
                        </a:spcAft>
                      </a:pPr>
                      <a:r>
                        <a:rPr lang="ru-RU" sz="1100" dirty="0" smtClean="0">
                          <a:effectLst/>
                          <a:latin typeface="Times New Roman" panose="02020603050405020304" pitchFamily="18" charset="0"/>
                          <a:ea typeface="Times New Roman" panose="02020603050405020304" pitchFamily="18" charset="0"/>
                          <a:cs typeface="Times New Roman" panose="02020603050405020304" pitchFamily="18" charset="0"/>
                        </a:rPr>
                        <a:t>Сигнал отправления, подаваемый оператором при ДСП</a:t>
                      </a:r>
                      <a:endParaRPr lang="ru-RU" sz="1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141997">
                <a:tc>
                  <a:txBody>
                    <a:bodyPr/>
                    <a:lstStyle/>
                    <a:p>
                      <a:pPr>
                        <a:lnSpc>
                          <a:spcPct val="107000"/>
                        </a:lnSpc>
                        <a:spcAft>
                          <a:spcPts val="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sp>
        <p:nvSpPr>
          <p:cNvPr id="7" name="Прямоугольник 6"/>
          <p:cNvSpPr/>
          <p:nvPr/>
        </p:nvSpPr>
        <p:spPr>
          <a:xfrm>
            <a:off x="72007" y="1844824"/>
            <a:ext cx="8841107" cy="2306003"/>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24221" y="4194326"/>
            <a:ext cx="9084283" cy="1015663"/>
          </a:xfrm>
          <a:prstGeom prst="rect">
            <a:avLst/>
          </a:prstGeom>
        </p:spPr>
        <p:txBody>
          <a:bodyPr wrap="square">
            <a:spAutoFit/>
          </a:bodyPr>
          <a:lstStyle/>
          <a:p>
            <a:pPr algn="just"/>
            <a:r>
              <a:rPr lang="ru-RU" sz="2000" dirty="0"/>
              <a:t>В пункте </a:t>
            </a:r>
            <a:r>
              <a:rPr lang="ru-RU" sz="2000" dirty="0" smtClean="0"/>
              <a:t>2.18-2.19 </a:t>
            </a:r>
            <a:r>
              <a:rPr lang="ru-RU" sz="2000" dirty="0"/>
              <a:t>ТРА станции </a:t>
            </a:r>
            <a:r>
              <a:rPr lang="ru-RU" sz="2000" dirty="0" smtClean="0"/>
              <a:t>указывается порядок </a:t>
            </a:r>
            <a:r>
              <a:rPr lang="ru-RU" sz="2000" dirty="0"/>
              <a:t>выдачи предупреждений об </a:t>
            </a:r>
            <a:endParaRPr lang="ru-RU" sz="2000" dirty="0" smtClean="0"/>
          </a:p>
          <a:p>
            <a:pPr algn="just"/>
            <a:r>
              <a:rPr lang="ru-RU" sz="2000" dirty="0" smtClean="0"/>
              <a:t>особых </a:t>
            </a:r>
            <a:r>
              <a:rPr lang="ru-RU" sz="2000" dirty="0"/>
              <a:t>условиях следования отдельных поездов; </a:t>
            </a:r>
            <a:r>
              <a:rPr lang="ru-RU" sz="2000" dirty="0" smtClean="0"/>
              <a:t>дополнительные </a:t>
            </a:r>
            <a:r>
              <a:rPr lang="ru-RU" sz="2000" dirty="0"/>
              <a:t>указания по </a:t>
            </a:r>
            <a:endParaRPr lang="ru-RU" sz="2000" dirty="0" smtClean="0"/>
          </a:p>
          <a:p>
            <a:pPr algn="just"/>
            <a:r>
              <a:rPr lang="ru-RU" sz="2000" dirty="0" smtClean="0"/>
              <a:t>приему </a:t>
            </a:r>
            <a:r>
              <a:rPr lang="ru-RU" sz="2000" dirty="0"/>
              <a:t>и отправлению </a:t>
            </a:r>
            <a:r>
              <a:rPr lang="ru-RU" sz="2000" dirty="0" smtClean="0"/>
              <a:t>поездов в зависимости от местных условий.</a:t>
            </a:r>
            <a:endParaRPr lang="ru-RU" sz="2000" dirty="0"/>
          </a:p>
        </p:txBody>
      </p:sp>
      <p:sp>
        <p:nvSpPr>
          <p:cNvPr id="12" name="Прямоугольник 11"/>
          <p:cNvSpPr/>
          <p:nvPr/>
        </p:nvSpPr>
        <p:spPr>
          <a:xfrm>
            <a:off x="72007" y="5311066"/>
            <a:ext cx="9036497" cy="1477328"/>
          </a:xfrm>
          <a:prstGeom prst="rect">
            <a:avLst/>
          </a:prstGeom>
        </p:spPr>
        <p:txBody>
          <a:bodyPr wrap="square">
            <a:spAutoFit/>
          </a:bodyPr>
          <a:lstStyle/>
          <a:p>
            <a:pPr algn="just"/>
            <a:r>
              <a:rPr lang="ru-RU" i="1" dirty="0" smtClean="0"/>
              <a:t>2.17.2 Выдача </a:t>
            </a:r>
            <a:r>
              <a:rPr lang="ru-RU" i="1" dirty="0"/>
              <a:t>предупреждений производится на основе внедренной автоматизированной системы формирования и выдачи </a:t>
            </a:r>
            <a:r>
              <a:rPr lang="ru-RU" i="1" dirty="0" smtClean="0"/>
              <a:t>предупреждений.</a:t>
            </a:r>
          </a:p>
          <a:p>
            <a:pPr algn="just"/>
            <a:r>
              <a:rPr lang="ru-RU" i="1" dirty="0"/>
              <a:t> </a:t>
            </a:r>
            <a:r>
              <a:rPr lang="ru-RU" i="1" dirty="0" smtClean="0"/>
              <a:t>2.18 </a:t>
            </a:r>
            <a:r>
              <a:rPr lang="ru-RU" i="1" dirty="0"/>
              <a:t>В четном направлении, по второму и третьему перегонным путям перегона Трофимовский I - Саратов I-Пассажирский на ординате 849км 3пк установлены устройства КТСМ-02.</a:t>
            </a:r>
          </a:p>
        </p:txBody>
      </p:sp>
      <p:sp>
        <p:nvSpPr>
          <p:cNvPr id="13" name="Прямоугольник 12"/>
          <p:cNvSpPr/>
          <p:nvPr/>
        </p:nvSpPr>
        <p:spPr>
          <a:xfrm>
            <a:off x="72007" y="5281997"/>
            <a:ext cx="9036497" cy="1459371"/>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2123596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199" y="-77110"/>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grpSp>
        <p:nvGrpSpPr>
          <p:cNvPr id="14" name="Группа 13"/>
          <p:cNvGrpSpPr/>
          <p:nvPr/>
        </p:nvGrpSpPr>
        <p:grpSpPr>
          <a:xfrm>
            <a:off x="251520" y="3068960"/>
            <a:ext cx="2476852" cy="1008112"/>
            <a:chOff x="4587367" y="4664604"/>
            <a:chExt cx="4125600" cy="1053400"/>
          </a:xfrm>
          <a:scene3d>
            <a:camera prst="orthographicFront">
              <a:rot lat="0" lon="0" rev="0"/>
            </a:camera>
            <a:lightRig rig="soft" dir="t">
              <a:rot lat="0" lon="0" rev="0"/>
            </a:lightRig>
          </a:scene3d>
        </p:grpSpPr>
        <p:sp>
          <p:nvSpPr>
            <p:cNvPr id="15" name="Скругленный прямоугольник 14"/>
            <p:cNvSpPr/>
            <p:nvPr/>
          </p:nvSpPr>
          <p:spPr>
            <a:xfrm>
              <a:off x="4587367" y="4664604"/>
              <a:ext cx="4125600" cy="1053400"/>
            </a:xfrm>
            <a:prstGeom prst="roundRect">
              <a:avLst>
                <a:gd name="adj" fmla="val 10000"/>
              </a:avLst>
            </a:prstGeom>
            <a:solidFill>
              <a:schemeClr val="accent2">
                <a:lumMod val="40000"/>
                <a:lumOff val="60000"/>
              </a:schemeClr>
            </a:solidFill>
            <a:ln>
              <a:noFill/>
            </a:ln>
            <a:effectLst>
              <a:outerShdw blurRad="107950" dist="12700" dir="5400000" algn="ctr">
                <a:srgbClr val="000000"/>
              </a:outerShdw>
            </a:effectLst>
            <a:sp3d contourW="44450" prstMaterial="matte">
              <a:bevelT w="63500" h="63500" prst="artDeco"/>
              <a:contourClr>
                <a:srgbClr val="FFFFFF"/>
              </a:contourClr>
            </a:sp3d>
          </p:spPr>
          <p:style>
            <a:lnRef idx="0">
              <a:schemeClr val="lt1">
                <a:hueOff val="0"/>
                <a:satOff val="0"/>
                <a:lumOff val="0"/>
                <a:alphaOff val="0"/>
              </a:schemeClr>
            </a:lnRef>
            <a:fillRef idx="1">
              <a:scrgbClr r="0" g="0" b="0"/>
            </a:fillRef>
            <a:effectRef idx="1">
              <a:schemeClr val="accent6">
                <a:hueOff val="0"/>
                <a:satOff val="0"/>
                <a:lumOff val="0"/>
                <a:alphaOff val="0"/>
              </a:schemeClr>
            </a:effectRef>
            <a:fontRef idx="minor">
              <a:schemeClr val="lt1"/>
            </a:fontRef>
          </p:style>
        </p:sp>
        <p:sp>
          <p:nvSpPr>
            <p:cNvPr id="16" name="Скругленный прямоугольник 4"/>
            <p:cNvSpPr/>
            <p:nvPr/>
          </p:nvSpPr>
          <p:spPr>
            <a:xfrm>
              <a:off x="4618220" y="4695454"/>
              <a:ext cx="4063894" cy="991694"/>
            </a:xfrm>
            <a:prstGeom prst="rect">
              <a:avLst/>
            </a:prstGeom>
            <a:ln>
              <a:noFill/>
            </a:ln>
            <a:effectLst>
              <a:outerShdw blurRad="107950" dist="12700" dir="5400000" algn="ctr">
                <a:srgbClr val="000000"/>
              </a:outerShdw>
            </a:effectLst>
            <a:sp3d contourW="44450" prstMaterial="matte">
              <a:bevelT w="63500" h="63500" prst="artDeco"/>
              <a:contourClr>
                <a:srgbClr val="FFFFFF"/>
              </a:contourClr>
            </a:sp3d>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ru-RU" sz="2000" b="1" kern="1200" dirty="0" smtClean="0">
                  <a:solidFill>
                    <a:schemeClr val="tx1"/>
                  </a:solidFill>
                </a:rPr>
                <a:t>3. Организация маневровой работы</a:t>
              </a:r>
              <a:endParaRPr lang="ru-RU" sz="2000" b="1" kern="1200" dirty="0">
                <a:solidFill>
                  <a:schemeClr val="tx1"/>
                </a:solidFill>
              </a:endParaRPr>
            </a:p>
          </p:txBody>
        </p:sp>
      </p:grpSp>
      <p:sp>
        <p:nvSpPr>
          <p:cNvPr id="17" name="Прямоугольник 16"/>
          <p:cNvSpPr/>
          <p:nvPr/>
        </p:nvSpPr>
        <p:spPr>
          <a:xfrm>
            <a:off x="4067944" y="908720"/>
            <a:ext cx="4536504" cy="1728192"/>
          </a:xfrm>
          <a:prstGeom prst="rect">
            <a:avLst/>
          </a:prstGeom>
          <a:solidFill>
            <a:schemeClr val="accent2">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Подробно определён порядок производства маневровой работы на станции</a:t>
            </a:r>
            <a:endParaRPr lang="ru-RU" sz="2000" b="1" dirty="0">
              <a:solidFill>
                <a:schemeClr val="tx1"/>
              </a:solidFill>
            </a:endParaRPr>
          </a:p>
        </p:txBody>
      </p:sp>
      <p:sp>
        <p:nvSpPr>
          <p:cNvPr id="18" name="Прямоугольник 17"/>
          <p:cNvSpPr/>
          <p:nvPr/>
        </p:nvSpPr>
        <p:spPr>
          <a:xfrm>
            <a:off x="4067944" y="3098484"/>
            <a:ext cx="4536504" cy="949059"/>
          </a:xfrm>
          <a:prstGeom prst="rect">
            <a:avLst/>
          </a:prstGeom>
          <a:solidFill>
            <a:schemeClr val="accent2">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Порядок закрепления вагонов на путях станции</a:t>
            </a:r>
            <a:endParaRPr lang="ru-RU" sz="2000" b="1" dirty="0">
              <a:solidFill>
                <a:schemeClr val="tx1"/>
              </a:solidFill>
            </a:endParaRPr>
          </a:p>
        </p:txBody>
      </p:sp>
      <p:sp>
        <p:nvSpPr>
          <p:cNvPr id="19" name="Прямоугольник 18"/>
          <p:cNvSpPr/>
          <p:nvPr/>
        </p:nvSpPr>
        <p:spPr>
          <a:xfrm>
            <a:off x="4067944" y="4653136"/>
            <a:ext cx="4536504" cy="1296144"/>
          </a:xfrm>
          <a:prstGeom prst="rect">
            <a:avLst/>
          </a:prstGeom>
          <a:solidFill>
            <a:schemeClr val="accent2">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Регламент переговоров по радиосвязи при маневровой работе</a:t>
            </a:r>
            <a:endParaRPr lang="ru-RU" sz="2000" b="1" dirty="0">
              <a:solidFill>
                <a:schemeClr val="tx1"/>
              </a:solidFill>
            </a:endParaRPr>
          </a:p>
        </p:txBody>
      </p:sp>
      <p:cxnSp>
        <p:nvCxnSpPr>
          <p:cNvPr id="21" name="Прямая соединительная линия 20"/>
          <p:cNvCxnSpPr>
            <a:endCxn id="17" idx="1"/>
          </p:cNvCxnSpPr>
          <p:nvPr/>
        </p:nvCxnSpPr>
        <p:spPr>
          <a:xfrm flipV="1">
            <a:off x="2728372" y="1772816"/>
            <a:ext cx="1339572" cy="1728192"/>
          </a:xfrm>
          <a:prstGeom prst="lin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a:off x="2728372" y="3501008"/>
            <a:ext cx="1339572" cy="0"/>
          </a:xfrm>
          <a:prstGeom prst="lin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 name="Прямая соединительная линия 24"/>
          <p:cNvCxnSpPr/>
          <p:nvPr/>
        </p:nvCxnSpPr>
        <p:spPr>
          <a:xfrm>
            <a:off x="2740840" y="3501008"/>
            <a:ext cx="1339572" cy="1728192"/>
          </a:xfrm>
          <a:prstGeom prst="lin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60868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198" y="-119735"/>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3" name="Прямоугольник 2"/>
          <p:cNvSpPr/>
          <p:nvPr/>
        </p:nvSpPr>
        <p:spPr>
          <a:xfrm>
            <a:off x="53750" y="784459"/>
            <a:ext cx="9036496" cy="1323439"/>
          </a:xfrm>
          <a:prstGeom prst="rect">
            <a:avLst/>
          </a:prstGeom>
        </p:spPr>
        <p:txBody>
          <a:bodyPr wrap="square">
            <a:spAutoFit/>
          </a:bodyPr>
          <a:lstStyle/>
          <a:p>
            <a:pPr algn="just"/>
            <a:r>
              <a:rPr lang="ru-RU" sz="2000" dirty="0"/>
              <a:t>В пункте </a:t>
            </a:r>
            <a:r>
              <a:rPr lang="ru-RU" sz="2000" dirty="0" smtClean="0"/>
              <a:t>3.1-3.2 ТРА </a:t>
            </a:r>
            <a:r>
              <a:rPr lang="ru-RU" sz="2000" dirty="0"/>
              <a:t>станции указывается распределение обязанностей по распоряжению маневровой </a:t>
            </a:r>
            <a:r>
              <a:rPr lang="ru-RU" sz="2000" dirty="0" smtClean="0"/>
              <a:t>работы; </a:t>
            </a:r>
            <a:r>
              <a:rPr lang="ru-RU" sz="2000" dirty="0"/>
              <a:t>устанавливаются маневровые районы на </a:t>
            </a:r>
            <a:r>
              <a:rPr lang="ru-RU" sz="2000" dirty="0" smtClean="0"/>
              <a:t>станции и их границы в зависимости от путевого развития, характера, </a:t>
            </a:r>
            <a:r>
              <a:rPr lang="ru-RU" sz="2000" dirty="0"/>
              <a:t>объема работы; </a:t>
            </a:r>
            <a:r>
              <a:rPr lang="ru-RU" sz="2000" dirty="0" smtClean="0"/>
              <a:t>использование </a:t>
            </a:r>
            <a:r>
              <a:rPr lang="ru-RU" sz="2000" dirty="0"/>
              <a:t>при маневрах устройств радиосвязи и парковой </a:t>
            </a:r>
            <a:r>
              <a:rPr lang="ru-RU" sz="2000" dirty="0" smtClean="0"/>
              <a:t>связи.</a:t>
            </a:r>
            <a:endParaRPr lang="ru-RU" sz="2000" dirty="0"/>
          </a:p>
        </p:txBody>
      </p:sp>
      <p:sp>
        <p:nvSpPr>
          <p:cNvPr id="13" name="Прямоугольник 12"/>
          <p:cNvSpPr/>
          <p:nvPr/>
        </p:nvSpPr>
        <p:spPr>
          <a:xfrm>
            <a:off x="44623" y="2092663"/>
            <a:ext cx="9099377" cy="4733301"/>
          </a:xfrm>
          <a:prstGeom prst="rect">
            <a:avLst/>
          </a:prstGeom>
          <a:no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14" name="Группа 13"/>
          <p:cNvGrpSpPr/>
          <p:nvPr/>
        </p:nvGrpSpPr>
        <p:grpSpPr>
          <a:xfrm>
            <a:off x="280663" y="412355"/>
            <a:ext cx="8582671" cy="402955"/>
            <a:chOff x="4587367" y="4664601"/>
            <a:chExt cx="4125600" cy="1053400"/>
          </a:xfrm>
          <a:scene3d>
            <a:camera prst="orthographicFront">
              <a:rot lat="0" lon="0" rev="0"/>
            </a:camera>
            <a:lightRig rig="contrasting" dir="t">
              <a:rot lat="0" lon="0" rev="1200000"/>
            </a:lightRig>
          </a:scene3d>
        </p:grpSpPr>
        <p:sp>
          <p:nvSpPr>
            <p:cNvPr id="15" name="Скругленный прямоугольник 14"/>
            <p:cNvSpPr/>
            <p:nvPr/>
          </p:nvSpPr>
          <p:spPr>
            <a:xfrm>
              <a:off x="4587367" y="4664601"/>
              <a:ext cx="4125600" cy="1053400"/>
            </a:xfrm>
            <a:prstGeom prst="roundRect">
              <a:avLst>
                <a:gd name="adj" fmla="val 10000"/>
              </a:avLst>
            </a:prstGeom>
            <a:solidFill>
              <a:schemeClr val="accent2">
                <a:lumMod val="40000"/>
                <a:lumOff val="60000"/>
              </a:schemeClr>
            </a:solidFill>
            <a:sp3d contourW="19050" prstMaterial="metal">
              <a:bevelT w="88900" h="203200"/>
              <a:bevelB w="165100" h="254000"/>
            </a:sp3d>
          </p:spPr>
          <p:style>
            <a:lnRef idx="0">
              <a:schemeClr val="lt1">
                <a:hueOff val="0"/>
                <a:satOff val="0"/>
                <a:lumOff val="0"/>
                <a:alphaOff val="0"/>
              </a:schemeClr>
            </a:lnRef>
            <a:fillRef idx="1">
              <a:scrgbClr r="0" g="0" b="0"/>
            </a:fillRef>
            <a:effectRef idx="1">
              <a:schemeClr val="accent6">
                <a:hueOff val="0"/>
                <a:satOff val="0"/>
                <a:lumOff val="0"/>
                <a:alphaOff val="0"/>
              </a:schemeClr>
            </a:effectRef>
            <a:fontRef idx="minor">
              <a:schemeClr val="lt1"/>
            </a:fontRef>
          </p:style>
        </p:sp>
        <p:sp>
          <p:nvSpPr>
            <p:cNvPr id="16" name="Скругленный прямоугольник 4"/>
            <p:cNvSpPr/>
            <p:nvPr/>
          </p:nvSpPr>
          <p:spPr>
            <a:xfrm>
              <a:off x="4618220" y="4695454"/>
              <a:ext cx="4063894" cy="991694"/>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ru-RU" sz="2000" b="1" kern="1200" dirty="0" smtClean="0">
                  <a:solidFill>
                    <a:schemeClr val="tx1"/>
                  </a:solidFill>
                </a:rPr>
                <a:t>3. Организация маневровой работы</a:t>
              </a:r>
              <a:endParaRPr lang="ru-RU" sz="2000" b="1" kern="1200" dirty="0">
                <a:solidFill>
                  <a:schemeClr val="tx1"/>
                </a:solidFill>
              </a:endParaRPr>
            </a:p>
          </p:txBody>
        </p:sp>
      </p:grpSp>
      <p:sp>
        <p:nvSpPr>
          <p:cNvPr id="2" name="Прямоугольник 1"/>
          <p:cNvSpPr/>
          <p:nvPr/>
        </p:nvSpPr>
        <p:spPr>
          <a:xfrm>
            <a:off x="43756" y="2065249"/>
            <a:ext cx="8982743" cy="923330"/>
          </a:xfrm>
          <a:prstGeom prst="rect">
            <a:avLst/>
          </a:prstGeom>
        </p:spPr>
        <p:txBody>
          <a:bodyPr wrap="square">
            <a:spAutoFit/>
          </a:bodyPr>
          <a:lstStyle/>
          <a:p>
            <a:r>
              <a:rPr lang="ru-RU" i="1" dirty="0"/>
              <a:t>3.1. </a:t>
            </a:r>
            <a:r>
              <a:rPr lang="ru-RU" i="1" dirty="0" smtClean="0"/>
              <a:t>Маневровой </a:t>
            </a:r>
            <a:r>
              <a:rPr lang="ru-RU" i="1" dirty="0"/>
              <a:t>работой на станции распоряжается ДСП. </a:t>
            </a:r>
          </a:p>
          <a:p>
            <a:r>
              <a:rPr lang="ru-RU" i="1" dirty="0"/>
              <a:t>3.2. Специализация районов маневровой работы</a:t>
            </a:r>
            <a:r>
              <a:rPr lang="ru-RU" i="1" dirty="0" smtClean="0"/>
              <a:t>:</a:t>
            </a:r>
          </a:p>
          <a:p>
            <a:endParaRPr lang="ru-RU" i="1" dirty="0"/>
          </a:p>
        </p:txBody>
      </p:sp>
      <p:graphicFrame>
        <p:nvGraphicFramePr>
          <p:cNvPr id="4" name="Таблица 3"/>
          <p:cNvGraphicFramePr>
            <a:graphicFrameLocks noGrp="1"/>
          </p:cNvGraphicFramePr>
          <p:nvPr>
            <p:extLst>
              <p:ext uri="{D42A27DB-BD31-4B8C-83A1-F6EECF244321}">
                <p14:modId xmlns:p14="http://schemas.microsoft.com/office/powerpoint/2010/main" val="449219489"/>
              </p:ext>
            </p:extLst>
          </p:nvPr>
        </p:nvGraphicFramePr>
        <p:xfrm>
          <a:off x="157211" y="2657087"/>
          <a:ext cx="8755831" cy="782828"/>
        </p:xfrm>
        <a:graphic>
          <a:graphicData uri="http://schemas.openxmlformats.org/drawingml/2006/table">
            <a:tbl>
              <a:tblPr/>
              <a:tblGrid>
                <a:gridCol w="1576290"/>
                <a:gridCol w="2276482"/>
                <a:gridCol w="2526795"/>
                <a:gridCol w="864096"/>
                <a:gridCol w="1512168"/>
              </a:tblGrid>
              <a:tr h="609726">
                <a:tc>
                  <a:txBody>
                    <a:bodyPr/>
                    <a:lstStyle/>
                    <a:p>
                      <a:pPr algn="ctr">
                        <a:lnSpc>
                          <a:spcPct val="107000"/>
                        </a:lnSpc>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Районы работы </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Что служит вытяжкой и ее границы </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Основной характер выполняемой работы </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050" dirty="0">
                          <a:effectLst/>
                          <a:latin typeface="Times New Roman" panose="02020603050405020304" pitchFamily="18" charset="0"/>
                          <a:ea typeface="Times New Roman" panose="02020603050405020304" pitchFamily="18" charset="0"/>
                          <a:cs typeface="Times New Roman" panose="02020603050405020304" pitchFamily="18" charset="0"/>
                        </a:rPr>
                        <a:t>Серия </a:t>
                      </a:r>
                      <a:endParaRPr lang="ru-RU" sz="105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7000"/>
                        </a:lnSpc>
                        <a:spcAft>
                          <a:spcPts val="0"/>
                        </a:spcAft>
                      </a:pPr>
                      <a:r>
                        <a:rPr lang="en-US" sz="1050" dirty="0" smtClean="0">
                          <a:effectLst/>
                          <a:latin typeface="Times New Roman" panose="02020603050405020304" pitchFamily="18" charset="0"/>
                          <a:ea typeface="Times New Roman" panose="02020603050405020304" pitchFamily="18" charset="0"/>
                          <a:cs typeface="Times New Roman" panose="02020603050405020304" pitchFamily="18" charset="0"/>
                        </a:rPr>
                        <a:t>локомотивов </a:t>
                      </a:r>
                      <a:endParaRPr lang="ru-RU" sz="105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Наличие в районе технических средств, применяемых при маневрах </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6" name="Таблица 5"/>
          <p:cNvGraphicFramePr>
            <a:graphicFrameLocks noGrp="1"/>
          </p:cNvGraphicFramePr>
          <p:nvPr>
            <p:extLst>
              <p:ext uri="{D42A27DB-BD31-4B8C-83A1-F6EECF244321}">
                <p14:modId xmlns:p14="http://schemas.microsoft.com/office/powerpoint/2010/main" val="2365750712"/>
              </p:ext>
            </p:extLst>
          </p:nvPr>
        </p:nvGraphicFramePr>
        <p:xfrm>
          <a:off x="157210" y="3416101"/>
          <a:ext cx="8755831" cy="1761363"/>
        </p:xfrm>
        <a:graphic>
          <a:graphicData uri="http://schemas.openxmlformats.org/drawingml/2006/table">
            <a:tbl>
              <a:tblPr/>
              <a:tblGrid>
                <a:gridCol w="1576290"/>
                <a:gridCol w="2276481"/>
                <a:gridCol w="2526797"/>
                <a:gridCol w="864096"/>
                <a:gridCol w="1512167"/>
              </a:tblGrid>
              <a:tr h="1253749">
                <a:tc>
                  <a:txBody>
                    <a:bodyPr/>
                    <a:lstStyle/>
                    <a:p>
                      <a:pPr>
                        <a:lnSpc>
                          <a:spcPct val="107000"/>
                        </a:lnSpc>
                        <a:spcAft>
                          <a:spcPts val="0"/>
                        </a:spcAft>
                      </a:pPr>
                      <a:r>
                        <a:rPr lang="ru-RU" sz="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Район </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 1 - все пути и </a:t>
                      </a: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тупики </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станции от входных до входных </a:t>
                      </a: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светофоров</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Пути </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приемоотправочного парка:</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В направлении станций Саратов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II</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-Товарный, Саратов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III</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1)с путей 1,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II</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 и тупиков 16, 18 - от светофора М17 до светофоров НС</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I</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 НС</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II</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 НС</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III</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 М61, </a:t>
                      </a: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М73;и т.д.</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В </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приемоотправочном парке: прицепка, отцепка вагонов от поездов; обработка багажного отделения; подача, уборка вагонов на ремонт; подборка вагонов; соединение и протаскивание вагонов к служебному переезду по 1-9 путям; подача и уборка вагонов на 34 путь; подача и уборка служебных вагонов в тупики</a:t>
                      </a: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ЧМЭ3 </a:t>
                      </a:r>
                      <a:endParaRPr lang="ru-RU" sz="1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0"/>
                        </a:spcAft>
                      </a:pPr>
                      <a:r>
                        <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4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 name="Прямоугольник 6"/>
          <p:cNvSpPr/>
          <p:nvPr/>
        </p:nvSpPr>
        <p:spPr>
          <a:xfrm>
            <a:off x="16460" y="5076601"/>
            <a:ext cx="9263693" cy="1754326"/>
          </a:xfrm>
          <a:prstGeom prst="rect">
            <a:avLst/>
          </a:prstGeom>
        </p:spPr>
        <p:txBody>
          <a:bodyPr wrap="square">
            <a:spAutoFit/>
          </a:bodyPr>
          <a:lstStyle/>
          <a:p>
            <a:r>
              <a:rPr lang="ru-RU" i="1" dirty="0" smtClean="0"/>
              <a:t>3.3 </a:t>
            </a:r>
            <a:r>
              <a:rPr lang="ru-RU" b="1" i="1" dirty="0"/>
              <a:t>Порядок обеспечения безопасности маневров </a:t>
            </a:r>
            <a:r>
              <a:rPr lang="ru-RU" i="1" dirty="0"/>
              <a:t>в случае внезапного отказа радиосвязи руководителя маневров с машинистом локомотива. В случае неподтверждения машинистом восприятия сообщения составителя, </a:t>
            </a:r>
            <a:r>
              <a:rPr lang="ru-RU" i="1" dirty="0" smtClean="0"/>
              <a:t>принять </a:t>
            </a:r>
            <a:r>
              <a:rPr lang="ru-RU" i="1" dirty="0"/>
              <a:t>все меры к остановке: по радио через ДСП, через работников на путях и в случае невыполнения машинистом команд </a:t>
            </a:r>
            <a:r>
              <a:rPr lang="ru-RU" i="1" dirty="0" smtClean="0"/>
              <a:t>при </a:t>
            </a:r>
            <a:r>
              <a:rPr lang="ru-RU" i="1" dirty="0"/>
              <a:t>угрозе столкновения сойти с вагона в наиболее безопасном месте, войти в зону видимости машиниста и подавать сигналы остановки</a:t>
            </a:r>
            <a:endParaRPr lang="ru-RU" i="1" dirty="0" smtClean="0"/>
          </a:p>
        </p:txBody>
      </p:sp>
    </p:spTree>
    <p:extLst>
      <p:ext uri="{BB962C8B-B14F-4D97-AF65-F5344CB8AC3E}">
        <p14:creationId xmlns:p14="http://schemas.microsoft.com/office/powerpoint/2010/main" val="3881902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199" y="-77110"/>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13" name="Прямоугольник 12"/>
          <p:cNvSpPr/>
          <p:nvPr/>
        </p:nvSpPr>
        <p:spPr>
          <a:xfrm>
            <a:off x="72005" y="1996392"/>
            <a:ext cx="9036497" cy="1676257"/>
          </a:xfrm>
          <a:prstGeom prst="rect">
            <a:avLst/>
          </a:prstGeom>
          <a:no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14" name="Группа 13"/>
          <p:cNvGrpSpPr/>
          <p:nvPr/>
        </p:nvGrpSpPr>
        <p:grpSpPr>
          <a:xfrm>
            <a:off x="280663" y="412355"/>
            <a:ext cx="8582671" cy="402955"/>
            <a:chOff x="4587367" y="4664601"/>
            <a:chExt cx="4125600" cy="1053400"/>
          </a:xfrm>
          <a:scene3d>
            <a:camera prst="orthographicFront">
              <a:rot lat="0" lon="0" rev="0"/>
            </a:camera>
            <a:lightRig rig="contrasting" dir="t">
              <a:rot lat="0" lon="0" rev="1200000"/>
            </a:lightRig>
          </a:scene3d>
        </p:grpSpPr>
        <p:sp>
          <p:nvSpPr>
            <p:cNvPr id="15" name="Скругленный прямоугольник 14"/>
            <p:cNvSpPr/>
            <p:nvPr/>
          </p:nvSpPr>
          <p:spPr>
            <a:xfrm>
              <a:off x="4587367" y="4664601"/>
              <a:ext cx="4125600" cy="1053400"/>
            </a:xfrm>
            <a:prstGeom prst="roundRect">
              <a:avLst>
                <a:gd name="adj" fmla="val 10000"/>
              </a:avLst>
            </a:prstGeom>
            <a:solidFill>
              <a:schemeClr val="accent2">
                <a:lumMod val="40000"/>
                <a:lumOff val="60000"/>
              </a:schemeClr>
            </a:solidFill>
            <a:sp3d contourW="19050" prstMaterial="metal">
              <a:bevelT w="88900" h="203200"/>
              <a:bevelB w="165100" h="254000"/>
            </a:sp3d>
          </p:spPr>
          <p:style>
            <a:lnRef idx="0">
              <a:schemeClr val="lt1">
                <a:hueOff val="0"/>
                <a:satOff val="0"/>
                <a:lumOff val="0"/>
                <a:alphaOff val="0"/>
              </a:schemeClr>
            </a:lnRef>
            <a:fillRef idx="1">
              <a:scrgbClr r="0" g="0" b="0"/>
            </a:fillRef>
            <a:effectRef idx="1">
              <a:schemeClr val="accent6">
                <a:hueOff val="0"/>
                <a:satOff val="0"/>
                <a:lumOff val="0"/>
                <a:alphaOff val="0"/>
              </a:schemeClr>
            </a:effectRef>
            <a:fontRef idx="minor">
              <a:schemeClr val="lt1"/>
            </a:fontRef>
          </p:style>
        </p:sp>
        <p:sp>
          <p:nvSpPr>
            <p:cNvPr id="16" name="Скругленный прямоугольник 4"/>
            <p:cNvSpPr/>
            <p:nvPr/>
          </p:nvSpPr>
          <p:spPr>
            <a:xfrm>
              <a:off x="4618220" y="4695454"/>
              <a:ext cx="4063894" cy="991694"/>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ru-RU" sz="2000" b="1" kern="1200" dirty="0" smtClean="0">
                  <a:solidFill>
                    <a:schemeClr val="tx1"/>
                  </a:solidFill>
                </a:rPr>
                <a:t>3. Организация маневровой работы</a:t>
              </a:r>
              <a:endParaRPr lang="ru-RU" sz="2000" b="1" kern="1200" dirty="0">
                <a:solidFill>
                  <a:schemeClr val="tx1"/>
                </a:solidFill>
              </a:endParaRPr>
            </a:p>
          </p:txBody>
        </p:sp>
      </p:grpSp>
      <p:sp>
        <p:nvSpPr>
          <p:cNvPr id="2" name="Прямоугольник 1"/>
          <p:cNvSpPr/>
          <p:nvPr/>
        </p:nvSpPr>
        <p:spPr>
          <a:xfrm>
            <a:off x="72005" y="852370"/>
            <a:ext cx="9026743" cy="1015663"/>
          </a:xfrm>
          <a:prstGeom prst="rect">
            <a:avLst/>
          </a:prstGeom>
        </p:spPr>
        <p:txBody>
          <a:bodyPr wrap="square">
            <a:spAutoFit/>
          </a:bodyPr>
          <a:lstStyle/>
          <a:p>
            <a:pPr algn="just"/>
            <a:r>
              <a:rPr lang="ru-RU" sz="2000" dirty="0"/>
              <a:t>В пункте </a:t>
            </a:r>
            <a:r>
              <a:rPr lang="ru-RU" sz="2000" dirty="0" smtClean="0"/>
              <a:t>3.1-3.5 </a:t>
            </a:r>
            <a:r>
              <a:rPr lang="ru-RU" sz="2000" dirty="0"/>
              <a:t>ТРА станции </a:t>
            </a:r>
            <a:r>
              <a:rPr lang="ru-RU" sz="2000" dirty="0" smtClean="0"/>
              <a:t>указываются основные </a:t>
            </a:r>
            <a:r>
              <a:rPr lang="ru-RU" sz="2000" dirty="0"/>
              <a:t>особенности производства маневров в каждом районе; </a:t>
            </a:r>
            <a:r>
              <a:rPr lang="ru-RU" sz="2000" dirty="0" smtClean="0"/>
              <a:t>меры </a:t>
            </a:r>
            <a:r>
              <a:rPr lang="ru-RU" sz="2000" dirty="0"/>
              <a:t>безопасности при работе в одном маневровом районе двух и более маневровых локомотивов</a:t>
            </a:r>
          </a:p>
        </p:txBody>
      </p:sp>
      <p:sp>
        <p:nvSpPr>
          <p:cNvPr id="4" name="Прямоугольник 3"/>
          <p:cNvSpPr/>
          <p:nvPr/>
        </p:nvSpPr>
        <p:spPr>
          <a:xfrm>
            <a:off x="107503" y="1918323"/>
            <a:ext cx="9036497" cy="1754326"/>
          </a:xfrm>
          <a:prstGeom prst="rect">
            <a:avLst/>
          </a:prstGeom>
        </p:spPr>
        <p:txBody>
          <a:bodyPr wrap="square">
            <a:spAutoFit/>
          </a:bodyPr>
          <a:lstStyle/>
          <a:p>
            <a:r>
              <a:rPr lang="ru-RU" i="1" dirty="0"/>
              <a:t>3.5. </a:t>
            </a:r>
            <a:r>
              <a:rPr lang="ru-RU" b="1" i="1" dirty="0"/>
              <a:t>Меры безопасности </a:t>
            </a:r>
            <a:r>
              <a:rPr lang="ru-RU" i="1" dirty="0"/>
              <a:t>при работе в одном маневровом районе двух и более маневровых локомотивов</a:t>
            </a:r>
            <a:r>
              <a:rPr lang="ru-RU" i="1" dirty="0" smtClean="0"/>
              <a:t>:</a:t>
            </a:r>
          </a:p>
          <a:p>
            <a:r>
              <a:rPr lang="ru-RU" i="1" dirty="0"/>
              <a:t>В районе №1 разрешается одновременная работа 4-х  маневровых локомотивов при следующих условиях: - исправное действие маневровой радиосвязи</a:t>
            </a:r>
            <a:r>
              <a:rPr lang="ru-RU" i="1" dirty="0" smtClean="0"/>
              <a:t>;</a:t>
            </a:r>
          </a:p>
          <a:p>
            <a:r>
              <a:rPr lang="ru-RU" i="1" dirty="0"/>
              <a:t>- исключение частичного приготовления маневрового маршрута при условии их </a:t>
            </a:r>
            <a:r>
              <a:rPr lang="ru-RU" i="1" dirty="0" smtClean="0"/>
              <a:t>пересечения и т.д.</a:t>
            </a:r>
            <a:endParaRPr lang="ru-RU" i="1" dirty="0"/>
          </a:p>
        </p:txBody>
      </p:sp>
      <p:sp>
        <p:nvSpPr>
          <p:cNvPr id="6" name="Прямоугольник 5"/>
          <p:cNvSpPr/>
          <p:nvPr/>
        </p:nvSpPr>
        <p:spPr>
          <a:xfrm>
            <a:off x="81761" y="3672649"/>
            <a:ext cx="9026743" cy="1631216"/>
          </a:xfrm>
          <a:prstGeom prst="rect">
            <a:avLst/>
          </a:prstGeom>
        </p:spPr>
        <p:txBody>
          <a:bodyPr wrap="square">
            <a:spAutoFit/>
          </a:bodyPr>
          <a:lstStyle/>
          <a:p>
            <a:pPr algn="just"/>
            <a:r>
              <a:rPr lang="ru-RU" sz="2000" dirty="0"/>
              <a:t> В пункте </a:t>
            </a:r>
            <a:r>
              <a:rPr lang="ru-RU" sz="2000" dirty="0" smtClean="0"/>
              <a:t>3.6-3.8 </a:t>
            </a:r>
            <a:r>
              <a:rPr lang="ru-RU" sz="2000" dirty="0"/>
              <a:t>ТРА станции </a:t>
            </a:r>
            <a:r>
              <a:rPr lang="ru-RU" sz="2000" dirty="0" smtClean="0"/>
              <a:t>указываются меры </a:t>
            </a:r>
            <a:r>
              <a:rPr lang="ru-RU" sz="2000" dirty="0"/>
              <a:t>безопасности по предупреждению случаев выхода подвижного состава за границу полезной длины в противоположном конце путей, ухода вагонов на маршруты следования поездов и в другие районы, столкновений маневрового состава в стрелочной горловине.</a:t>
            </a:r>
          </a:p>
        </p:txBody>
      </p:sp>
      <p:sp>
        <p:nvSpPr>
          <p:cNvPr id="7" name="Прямоугольник 6"/>
          <p:cNvSpPr/>
          <p:nvPr/>
        </p:nvSpPr>
        <p:spPr>
          <a:xfrm>
            <a:off x="13517" y="5225796"/>
            <a:ext cx="9000999" cy="1754326"/>
          </a:xfrm>
          <a:prstGeom prst="rect">
            <a:avLst/>
          </a:prstGeom>
        </p:spPr>
        <p:txBody>
          <a:bodyPr wrap="square">
            <a:spAutoFit/>
          </a:bodyPr>
          <a:lstStyle/>
          <a:p>
            <a:pPr algn="just"/>
            <a:r>
              <a:rPr lang="ru-RU" i="1" dirty="0" smtClean="0"/>
              <a:t>3.6 </a:t>
            </a:r>
            <a:r>
              <a:rPr lang="ru-RU" b="1" i="1" dirty="0"/>
              <a:t>Меры безопасности</a:t>
            </a:r>
            <a:r>
              <a:rPr lang="ru-RU" i="1" dirty="0" smtClean="0"/>
              <a:t>: составитель </a:t>
            </a:r>
            <a:r>
              <a:rPr lang="ru-RU" i="1" dirty="0"/>
              <a:t>сопровождает осаживаемый состав на 1-ом по ходу вагоне и обеспечивает его своевременную остановку в пределах полезной длины пути</a:t>
            </a:r>
            <a:r>
              <a:rPr lang="ru-RU" i="1" dirty="0" smtClean="0"/>
              <a:t>; При </a:t>
            </a:r>
            <a:r>
              <a:rPr lang="ru-RU" i="1" dirty="0"/>
              <a:t>маневрах включаются автотормоза всех вагонов</a:t>
            </a:r>
            <a:r>
              <a:rPr lang="ru-RU" i="1" dirty="0" smtClean="0"/>
              <a:t>; Маневровая </a:t>
            </a:r>
            <a:r>
              <a:rPr lang="ru-RU" i="1" dirty="0"/>
              <a:t>работа с нечетной стороны приемоотправочного парка  производится c постановкой локомотива со стороны станции Саратов II-Товарный.</a:t>
            </a:r>
          </a:p>
          <a:p>
            <a:r>
              <a:rPr lang="ru-RU" i="1" dirty="0" smtClean="0"/>
              <a:t>  </a:t>
            </a:r>
            <a:endParaRPr lang="ru-RU" i="1" dirty="0"/>
          </a:p>
        </p:txBody>
      </p:sp>
      <p:sp>
        <p:nvSpPr>
          <p:cNvPr id="8" name="Прямоугольник 7"/>
          <p:cNvSpPr/>
          <p:nvPr/>
        </p:nvSpPr>
        <p:spPr>
          <a:xfrm>
            <a:off x="81760" y="5303864"/>
            <a:ext cx="8954735" cy="1446549"/>
          </a:xfrm>
          <a:prstGeom prst="rect">
            <a:avLst/>
          </a:prstGeom>
          <a:no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9770839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199" y="-77110"/>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3" name="Прямоугольник 2"/>
          <p:cNvSpPr/>
          <p:nvPr/>
        </p:nvSpPr>
        <p:spPr>
          <a:xfrm>
            <a:off x="56681" y="867954"/>
            <a:ext cx="9036496" cy="707886"/>
          </a:xfrm>
          <a:prstGeom prst="rect">
            <a:avLst/>
          </a:prstGeom>
        </p:spPr>
        <p:txBody>
          <a:bodyPr wrap="square">
            <a:spAutoFit/>
          </a:bodyPr>
          <a:lstStyle/>
          <a:p>
            <a:r>
              <a:rPr lang="ru-RU" sz="2000" dirty="0"/>
              <a:t>В пункте 3.9 </a:t>
            </a:r>
            <a:r>
              <a:rPr lang="ru-RU" sz="2000" dirty="0" smtClean="0"/>
              <a:t>ТРА </a:t>
            </a:r>
            <a:r>
              <a:rPr lang="ru-RU" sz="2000" dirty="0"/>
              <a:t>станции указывается порядок и нормы закрепления </a:t>
            </a:r>
            <a:r>
              <a:rPr lang="ru-RU" sz="2000" dirty="0" smtClean="0"/>
              <a:t>подвижного </a:t>
            </a:r>
            <a:r>
              <a:rPr lang="ru-RU" sz="2000" dirty="0"/>
              <a:t>состава на </a:t>
            </a:r>
            <a:r>
              <a:rPr lang="ru-RU" sz="2000" dirty="0" smtClean="0"/>
              <a:t>путях станции </a:t>
            </a:r>
            <a:r>
              <a:rPr lang="ru-RU" sz="2000" dirty="0"/>
              <a:t>и порядок проверки закрепления </a:t>
            </a:r>
            <a:r>
              <a:rPr lang="ru-RU" sz="2000" dirty="0" smtClean="0"/>
              <a:t>подвижного </a:t>
            </a:r>
            <a:r>
              <a:rPr lang="ru-RU" sz="2000" dirty="0"/>
              <a:t>состава.</a:t>
            </a:r>
          </a:p>
        </p:txBody>
      </p:sp>
      <p:sp>
        <p:nvSpPr>
          <p:cNvPr id="13" name="Прямоугольник 12"/>
          <p:cNvSpPr/>
          <p:nvPr/>
        </p:nvSpPr>
        <p:spPr>
          <a:xfrm>
            <a:off x="179511" y="1556792"/>
            <a:ext cx="8808746" cy="5301208"/>
          </a:xfrm>
          <a:prstGeom prst="rect">
            <a:avLst/>
          </a:prstGeom>
          <a:no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14" name="Группа 13"/>
          <p:cNvGrpSpPr/>
          <p:nvPr/>
        </p:nvGrpSpPr>
        <p:grpSpPr>
          <a:xfrm>
            <a:off x="280663" y="412355"/>
            <a:ext cx="8582671" cy="402955"/>
            <a:chOff x="4587367" y="4664601"/>
            <a:chExt cx="4125600" cy="1053400"/>
          </a:xfrm>
          <a:scene3d>
            <a:camera prst="orthographicFront">
              <a:rot lat="0" lon="0" rev="0"/>
            </a:camera>
            <a:lightRig rig="contrasting" dir="t">
              <a:rot lat="0" lon="0" rev="1200000"/>
            </a:lightRig>
          </a:scene3d>
        </p:grpSpPr>
        <p:sp>
          <p:nvSpPr>
            <p:cNvPr id="15" name="Скругленный прямоугольник 14"/>
            <p:cNvSpPr/>
            <p:nvPr/>
          </p:nvSpPr>
          <p:spPr>
            <a:xfrm>
              <a:off x="4587367" y="4664601"/>
              <a:ext cx="4125600" cy="1053400"/>
            </a:xfrm>
            <a:prstGeom prst="roundRect">
              <a:avLst>
                <a:gd name="adj" fmla="val 10000"/>
              </a:avLst>
            </a:prstGeom>
            <a:solidFill>
              <a:schemeClr val="accent2">
                <a:lumMod val="40000"/>
                <a:lumOff val="60000"/>
              </a:schemeClr>
            </a:solidFill>
            <a:sp3d contourW="19050" prstMaterial="metal">
              <a:bevelT w="88900" h="203200"/>
              <a:bevelB w="165100" h="254000"/>
            </a:sp3d>
          </p:spPr>
          <p:style>
            <a:lnRef idx="0">
              <a:schemeClr val="lt1">
                <a:hueOff val="0"/>
                <a:satOff val="0"/>
                <a:lumOff val="0"/>
                <a:alphaOff val="0"/>
              </a:schemeClr>
            </a:lnRef>
            <a:fillRef idx="1">
              <a:scrgbClr r="0" g="0" b="0"/>
            </a:fillRef>
            <a:effectRef idx="1">
              <a:schemeClr val="accent6">
                <a:hueOff val="0"/>
                <a:satOff val="0"/>
                <a:lumOff val="0"/>
                <a:alphaOff val="0"/>
              </a:schemeClr>
            </a:effectRef>
            <a:fontRef idx="minor">
              <a:schemeClr val="lt1"/>
            </a:fontRef>
          </p:style>
        </p:sp>
        <p:sp>
          <p:nvSpPr>
            <p:cNvPr id="16" name="Скругленный прямоугольник 4"/>
            <p:cNvSpPr/>
            <p:nvPr/>
          </p:nvSpPr>
          <p:spPr>
            <a:xfrm>
              <a:off x="4618220" y="4695454"/>
              <a:ext cx="4063894" cy="991694"/>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ru-RU" sz="2000" b="1" kern="1200" dirty="0" smtClean="0">
                  <a:solidFill>
                    <a:schemeClr val="tx1"/>
                  </a:solidFill>
                </a:rPr>
                <a:t>3. Организация маневровой работы</a:t>
              </a:r>
              <a:endParaRPr lang="ru-RU" sz="2000" b="1" kern="1200" dirty="0">
                <a:solidFill>
                  <a:schemeClr val="tx1"/>
                </a:solidFill>
              </a:endParaRPr>
            </a:p>
          </p:txBody>
        </p:sp>
      </p:grpSp>
      <p:graphicFrame>
        <p:nvGraphicFramePr>
          <p:cNvPr id="2" name="Таблица 1"/>
          <p:cNvGraphicFramePr>
            <a:graphicFrameLocks noGrp="1"/>
          </p:cNvGraphicFramePr>
          <p:nvPr>
            <p:extLst>
              <p:ext uri="{D42A27DB-BD31-4B8C-83A1-F6EECF244321}">
                <p14:modId xmlns:p14="http://schemas.microsoft.com/office/powerpoint/2010/main" val="171937008"/>
              </p:ext>
            </p:extLst>
          </p:nvPr>
        </p:nvGraphicFramePr>
        <p:xfrm>
          <a:off x="179511" y="1602461"/>
          <a:ext cx="8808745" cy="953897"/>
        </p:xfrm>
        <a:graphic>
          <a:graphicData uri="http://schemas.openxmlformats.org/drawingml/2006/table">
            <a:tbl>
              <a:tblPr/>
              <a:tblGrid>
                <a:gridCol w="871476"/>
                <a:gridCol w="871476"/>
                <a:gridCol w="784329"/>
                <a:gridCol w="871476"/>
                <a:gridCol w="871476"/>
                <a:gridCol w="873185"/>
                <a:gridCol w="873185"/>
                <a:gridCol w="1394362"/>
                <a:gridCol w="1397780"/>
              </a:tblGrid>
              <a:tr h="0">
                <a:tc rowSpan="3">
                  <a:txBody>
                    <a:bodyPr/>
                    <a:lstStyle/>
                    <a:p>
                      <a:pPr algn="ctr">
                        <a:lnSpc>
                          <a:spcPct val="107000"/>
                        </a:lnSpc>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Парки и номера путей (по паркам</a:t>
                      </a:r>
                      <a:r>
                        <a:rPr lang="ru-RU" sz="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lnSpc>
                          <a:spcPct val="107000"/>
                        </a:lnSpc>
                        <a:spcAft>
                          <a:spcPts val="0"/>
                        </a:spcAft>
                      </a:pPr>
                      <a:r>
                        <a:rPr lang="ru-RU" sz="8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50" dirty="0" smtClean="0">
                          <a:effectLst/>
                          <a:latin typeface="Times New Roman" panose="02020603050405020304" pitchFamily="18" charset="0"/>
                          <a:ea typeface="Times New Roman" panose="02020603050405020304" pitchFamily="18" charset="0"/>
                          <a:cs typeface="Times New Roman" panose="02020603050405020304" pitchFamily="18" charset="0"/>
                        </a:rPr>
                        <a:t>Величина </a:t>
                      </a:r>
                      <a:r>
                        <a:rPr lang="en-US" sz="1050" dirty="0">
                          <a:effectLst/>
                          <a:latin typeface="Times New Roman" panose="02020603050405020304" pitchFamily="18" charset="0"/>
                          <a:ea typeface="Times New Roman" panose="02020603050405020304" pitchFamily="18" charset="0"/>
                          <a:cs typeface="Times New Roman" panose="02020603050405020304" pitchFamily="18" charset="0"/>
                        </a:rPr>
                        <a:t>уклона (в тысячных</a:t>
                      </a:r>
                      <a:r>
                        <a:rPr lang="en-US" sz="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ct val="107000"/>
                        </a:lnSpc>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С какой стороны </a:t>
                      </a:r>
                      <a:r>
                        <a:rPr lang="ru-RU" sz="1050" dirty="0" smtClean="0">
                          <a:effectLst/>
                          <a:latin typeface="Times New Roman" panose="02020603050405020304" pitchFamily="18" charset="0"/>
                          <a:ea typeface="Times New Roman" panose="02020603050405020304" pitchFamily="18" charset="0"/>
                          <a:cs typeface="Times New Roman" panose="02020603050405020304" pitchFamily="18" charset="0"/>
                        </a:rPr>
                        <a:t>производится закрепление   </a:t>
                      </a:r>
                      <a:endParaRPr lang="ru-RU" sz="105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a:lnSpc>
                          <a:spcPct val="107000"/>
                        </a:lnSpc>
                        <a:spcAft>
                          <a:spcPts val="0"/>
                        </a:spcAft>
                      </a:pPr>
                      <a:r>
                        <a:rPr lang="en-US" sz="1050" dirty="0">
                          <a:effectLst/>
                          <a:latin typeface="Times New Roman" panose="02020603050405020304" pitchFamily="18" charset="0"/>
                          <a:ea typeface="Times New Roman" panose="02020603050405020304" pitchFamily="18" charset="0"/>
                          <a:cs typeface="Times New Roman" panose="02020603050405020304" pitchFamily="18" charset="0"/>
                        </a:rPr>
                        <a:t>Нормы закрепления    </a:t>
                      </a:r>
                      <a:endParaRPr lang="ru-RU" sz="105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rowSpan="3">
                  <a:txBody>
                    <a:bodyPr/>
                    <a:lstStyle/>
                    <a:p>
                      <a:pPr algn="ctr">
                        <a:lnSpc>
                          <a:spcPct val="107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Кто и когда производит закрепление, кому докладывает   </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lnSpc>
                          <a:spcPct val="107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Кто и когда снимает закрепление, кому докладывает   </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vMerge="1">
                  <a:txBody>
                    <a:bodyPr/>
                    <a:lstStyle/>
                    <a:p>
                      <a:endParaRPr lang="ru-RU"/>
                    </a:p>
                  </a:txBody>
                  <a:tcPr/>
                </a:tc>
                <a:tc vMerge="1">
                  <a:txBody>
                    <a:bodyPr/>
                    <a:lstStyle/>
                    <a:p>
                      <a:endParaRPr lang="ru-RU"/>
                    </a:p>
                  </a:txBody>
                  <a:tcPr/>
                </a:tc>
                <a:tc vMerge="1">
                  <a:txBody>
                    <a:bodyPr/>
                    <a:lstStyle/>
                    <a:p>
                      <a:endParaRPr lang="ru-RU"/>
                    </a:p>
                  </a:txBody>
                  <a:tcPr/>
                </a:tc>
                <a:tc rowSpan="2">
                  <a:txBody>
                    <a:bodyPr/>
                    <a:lstStyle/>
                    <a:p>
                      <a:pPr>
                        <a:lnSpc>
                          <a:spcPct val="107000"/>
                        </a:lnSpc>
                      </a:pPr>
                      <a:r>
                        <a:rPr lang="ru-RU" sz="1000" dirty="0" smtClean="0">
                          <a:effectLst/>
                          <a:latin typeface="Times New Roman" panose="02020603050405020304" pitchFamily="18" charset="0"/>
                        </a:rPr>
                        <a:t>    </a:t>
                      </a:r>
                      <a:r>
                        <a:rPr lang="en-US" sz="1000" dirty="0" smtClean="0">
                          <a:effectLst/>
                          <a:latin typeface="Times New Roman" panose="02020603050405020304" pitchFamily="18" charset="0"/>
                        </a:rPr>
                        <a:t>Наличие </a:t>
                      </a:r>
                      <a:endParaRPr lang="ru-RU" sz="1000" dirty="0" smtClean="0">
                        <a:effectLst/>
                        <a:latin typeface="Times New Roman" panose="02020603050405020304" pitchFamily="18" charset="0"/>
                      </a:endParaRPr>
                    </a:p>
                    <a:p>
                      <a:pPr>
                        <a:lnSpc>
                          <a:spcPct val="107000"/>
                        </a:lnSpc>
                      </a:pPr>
                      <a:r>
                        <a:rPr lang="ru-RU" sz="1000" dirty="0" smtClean="0">
                          <a:effectLst/>
                          <a:latin typeface="Times New Roman" panose="02020603050405020304" pitchFamily="18" charset="0"/>
                        </a:rPr>
                        <a:t>  </a:t>
                      </a:r>
                      <a:r>
                        <a:rPr lang="en-US" sz="1000" dirty="0" smtClean="0">
                          <a:effectLst/>
                          <a:latin typeface="Times New Roman" panose="02020603050405020304" pitchFamily="18" charset="0"/>
                        </a:rPr>
                        <a:t>стационарных</a:t>
                      </a:r>
                      <a:endParaRPr lang="ru-RU" sz="1000" dirty="0" smtClean="0">
                        <a:effectLst/>
                        <a:latin typeface="Times New Roman" panose="02020603050405020304" pitchFamily="18" charset="0"/>
                      </a:endParaRPr>
                    </a:p>
                    <a:p>
                      <a:pPr>
                        <a:lnSpc>
                          <a:spcPct val="107000"/>
                        </a:lnSpc>
                      </a:pPr>
                      <a:r>
                        <a:rPr lang="ru-RU" sz="1000" dirty="0" smtClean="0">
                          <a:effectLst/>
                          <a:latin typeface="Times New Roman" panose="02020603050405020304" pitchFamily="18" charset="0"/>
                        </a:rPr>
                        <a:t>  </a:t>
                      </a:r>
                      <a:r>
                        <a:rPr lang="en-US" sz="1000" dirty="0" smtClean="0">
                          <a:effectLst/>
                          <a:latin typeface="Times New Roman" panose="02020603050405020304" pitchFamily="18" charset="0"/>
                        </a:rPr>
                        <a:t> </a:t>
                      </a:r>
                      <a:r>
                        <a:rPr lang="ru-RU" sz="1000" dirty="0" smtClean="0">
                          <a:effectLst/>
                          <a:latin typeface="Times New Roman" panose="02020603050405020304" pitchFamily="18" charset="0"/>
                        </a:rPr>
                        <a:t> </a:t>
                      </a:r>
                      <a:r>
                        <a:rPr lang="en-US" sz="1000" dirty="0" smtClean="0">
                          <a:effectLst/>
                          <a:latin typeface="Times New Roman" panose="02020603050405020304" pitchFamily="18" charset="0"/>
                        </a:rPr>
                        <a:t>устройств  </a:t>
                      </a:r>
                      <a:endParaRPr lang="ru-RU" sz="1000" dirty="0">
                        <a:effectLst/>
                        <a:latin typeface="Calibri" panose="020F050202020403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07000"/>
                        </a:lnSpc>
                        <a:spcAft>
                          <a:spcPts val="0"/>
                        </a:spcAft>
                      </a:pPr>
                      <a:r>
                        <a:rPr lang="en-US" sz="1050" dirty="0">
                          <a:effectLst/>
                          <a:latin typeface="Times New Roman" panose="02020603050405020304" pitchFamily="18" charset="0"/>
                          <a:ea typeface="Times New Roman" panose="02020603050405020304" pitchFamily="18" charset="0"/>
                          <a:cs typeface="Times New Roman" panose="02020603050405020304" pitchFamily="18" charset="0"/>
                        </a:rPr>
                        <a:t>Количество тормозных башмаков  </a:t>
                      </a:r>
                      <a:endParaRPr lang="ru-RU" sz="105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0"/>
                        </a:spcAft>
                      </a:pPr>
                      <a:r>
                        <a:rPr lang="en-US" sz="1000" dirty="0">
                          <a:effectLst/>
                          <a:latin typeface="Times New Roman" panose="02020603050405020304" pitchFamily="18" charset="0"/>
                          <a:ea typeface="Times New Roman" panose="02020603050405020304" pitchFamily="18" charset="0"/>
                          <a:cs typeface="Times New Roman" panose="02020603050405020304" pitchFamily="18" charset="0"/>
                        </a:rPr>
                        <a:t>Количество осей  </a:t>
                      </a:r>
                      <a:endParaRPr lang="ru-RU"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vMerge="1">
                  <a:txBody>
                    <a:bodyPr/>
                    <a:lstStyle/>
                    <a:p>
                      <a:endParaRPr lang="ru-RU"/>
                    </a:p>
                  </a:txBody>
                  <a:tcPr/>
                </a:tc>
                <a:tc vMerge="1">
                  <a:txBody>
                    <a:bodyPr/>
                    <a:lstStyle/>
                    <a:p>
                      <a:endParaRPr lang="ru-RU"/>
                    </a:p>
                  </a:txBody>
                  <a:tcPr/>
                </a:tc>
              </a:tr>
              <a:tr h="0">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07000"/>
                        </a:lnSpc>
                      </a:pPr>
                      <a:r>
                        <a:rPr lang="ru-RU" sz="1000" dirty="0" smtClean="0">
                          <a:effectLst/>
                          <a:latin typeface="Times New Roman" panose="02020603050405020304" pitchFamily="18" charset="0"/>
                          <a:ea typeface="Times New Roman" panose="02020603050405020304" pitchFamily="18" charset="0"/>
                        </a:rPr>
                        <a:t>    </a:t>
                      </a:r>
                      <a:r>
                        <a:rPr lang="en-US" sz="1000" dirty="0" smtClean="0">
                          <a:effectLst/>
                          <a:latin typeface="Times New Roman" panose="02020603050405020304" pitchFamily="18" charset="0"/>
                          <a:ea typeface="Times New Roman" panose="02020603050405020304" pitchFamily="18" charset="0"/>
                        </a:rPr>
                        <a:t>Норма по</a:t>
                      </a:r>
                      <a:endParaRPr lang="ru-RU" sz="1000" dirty="0" smtClean="0">
                        <a:effectLst/>
                        <a:latin typeface="Times New Roman" panose="02020603050405020304" pitchFamily="18" charset="0"/>
                        <a:ea typeface="Times New Roman" panose="02020603050405020304" pitchFamily="18" charset="0"/>
                      </a:endParaRPr>
                    </a:p>
                    <a:p>
                      <a:pPr>
                        <a:lnSpc>
                          <a:spcPct val="107000"/>
                        </a:lnSpc>
                      </a:pPr>
                      <a:r>
                        <a:rPr lang="en-US" sz="1000" dirty="0" smtClean="0">
                          <a:effectLst/>
                          <a:latin typeface="Times New Roman" panose="02020603050405020304" pitchFamily="18" charset="0"/>
                          <a:ea typeface="Times New Roman" panose="02020603050405020304" pitchFamily="18" charset="0"/>
                        </a:rPr>
                        <a:t> </a:t>
                      </a:r>
                      <a:r>
                        <a:rPr lang="ru-RU" sz="1000" dirty="0" smtClean="0">
                          <a:effectLst/>
                          <a:latin typeface="Times New Roman" panose="02020603050405020304" pitchFamily="18" charset="0"/>
                          <a:ea typeface="Times New Roman" panose="02020603050405020304" pitchFamily="18" charset="0"/>
                        </a:rPr>
                        <a:t> </a:t>
                      </a:r>
                      <a:r>
                        <a:rPr lang="en-US" sz="1000" dirty="0" smtClean="0">
                          <a:effectLst/>
                          <a:latin typeface="Times New Roman" panose="02020603050405020304" pitchFamily="18" charset="0"/>
                          <a:ea typeface="Times New Roman" panose="02020603050405020304" pitchFamily="18" charset="0"/>
                        </a:rPr>
                        <a:t>формуле </a:t>
                      </a:r>
                      <a:r>
                        <a:rPr lang="en-US" sz="1000" dirty="0">
                          <a:effectLst/>
                          <a:latin typeface="Times New Roman" panose="02020603050405020304" pitchFamily="18" charset="0"/>
                          <a:ea typeface="Times New Roman" panose="02020603050405020304" pitchFamily="18" charset="0"/>
                        </a:rPr>
                        <a:t>(1</a:t>
                      </a:r>
                      <a:r>
                        <a:rPr lang="en-US" sz="1000" dirty="0" smtClean="0">
                          <a:effectLst/>
                          <a:latin typeface="Times New Roman" panose="02020603050405020304" pitchFamily="18" charset="0"/>
                          <a:ea typeface="Times New Roman" panose="02020603050405020304" pitchFamily="18" charset="0"/>
                        </a:rPr>
                        <a:t>)</a:t>
                      </a:r>
                      <a:endParaRPr lang="ru-RU" sz="1000" dirty="0" smtClean="0">
                        <a:effectLst/>
                        <a:latin typeface="Times New Roman" panose="02020603050405020304" pitchFamily="18" charset="0"/>
                        <a:ea typeface="Times New Roman" panose="02020603050405020304" pitchFamily="18" charset="0"/>
                      </a:endParaRPr>
                    </a:p>
                    <a:p>
                      <a:pPr>
                        <a:lnSpc>
                          <a:spcPct val="107000"/>
                        </a:lnSpc>
                      </a:pPr>
                      <a:r>
                        <a:rPr lang="ru-RU" sz="1000" dirty="0" smtClean="0">
                          <a:effectLst/>
                          <a:latin typeface="Times New Roman" panose="02020603050405020304" pitchFamily="18" charset="0"/>
                          <a:ea typeface="Times New Roman" panose="02020603050405020304" pitchFamily="18" charset="0"/>
                        </a:rPr>
                        <a:t>   </a:t>
                      </a:r>
                      <a:r>
                        <a:rPr lang="en-US" sz="1000" dirty="0" smtClean="0">
                          <a:effectLst/>
                          <a:latin typeface="Times New Roman" panose="02020603050405020304" pitchFamily="18" charset="0"/>
                          <a:ea typeface="Times New Roman" panose="02020603050405020304" pitchFamily="18" charset="0"/>
                        </a:rPr>
                        <a:t> </a:t>
                      </a:r>
                      <a:r>
                        <a:rPr lang="ru-RU" sz="1000" dirty="0" smtClean="0">
                          <a:effectLst/>
                          <a:latin typeface="Times New Roman" panose="02020603050405020304" pitchFamily="18" charset="0"/>
                          <a:ea typeface="Times New Roman" panose="02020603050405020304" pitchFamily="18" charset="0"/>
                        </a:rPr>
                        <a:t>  </a:t>
                      </a:r>
                      <a:r>
                        <a:rPr lang="en-US" sz="1000" dirty="0" smtClean="0">
                          <a:effectLst/>
                          <a:latin typeface="Times New Roman" panose="02020603050405020304" pitchFamily="18" charset="0"/>
                          <a:ea typeface="Times New Roman" panose="02020603050405020304" pitchFamily="18" charset="0"/>
                        </a:rPr>
                        <a:t>ИДП </a:t>
                      </a:r>
                      <a:endParaRPr lang="ru-RU" sz="1000" dirty="0">
                        <a:effectLst/>
                        <a:latin typeface="Calibri" panose="020F050202020403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000" dirty="0">
                          <a:effectLst/>
                          <a:latin typeface="Times New Roman" panose="02020603050405020304" pitchFamily="18" charset="0"/>
                          <a:ea typeface="Times New Roman" panose="02020603050405020304" pitchFamily="18" charset="0"/>
                          <a:cs typeface="Times New Roman" panose="02020603050405020304" pitchFamily="18" charset="0"/>
                        </a:rPr>
                        <a:t>Норма по формуле (2) ИДП </a:t>
                      </a:r>
                      <a:endParaRPr lang="ru-RU"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tc vMerge="1">
                  <a:txBody>
                    <a:bodyPr/>
                    <a:lstStyle/>
                    <a:p>
                      <a:endParaRPr lang="ru-RU"/>
                    </a:p>
                  </a:txBody>
                  <a:tcPr/>
                </a:tc>
              </a:tr>
              <a:tr h="0">
                <a:tc>
                  <a:txBody>
                    <a:bodyPr/>
                    <a:lstStyle/>
                    <a:p>
                      <a:pPr>
                        <a:lnSpc>
                          <a:spcPct val="107000"/>
                        </a:lnSpc>
                      </a:pPr>
                      <a:r>
                        <a:rPr lang="ru-RU" sz="800" dirty="0" smtClean="0">
                          <a:effectLst/>
                          <a:latin typeface="Times New Roman" panose="02020603050405020304" pitchFamily="18" charset="0"/>
                          <a:ea typeface="Times New Roman" panose="02020603050405020304" pitchFamily="18" charset="0"/>
                        </a:rPr>
                        <a:t>             </a:t>
                      </a:r>
                      <a:r>
                        <a:rPr lang="en-US" sz="800" dirty="0" smtClean="0">
                          <a:effectLst/>
                          <a:latin typeface="Times New Roman" panose="02020603050405020304" pitchFamily="18" charset="0"/>
                          <a:ea typeface="Times New Roman" panose="02020603050405020304" pitchFamily="18" charset="0"/>
                        </a:rPr>
                        <a:t>1 </a:t>
                      </a:r>
                      <a:endParaRPr lang="ru-RU" sz="1100" dirty="0">
                        <a:effectLst/>
                        <a:latin typeface="Calibri" panose="020F050202020403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800" dirty="0">
                          <a:effectLst/>
                          <a:latin typeface="Times New Roman" panose="02020603050405020304" pitchFamily="18" charset="0"/>
                          <a:ea typeface="Times New Roman" panose="02020603050405020304" pitchFamily="18" charset="0"/>
                          <a:cs typeface="Times New Roman" panose="02020603050405020304" pitchFamily="18" charset="0"/>
                        </a:rPr>
                        <a:t>2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800">
                          <a:effectLst/>
                          <a:latin typeface="Times New Roman" panose="02020603050405020304" pitchFamily="18" charset="0"/>
                          <a:ea typeface="Times New Roman" panose="02020603050405020304" pitchFamily="18" charset="0"/>
                          <a:cs typeface="Times New Roman" panose="02020603050405020304" pitchFamily="18" charset="0"/>
                        </a:rPr>
                        <a:t>3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800">
                          <a:effectLst/>
                          <a:latin typeface="Times New Roman" panose="02020603050405020304" pitchFamily="18" charset="0"/>
                          <a:ea typeface="Times New Roman" panose="02020603050405020304" pitchFamily="18" charset="0"/>
                          <a:cs typeface="Times New Roman" panose="02020603050405020304" pitchFamily="18" charset="0"/>
                        </a:rPr>
                        <a:t>4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800">
                          <a:effectLst/>
                          <a:latin typeface="Times New Roman" panose="02020603050405020304" pitchFamily="18" charset="0"/>
                          <a:ea typeface="Times New Roman" panose="02020603050405020304" pitchFamily="18" charset="0"/>
                          <a:cs typeface="Times New Roman" panose="02020603050405020304" pitchFamily="18" charset="0"/>
                        </a:rPr>
                        <a:t>5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800">
                          <a:effectLst/>
                          <a:latin typeface="Times New Roman" panose="02020603050405020304" pitchFamily="18" charset="0"/>
                          <a:ea typeface="Times New Roman" panose="02020603050405020304" pitchFamily="18" charset="0"/>
                          <a:cs typeface="Times New Roman" panose="02020603050405020304" pitchFamily="18" charset="0"/>
                        </a:rPr>
                        <a:t>6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800">
                          <a:effectLst/>
                          <a:latin typeface="Times New Roman" panose="02020603050405020304" pitchFamily="18" charset="0"/>
                          <a:ea typeface="Times New Roman" panose="02020603050405020304" pitchFamily="18" charset="0"/>
                          <a:cs typeface="Times New Roman" panose="02020603050405020304" pitchFamily="18" charset="0"/>
                        </a:rPr>
                        <a:t>7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800">
                          <a:effectLst/>
                          <a:latin typeface="Times New Roman" panose="02020603050405020304" pitchFamily="18" charset="0"/>
                          <a:ea typeface="Times New Roman" panose="02020603050405020304" pitchFamily="18" charset="0"/>
                          <a:cs typeface="Times New Roman" panose="02020603050405020304" pitchFamily="18" charset="0"/>
                        </a:rPr>
                        <a:t>8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800" dirty="0">
                          <a:effectLst/>
                          <a:latin typeface="Times New Roman" panose="02020603050405020304" pitchFamily="18" charset="0"/>
                          <a:ea typeface="Times New Roman" panose="02020603050405020304" pitchFamily="18" charset="0"/>
                          <a:cs typeface="Times New Roman" panose="02020603050405020304" pitchFamily="18" charset="0"/>
                        </a:rPr>
                        <a:t>9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7" name="Таблица 6"/>
          <p:cNvGraphicFramePr>
            <a:graphicFrameLocks noGrp="1"/>
          </p:cNvGraphicFramePr>
          <p:nvPr>
            <p:extLst>
              <p:ext uri="{D42A27DB-BD31-4B8C-83A1-F6EECF244321}">
                <p14:modId xmlns:p14="http://schemas.microsoft.com/office/powerpoint/2010/main" val="3185122102"/>
              </p:ext>
            </p:extLst>
          </p:nvPr>
        </p:nvGraphicFramePr>
        <p:xfrm>
          <a:off x="179511" y="2550022"/>
          <a:ext cx="8784977" cy="1764350"/>
        </p:xfrm>
        <a:graphic>
          <a:graphicData uri="http://schemas.openxmlformats.org/drawingml/2006/table">
            <a:tbl>
              <a:tblPr/>
              <a:tblGrid>
                <a:gridCol w="864097"/>
                <a:gridCol w="864096"/>
                <a:gridCol w="792088"/>
                <a:gridCol w="864096"/>
                <a:gridCol w="864096"/>
                <a:gridCol w="857597"/>
                <a:gridCol w="882946"/>
                <a:gridCol w="1408571"/>
                <a:gridCol w="1387390"/>
              </a:tblGrid>
              <a:tr h="224163">
                <a:tc rowSpan="9">
                  <a:txBody>
                    <a:bodyPr/>
                    <a:lstStyle/>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1 </a:t>
                      </a: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путь  от переезда в сторону Троф. </a:t>
                      </a:r>
                      <a:r>
                        <a:rPr lang="en-US" sz="1000" dirty="0">
                          <a:effectLst/>
                          <a:latin typeface="Times New Roman" panose="02020603050405020304" pitchFamily="18" charset="0"/>
                          <a:ea typeface="Times New Roman" panose="02020603050405020304" pitchFamily="18" charset="0"/>
                          <a:cs typeface="Times New Roman" panose="02020603050405020304" pitchFamily="18" charset="0"/>
                        </a:rPr>
                        <a:t>I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1,9/1,8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smtClean="0">
                          <a:effectLst/>
                          <a:latin typeface="Times New Roman" panose="02020603050405020304" pitchFamily="18" charset="0"/>
                          <a:ea typeface="Times New Roman" panose="02020603050405020304" pitchFamily="18" charset="0"/>
                          <a:cs typeface="Times New Roman" panose="02020603050405020304" pitchFamily="18" charset="0"/>
                        </a:rPr>
                        <a:t>Сарат</a:t>
                      </a:r>
                      <a:r>
                        <a:rPr lang="en-US" sz="1100" dirty="0">
                          <a:effectLst/>
                          <a:latin typeface="Times New Roman" panose="02020603050405020304" pitchFamily="18" charset="0"/>
                          <a:ea typeface="Times New Roman" panose="02020603050405020304" pitchFamily="18" charset="0"/>
                          <a:cs typeface="Times New Roman" panose="02020603050405020304" pitchFamily="18" charset="0"/>
                        </a:rPr>
                        <a:t>. II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en-US" sz="1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1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50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24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9">
                  <a:txBody>
                    <a:bodyPr/>
                    <a:lstStyle/>
                    <a:p>
                      <a:pPr>
                        <a:lnSpc>
                          <a:spcPct val="107000"/>
                        </a:lnSpc>
                        <a:spcAft>
                          <a:spcPts val="0"/>
                        </a:spcAft>
                      </a:pP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Сигналист </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до </a:t>
                      </a:r>
                      <a:endPar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0"/>
                        </a:spcAft>
                      </a:pP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отцепки локомотива</a:t>
                      </a:r>
                    </a:p>
                    <a:p>
                      <a:pPr>
                        <a:lnSpc>
                          <a:spcPct val="107000"/>
                        </a:lnSpc>
                        <a:spcAft>
                          <a:spcPts val="0"/>
                        </a:spcAft>
                      </a:pP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по </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указанию ДСП </a:t>
                      </a: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с</a:t>
                      </a:r>
                    </a:p>
                    <a:p>
                      <a:pPr>
                        <a:lnSpc>
                          <a:spcPct val="107000"/>
                        </a:lnSpc>
                        <a:spcAft>
                          <a:spcPts val="0"/>
                        </a:spcAft>
                      </a:pP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последующим </a:t>
                      </a:r>
                    </a:p>
                    <a:p>
                      <a:pPr>
                        <a:lnSpc>
                          <a:spcPct val="107000"/>
                        </a:lnSpc>
                        <a:spcAft>
                          <a:spcPts val="0"/>
                        </a:spcAft>
                      </a:pP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докладом </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ему.         </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9">
                  <a:txBody>
                    <a:bodyPr/>
                    <a:lstStyle/>
                    <a:p>
                      <a:pPr>
                        <a:lnSpc>
                          <a:spcPct val="107000"/>
                        </a:lnSpc>
                        <a:spcAft>
                          <a:spcPts val="0"/>
                        </a:spcAft>
                      </a:pP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Сигналист после</a:t>
                      </a:r>
                    </a:p>
                    <a:p>
                      <a:pPr>
                        <a:lnSpc>
                          <a:spcPct val="107000"/>
                        </a:lnSpc>
                        <a:spcAft>
                          <a:spcPts val="0"/>
                        </a:spcAft>
                      </a:pP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прицепки</a:t>
                      </a:r>
                    </a:p>
                    <a:p>
                      <a:pPr>
                        <a:lnSpc>
                          <a:spcPct val="107000"/>
                        </a:lnSpc>
                        <a:spcAft>
                          <a:spcPts val="0"/>
                        </a:spcAft>
                      </a:pP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локомотива </a:t>
                      </a: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по</a:t>
                      </a:r>
                    </a:p>
                    <a:p>
                      <a:pPr>
                        <a:lnSpc>
                          <a:spcPct val="107000"/>
                        </a:lnSpc>
                        <a:spcAft>
                          <a:spcPts val="0"/>
                        </a:spcAft>
                      </a:pP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указанию ДСП </a:t>
                      </a: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с</a:t>
                      </a:r>
                    </a:p>
                    <a:p>
                      <a:pPr>
                        <a:lnSpc>
                          <a:spcPct val="107000"/>
                        </a:lnSpc>
                        <a:spcAft>
                          <a:spcPts val="0"/>
                        </a:spcAft>
                      </a:pP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последующим</a:t>
                      </a:r>
                    </a:p>
                    <a:p>
                      <a:pPr>
                        <a:lnSpc>
                          <a:spcPct val="107000"/>
                        </a:lnSpc>
                        <a:spcAft>
                          <a:spcPts val="0"/>
                        </a:spcAft>
                      </a:pP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докладом ему.         </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224163">
                <a:tc vMerge="1">
                  <a:txBody>
                    <a:bodyPr/>
                    <a:lstStyle/>
                    <a:p>
                      <a:endParaRPr lang="ru-RU"/>
                    </a:p>
                  </a:txBody>
                  <a:tcPr/>
                </a:tc>
                <a:tc>
                  <a:txBody>
                    <a:bodyPr/>
                    <a:lstStyle/>
                    <a:p>
                      <a:pPr>
                        <a:lnSpc>
                          <a:spcPct val="107000"/>
                        </a:lnSpc>
                        <a:spcAft>
                          <a:spcPts val="0"/>
                        </a:spcAft>
                      </a:pPr>
                      <a:r>
                        <a:rPr lang="ru-RU" sz="1100" dirty="0" smtClean="0">
                          <a:effectLst/>
                          <a:latin typeface="Calibri" panose="020F0502020204030204" pitchFamily="34" charset="0"/>
                          <a:ea typeface="Times New Roman" panose="02020603050405020304" pitchFamily="18" charset="0"/>
                          <a:cs typeface="Times New Roman" panose="02020603050405020304" pitchFamily="18" charset="0"/>
                        </a:rPr>
                        <a:t>      2,2/1,9</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1100" dirty="0" smtClean="0">
                          <a:effectLst/>
                          <a:latin typeface="Calibri" panose="020F0502020204030204" pitchFamily="34" charset="0"/>
                          <a:ea typeface="Times New Roman" panose="02020603050405020304" pitchFamily="18" charset="0"/>
                          <a:cs typeface="Times New Roman" panose="02020603050405020304" pitchFamily="18" charset="0"/>
                        </a:rPr>
                        <a:t>     Сарат. </a:t>
                      </a:r>
                      <a:r>
                        <a:rPr lang="en-US" sz="1100" dirty="0" smtClean="0">
                          <a:effectLst/>
                          <a:latin typeface="Calibri" panose="020F0502020204030204" pitchFamily="34" charset="0"/>
                          <a:ea typeface="Times New Roman" panose="02020603050405020304" pitchFamily="18" charset="0"/>
                          <a:cs typeface="Times New Roman" panose="02020603050405020304" pitchFamily="18" charset="0"/>
                        </a:rPr>
                        <a:t>II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1100" dirty="0" smtClean="0">
                          <a:effectLst/>
                          <a:latin typeface="Calibri" panose="020F0502020204030204" pitchFamily="34" charset="0"/>
                          <a:ea typeface="Times New Roman" panose="02020603050405020304" pitchFamily="18" charset="0"/>
                          <a:cs typeface="Times New Roman" panose="02020603050405020304" pitchFamily="18" charset="0"/>
                        </a:rPr>
                        <a:t>             2</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1100" dirty="0" smtClean="0">
                          <a:effectLst/>
                          <a:latin typeface="Calibri" panose="020F0502020204030204" pitchFamily="34" charset="0"/>
                          <a:ea typeface="Times New Roman" panose="02020603050405020304" pitchFamily="18" charset="0"/>
                          <a:cs typeface="Times New Roman" panose="02020603050405020304" pitchFamily="18" charset="0"/>
                        </a:rPr>
                        <a:t>            92</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ru-RU"/>
                    </a:p>
                  </a:txBody>
                  <a:tcPr/>
                </a:tc>
                <a:tc vMerge="1">
                  <a:txBody>
                    <a:bodyPr/>
                    <a:lstStyle/>
                    <a:p>
                      <a:endParaRPr lang="ru-RU"/>
                    </a:p>
                  </a:txBody>
                  <a:tcPr/>
                </a:tc>
              </a:tr>
              <a:tr h="189208">
                <a:tc vMerge="1">
                  <a:txBody>
                    <a:bodyPr/>
                    <a:lstStyle/>
                    <a:p>
                      <a:endParaRPr lang="ru-RU"/>
                    </a:p>
                  </a:txBody>
                  <a:tcPr/>
                </a:tc>
                <a:tc>
                  <a:txBody>
                    <a:bodyPr/>
                    <a:lstStyle/>
                    <a:p>
                      <a:pPr>
                        <a:lnSpc>
                          <a:spcPct val="107000"/>
                        </a:lnSpc>
                        <a:spcAft>
                          <a:spcPts val="0"/>
                        </a:spcAft>
                      </a:pPr>
                      <a:r>
                        <a:rPr lang="ru-RU" sz="1100" dirty="0" smtClean="0">
                          <a:effectLst/>
                          <a:latin typeface="Calibri" panose="020F0502020204030204" pitchFamily="34" charset="0"/>
                          <a:ea typeface="Times New Roman" panose="02020603050405020304" pitchFamily="18" charset="0"/>
                          <a:cs typeface="Times New Roman" panose="02020603050405020304" pitchFamily="18" charset="0"/>
                        </a:rPr>
                        <a:t>      2,6/1,9</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1100" dirty="0" smtClean="0">
                          <a:effectLst/>
                          <a:latin typeface="Calibri" panose="020F0502020204030204" pitchFamily="34" charset="0"/>
                          <a:ea typeface="Times New Roman" panose="02020603050405020304" pitchFamily="18" charset="0"/>
                          <a:cs typeface="Times New Roman" panose="02020603050405020304" pitchFamily="18" charset="0"/>
                        </a:rPr>
                        <a:t>     Сарат. </a:t>
                      </a:r>
                      <a:r>
                        <a:rPr lang="en-US" sz="1100" dirty="0" smtClean="0">
                          <a:effectLst/>
                          <a:latin typeface="Calibri" panose="020F0502020204030204" pitchFamily="34" charset="0"/>
                          <a:ea typeface="Times New Roman" panose="02020603050405020304" pitchFamily="18" charset="0"/>
                          <a:cs typeface="Times New Roman" panose="02020603050405020304" pitchFamily="18" charset="0"/>
                        </a:rPr>
                        <a:t>II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1100" dirty="0" smtClean="0">
                          <a:effectLst/>
                          <a:latin typeface="Calibri" panose="020F0502020204030204" pitchFamily="34" charset="0"/>
                          <a:ea typeface="Times New Roman" panose="02020603050405020304" pitchFamily="18" charset="0"/>
                          <a:cs typeface="Times New Roman" panose="02020603050405020304" pitchFamily="18" charset="0"/>
                        </a:rPr>
                        <a:t>             3</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1100" dirty="0" smtClean="0">
                          <a:effectLst/>
                          <a:latin typeface="Calibri" panose="020F0502020204030204" pitchFamily="34" charset="0"/>
                          <a:ea typeface="Times New Roman" panose="02020603050405020304" pitchFamily="18" charset="0"/>
                          <a:cs typeface="Times New Roman" panose="02020603050405020304" pitchFamily="18" charset="0"/>
                        </a:rPr>
                        <a:t>            106</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ru-RU"/>
                    </a:p>
                  </a:txBody>
                  <a:tcPr/>
                </a:tc>
                <a:tc vMerge="1">
                  <a:txBody>
                    <a:bodyPr/>
                    <a:lstStyle/>
                    <a:p>
                      <a:endParaRPr lang="ru-RU"/>
                    </a:p>
                  </a:txBody>
                  <a:tcPr/>
                </a:tc>
              </a:tr>
              <a:tr h="189208">
                <a:tc vMerge="1">
                  <a:txBody>
                    <a:bodyPr/>
                    <a:lstStyle/>
                    <a:p>
                      <a:endParaRPr lang="ru-RU"/>
                    </a:p>
                  </a:txBody>
                  <a:tcPr/>
                </a:tc>
                <a:tc>
                  <a:txBody>
                    <a:bodyPr/>
                    <a:lstStyle/>
                    <a:p>
                      <a:pPr>
                        <a:lnSpc>
                          <a:spcPct val="107000"/>
                        </a:lnSpc>
                        <a:spcAft>
                          <a:spcPts val="0"/>
                        </a:spcAft>
                      </a:pPr>
                      <a:r>
                        <a:rPr lang="ru-RU" sz="1100" dirty="0" smtClean="0">
                          <a:effectLst/>
                          <a:latin typeface="Calibri" panose="020F0502020204030204" pitchFamily="34" charset="0"/>
                          <a:ea typeface="Times New Roman" panose="02020603050405020304" pitchFamily="18" charset="0"/>
                          <a:cs typeface="Times New Roman" panose="02020603050405020304" pitchFamily="18" charset="0"/>
                        </a:rPr>
                        <a:t>      -/2,0</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1100" dirty="0" smtClean="0">
                          <a:effectLst/>
                          <a:latin typeface="Calibri" panose="020F0502020204030204" pitchFamily="34" charset="0"/>
                          <a:ea typeface="Times New Roman" panose="02020603050405020304" pitchFamily="18" charset="0"/>
                          <a:cs typeface="Times New Roman" panose="02020603050405020304" pitchFamily="18" charset="0"/>
                        </a:rPr>
                        <a:t>     Сарат. </a:t>
                      </a:r>
                      <a:r>
                        <a:rPr lang="en-US" sz="1100" dirty="0" smtClean="0">
                          <a:effectLst/>
                          <a:latin typeface="Calibri" panose="020F0502020204030204" pitchFamily="34" charset="0"/>
                          <a:ea typeface="Times New Roman" panose="02020603050405020304" pitchFamily="18" charset="0"/>
                          <a:cs typeface="Times New Roman" panose="02020603050405020304" pitchFamily="18" charset="0"/>
                        </a:rPr>
                        <a:t>II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1100" dirty="0" smtClean="0">
                          <a:effectLst/>
                          <a:latin typeface="Calibri" panose="020F0502020204030204" pitchFamily="34" charset="0"/>
                          <a:ea typeface="Times New Roman" panose="02020603050405020304" pitchFamily="18" charset="0"/>
                          <a:cs typeface="Times New Roman" panose="02020603050405020304" pitchFamily="18" charset="0"/>
                        </a:rPr>
                        <a:t>             4</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ru-RU"/>
                    </a:p>
                  </a:txBody>
                  <a:tcPr/>
                </a:tc>
                <a:tc vMerge="1">
                  <a:txBody>
                    <a:bodyPr/>
                    <a:lstStyle/>
                    <a:p>
                      <a:endParaRPr lang="ru-RU"/>
                    </a:p>
                  </a:txBody>
                  <a:tcPr/>
                </a:tc>
              </a:tr>
              <a:tr h="192944">
                <a:tc vMerge="1">
                  <a:txBody>
                    <a:bodyPr/>
                    <a:lstStyle/>
                    <a:p>
                      <a:endParaRPr lang="ru-RU"/>
                    </a:p>
                  </a:txBody>
                  <a:tcPr/>
                </a:tc>
                <a:tc>
                  <a:txBody>
                    <a:bodyPr/>
                    <a:lstStyle/>
                    <a:p>
                      <a:pPr>
                        <a:lnSpc>
                          <a:spcPct val="107000"/>
                        </a:lnSpc>
                        <a:spcAft>
                          <a:spcPts val="0"/>
                        </a:spcAft>
                      </a:pPr>
                      <a:r>
                        <a:rPr lang="ru-RU" sz="1100" dirty="0" smtClean="0">
                          <a:effectLst/>
                          <a:latin typeface="Calibri" panose="020F0502020204030204" pitchFamily="34" charset="0"/>
                          <a:ea typeface="Times New Roman" panose="02020603050405020304" pitchFamily="18" charset="0"/>
                          <a:cs typeface="Times New Roman" panose="02020603050405020304" pitchFamily="18" charset="0"/>
                        </a:rPr>
                        <a:t>      -/2,3</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1100" dirty="0" smtClean="0">
                          <a:effectLst/>
                          <a:latin typeface="Calibri" panose="020F0502020204030204" pitchFamily="34" charset="0"/>
                          <a:ea typeface="Times New Roman" panose="02020603050405020304" pitchFamily="18" charset="0"/>
                          <a:cs typeface="Times New Roman" panose="02020603050405020304" pitchFamily="18" charset="0"/>
                        </a:rPr>
                        <a:t>     Сарат. </a:t>
                      </a:r>
                      <a:r>
                        <a:rPr lang="en-US" sz="1100" dirty="0" smtClean="0">
                          <a:effectLst/>
                          <a:latin typeface="Calibri" panose="020F0502020204030204" pitchFamily="34" charset="0"/>
                          <a:ea typeface="Times New Roman" panose="02020603050405020304" pitchFamily="18" charset="0"/>
                          <a:cs typeface="Times New Roman" panose="02020603050405020304" pitchFamily="18" charset="0"/>
                        </a:rPr>
                        <a:t>II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1100" dirty="0" smtClean="0">
                          <a:effectLst/>
                          <a:latin typeface="Calibri" panose="020F0502020204030204" pitchFamily="34" charset="0"/>
                          <a:ea typeface="Times New Roman" panose="02020603050405020304" pitchFamily="18" charset="0"/>
                          <a:cs typeface="Times New Roman" panose="02020603050405020304" pitchFamily="18" charset="0"/>
                        </a:rPr>
                        <a:t>             5</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ru-RU"/>
                    </a:p>
                  </a:txBody>
                  <a:tcPr/>
                </a:tc>
                <a:tc vMerge="1">
                  <a:txBody>
                    <a:bodyPr/>
                    <a:lstStyle/>
                    <a:p>
                      <a:endParaRPr lang="ru-RU"/>
                    </a:p>
                  </a:txBody>
                  <a:tcPr/>
                </a:tc>
              </a:tr>
              <a:tr h="192944">
                <a:tc vMerge="1">
                  <a:txBody>
                    <a:bodyPr/>
                    <a:lstStyle/>
                    <a:p>
                      <a:endParaRPr lang="ru-RU"/>
                    </a:p>
                  </a:txBody>
                  <a:tcPr/>
                </a:tc>
                <a:tc>
                  <a:txBody>
                    <a:bodyPr/>
                    <a:lstStyle/>
                    <a:p>
                      <a:pPr>
                        <a:lnSpc>
                          <a:spcPct val="107000"/>
                        </a:lnSpc>
                        <a:spcAft>
                          <a:spcPts val="0"/>
                        </a:spcAft>
                      </a:pPr>
                      <a:r>
                        <a:rPr lang="ru-RU" sz="1100" dirty="0" smtClean="0">
                          <a:effectLst/>
                          <a:latin typeface="Calibri" panose="020F0502020204030204" pitchFamily="34" charset="0"/>
                          <a:ea typeface="Times New Roman" panose="02020603050405020304" pitchFamily="18" charset="0"/>
                          <a:cs typeface="Times New Roman" panose="02020603050405020304" pitchFamily="18" charset="0"/>
                        </a:rPr>
                        <a:t>      -/2,5</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1100" dirty="0" smtClean="0">
                          <a:effectLst/>
                          <a:latin typeface="Calibri" panose="020F0502020204030204" pitchFamily="34" charset="0"/>
                          <a:ea typeface="Times New Roman" panose="02020603050405020304" pitchFamily="18" charset="0"/>
                          <a:cs typeface="Times New Roman" panose="02020603050405020304" pitchFamily="18" charset="0"/>
                        </a:rPr>
                        <a:t>     Сарат. </a:t>
                      </a:r>
                      <a:r>
                        <a:rPr lang="en-US" sz="1100" dirty="0" smtClean="0">
                          <a:effectLst/>
                          <a:latin typeface="Calibri" panose="020F0502020204030204" pitchFamily="34" charset="0"/>
                          <a:ea typeface="Times New Roman" panose="02020603050405020304" pitchFamily="18" charset="0"/>
                          <a:cs typeface="Times New Roman" panose="02020603050405020304" pitchFamily="18" charset="0"/>
                        </a:rPr>
                        <a:t>II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1100" dirty="0" smtClean="0">
                          <a:effectLst/>
                          <a:latin typeface="Calibri" panose="020F0502020204030204" pitchFamily="34" charset="0"/>
                          <a:ea typeface="Times New Roman" panose="02020603050405020304" pitchFamily="18" charset="0"/>
                          <a:cs typeface="Times New Roman" panose="02020603050405020304" pitchFamily="18" charset="0"/>
                        </a:rPr>
                        <a:t>             6</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ru-RU"/>
                    </a:p>
                  </a:txBody>
                  <a:tcPr/>
                </a:tc>
                <a:tc vMerge="1">
                  <a:txBody>
                    <a:bodyPr/>
                    <a:lstStyle/>
                    <a:p>
                      <a:endParaRPr lang="ru-RU"/>
                    </a:p>
                  </a:txBody>
                  <a:tcPr/>
                </a:tc>
              </a:tr>
              <a:tr h="192944">
                <a:tc vMerge="1">
                  <a:txBody>
                    <a:bodyPr/>
                    <a:lstStyle/>
                    <a:p>
                      <a:endParaRPr lang="ru-RU"/>
                    </a:p>
                  </a:txBody>
                  <a:tcPr/>
                </a:tc>
                <a:tc>
                  <a:txBody>
                    <a:bodyPr/>
                    <a:lstStyle/>
                    <a:p>
                      <a:pPr>
                        <a:lnSpc>
                          <a:spcPct val="107000"/>
                        </a:lnSpc>
                        <a:spcAft>
                          <a:spcPts val="0"/>
                        </a:spcAft>
                      </a:pPr>
                      <a:r>
                        <a:rPr lang="ru-RU" sz="1100" dirty="0" smtClean="0">
                          <a:effectLst/>
                          <a:latin typeface="Calibri" panose="020F0502020204030204" pitchFamily="34" charset="0"/>
                          <a:ea typeface="Times New Roman" panose="02020603050405020304" pitchFamily="18" charset="0"/>
                          <a:cs typeface="Times New Roman" panose="02020603050405020304" pitchFamily="18" charset="0"/>
                        </a:rPr>
                        <a:t>      -/2,6</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1100" dirty="0" smtClean="0">
                          <a:effectLst/>
                          <a:latin typeface="Calibri" panose="020F0502020204030204" pitchFamily="34" charset="0"/>
                          <a:ea typeface="Times New Roman" panose="02020603050405020304" pitchFamily="18" charset="0"/>
                          <a:cs typeface="Times New Roman" panose="02020603050405020304" pitchFamily="18" charset="0"/>
                        </a:rPr>
                        <a:t>     Сарат. </a:t>
                      </a:r>
                      <a:r>
                        <a:rPr lang="en-US" sz="1100" dirty="0" smtClean="0">
                          <a:effectLst/>
                          <a:latin typeface="Calibri" panose="020F0502020204030204" pitchFamily="34" charset="0"/>
                          <a:ea typeface="Times New Roman" panose="02020603050405020304" pitchFamily="18" charset="0"/>
                          <a:cs typeface="Times New Roman" panose="02020603050405020304" pitchFamily="18" charset="0"/>
                        </a:rPr>
                        <a:t>II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1100" dirty="0" smtClean="0">
                          <a:effectLst/>
                          <a:latin typeface="Calibri" panose="020F0502020204030204" pitchFamily="34" charset="0"/>
                          <a:ea typeface="Times New Roman" panose="02020603050405020304" pitchFamily="18" charset="0"/>
                          <a:cs typeface="Times New Roman" panose="02020603050405020304" pitchFamily="18" charset="0"/>
                        </a:rPr>
                        <a:t>             7</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ru-RU"/>
                    </a:p>
                  </a:txBody>
                  <a:tcPr/>
                </a:tc>
                <a:tc vMerge="1">
                  <a:txBody>
                    <a:bodyPr/>
                    <a:lstStyle/>
                    <a:p>
                      <a:endParaRPr lang="ru-RU"/>
                    </a:p>
                  </a:txBody>
                  <a:tcPr/>
                </a:tc>
              </a:tr>
              <a:tr h="96472">
                <a:tc vMerge="1">
                  <a:txBody>
                    <a:bodyPr/>
                    <a:lstStyle/>
                    <a:p>
                      <a:endParaRPr lang="ru-RU"/>
                    </a:p>
                  </a:txBody>
                  <a:tcPr/>
                </a:tc>
                <a:tc>
                  <a:txBody>
                    <a:bodyPr/>
                    <a:lstStyle/>
                    <a:p>
                      <a:pPr>
                        <a:lnSpc>
                          <a:spcPct val="107000"/>
                        </a:lnSpc>
                        <a:spcAft>
                          <a:spcPts val="0"/>
                        </a:spcAft>
                      </a:pPr>
                      <a:r>
                        <a:rPr lang="ru-RU" sz="1100" dirty="0" smtClean="0">
                          <a:effectLst/>
                          <a:latin typeface="Calibri" panose="020F0502020204030204" pitchFamily="34" charset="0"/>
                          <a:ea typeface="Times New Roman" panose="02020603050405020304" pitchFamily="18" charset="0"/>
                          <a:cs typeface="Times New Roman" panose="02020603050405020304" pitchFamily="18" charset="0"/>
                        </a:rPr>
                        <a:t>     -1/-1</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1100" dirty="0" smtClean="0">
                          <a:effectLst/>
                          <a:latin typeface="Calibri" panose="020F0502020204030204" pitchFamily="34" charset="0"/>
                          <a:ea typeface="Times New Roman" panose="02020603050405020304" pitchFamily="18" charset="0"/>
                          <a:cs typeface="Times New Roman" panose="02020603050405020304" pitchFamily="18" charset="0"/>
                        </a:rPr>
                        <a:t>     Трф. </a:t>
                      </a:r>
                      <a:r>
                        <a:rPr lang="en-US" sz="1100" dirty="0" smtClean="0">
                          <a:effectLst/>
                          <a:latin typeface="Calibri" panose="020F0502020204030204" pitchFamily="34" charset="0"/>
                          <a:ea typeface="Times New Roman" panose="02020603050405020304" pitchFamily="18" charset="0"/>
                          <a:cs typeface="Times New Roman" panose="02020603050405020304" pitchFamily="18" charset="0"/>
                        </a:rPr>
                        <a:t>I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1100" dirty="0" smtClean="0">
                          <a:effectLst/>
                          <a:latin typeface="Calibri" panose="020F0502020204030204" pitchFamily="34" charset="0"/>
                          <a:ea typeface="Times New Roman" panose="02020603050405020304" pitchFamily="18" charset="0"/>
                          <a:cs typeface="Times New Roman" panose="02020603050405020304" pitchFamily="18" charset="0"/>
                        </a:rPr>
                        <a:t>             0</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1100" dirty="0" smtClean="0">
                          <a:effectLst/>
                          <a:latin typeface="Calibri" panose="020F0502020204030204" pitchFamily="34" charset="0"/>
                          <a:ea typeface="Times New Roman" panose="02020603050405020304" pitchFamily="18" charset="0"/>
                          <a:cs typeface="Times New Roman" panose="02020603050405020304" pitchFamily="18" charset="0"/>
                        </a:rPr>
                        <a:t>            106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ru-RU"/>
                    </a:p>
                  </a:txBody>
                  <a:tcPr/>
                </a:tc>
                <a:tc vMerge="1">
                  <a:txBody>
                    <a:bodyPr/>
                    <a:lstStyle/>
                    <a:p>
                      <a:endParaRPr lang="ru-RU"/>
                    </a:p>
                  </a:txBody>
                  <a:tcPr/>
                </a:tc>
              </a:tr>
              <a:tr h="0">
                <a:tc vMerge="1">
                  <a:txBody>
                    <a:bodyPr/>
                    <a:lstStyle/>
                    <a:p>
                      <a:endParaRPr lang="ru-RU"/>
                    </a:p>
                  </a:txBody>
                  <a:tcPr/>
                </a:tc>
                <a:tc gridSpan="6">
                  <a:txBody>
                    <a:bodyPr/>
                    <a:lstStyle/>
                    <a:p>
                      <a:pPr>
                        <a:lnSpc>
                          <a:spcPct val="107000"/>
                        </a:lnSpc>
                        <a:spcAft>
                          <a:spcPts val="0"/>
                        </a:spcAft>
                      </a:pPr>
                      <a:r>
                        <a:rPr lang="ru-RU" sz="1100" dirty="0" smtClean="0">
                          <a:effectLst/>
                          <a:latin typeface="Calibri" panose="020F0502020204030204" pitchFamily="34" charset="0"/>
                          <a:ea typeface="Times New Roman" panose="02020603050405020304" pitchFamily="18" charset="0"/>
                          <a:cs typeface="Times New Roman" panose="02020603050405020304" pitchFamily="18" charset="0"/>
                        </a:rPr>
                        <a:t>       Оставление вагонов 106 осей запрещено.</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tc vMerge="1">
                  <a:txBody>
                    <a:bodyPr/>
                    <a:lstStyle/>
                    <a:p>
                      <a:endParaRPr lang="ru-RU"/>
                    </a:p>
                  </a:txBody>
                  <a:tcPr/>
                </a:tc>
              </a:tr>
            </a:tbl>
          </a:graphicData>
        </a:graphic>
      </p:graphicFrame>
      <p:graphicFrame>
        <p:nvGraphicFramePr>
          <p:cNvPr id="8" name="Таблица 7"/>
          <p:cNvGraphicFramePr>
            <a:graphicFrameLocks noGrp="1"/>
          </p:cNvGraphicFramePr>
          <p:nvPr>
            <p:extLst>
              <p:ext uri="{D42A27DB-BD31-4B8C-83A1-F6EECF244321}">
                <p14:modId xmlns:p14="http://schemas.microsoft.com/office/powerpoint/2010/main" val="2452971821"/>
              </p:ext>
            </p:extLst>
          </p:nvPr>
        </p:nvGraphicFramePr>
        <p:xfrm>
          <a:off x="155740" y="3909813"/>
          <a:ext cx="866775" cy="365760"/>
        </p:xfrm>
        <a:graphic>
          <a:graphicData uri="http://schemas.openxmlformats.org/drawingml/2006/table">
            <a:tbl>
              <a:tblPr/>
              <a:tblGrid>
                <a:gridCol w="866775"/>
              </a:tblGrid>
              <a:tr h="149736">
                <a:tc>
                  <a:txBody>
                    <a:bodyPr/>
                    <a:lstStyle/>
                    <a:p>
                      <a:endParaRPr lang="ru-RU" dirty="0"/>
                    </a:p>
                  </a:txBody>
                  <a:tcPr>
                    <a:lnL w="12700" cmpd="sng">
                      <a:solidFill>
                        <a:schemeClr val="tx1"/>
                      </a:solidFill>
                      <a:prstDash val="solid"/>
                    </a:lnL>
                    <a:lnR w="12700" cmpd="sng">
                      <a:solidFill>
                        <a:schemeClr val="tx1"/>
                      </a:solidFill>
                      <a:prstDash val="solid"/>
                    </a:lnR>
                    <a:lnT w="12700" cmpd="sng">
                      <a:noFill/>
                      <a:prstDash val="solid"/>
                    </a:lnT>
                    <a:lnB w="12700" cmpd="sng">
                      <a:solidFill>
                        <a:schemeClr val="tx1"/>
                      </a:solidFill>
                      <a:prstDash val="solid"/>
                    </a:lnB>
                  </a:tcPr>
                </a:tc>
              </a:tr>
            </a:tbl>
          </a:graphicData>
        </a:graphic>
      </p:graphicFrame>
      <p:graphicFrame>
        <p:nvGraphicFramePr>
          <p:cNvPr id="9" name="Таблица 8"/>
          <p:cNvGraphicFramePr>
            <a:graphicFrameLocks noGrp="1"/>
          </p:cNvGraphicFramePr>
          <p:nvPr>
            <p:extLst>
              <p:ext uri="{D42A27DB-BD31-4B8C-83A1-F6EECF244321}">
                <p14:modId xmlns:p14="http://schemas.microsoft.com/office/powerpoint/2010/main" val="1070323229"/>
              </p:ext>
            </p:extLst>
          </p:nvPr>
        </p:nvGraphicFramePr>
        <p:xfrm>
          <a:off x="6174537" y="3927337"/>
          <a:ext cx="2789951" cy="365760"/>
        </p:xfrm>
        <a:graphic>
          <a:graphicData uri="http://schemas.openxmlformats.org/drawingml/2006/table">
            <a:tbl>
              <a:tblPr/>
              <a:tblGrid>
                <a:gridCol w="2789951"/>
              </a:tblGrid>
              <a:tr h="207868">
                <a:tc>
                  <a:txBody>
                    <a:bodyPr/>
                    <a:lstStyle/>
                    <a:p>
                      <a:endParaRPr lang="ru-RU" dirty="0"/>
                    </a:p>
                  </a:txBody>
                  <a:tcPr>
                    <a:lnL w="12700" cmpd="sng">
                      <a:solidFill>
                        <a:schemeClr val="tx1"/>
                      </a:solidFill>
                      <a:prstDash val="solid"/>
                    </a:lnL>
                    <a:lnR w="12700" cmpd="sng">
                      <a:solidFill>
                        <a:schemeClr val="tx1"/>
                      </a:solidFill>
                      <a:prstDash val="solid"/>
                    </a:lnR>
                    <a:lnT w="12700" cmpd="sng">
                      <a:noFill/>
                      <a:prstDash val="solid"/>
                    </a:lnT>
                    <a:lnB w="12700" cmpd="sng">
                      <a:solidFill>
                        <a:schemeClr val="tx1"/>
                      </a:solidFill>
                      <a:prstDash val="solid"/>
                    </a:lnB>
                  </a:tcPr>
                </a:tc>
              </a:tr>
            </a:tbl>
          </a:graphicData>
        </a:graphic>
      </p:graphicFrame>
      <p:sp>
        <p:nvSpPr>
          <p:cNvPr id="10" name="Прямоугольник 9"/>
          <p:cNvSpPr/>
          <p:nvPr/>
        </p:nvSpPr>
        <p:spPr>
          <a:xfrm>
            <a:off x="131973" y="4207396"/>
            <a:ext cx="8832515" cy="2585323"/>
          </a:xfrm>
          <a:prstGeom prst="rect">
            <a:avLst/>
          </a:prstGeom>
        </p:spPr>
        <p:txBody>
          <a:bodyPr wrap="square">
            <a:spAutoFit/>
          </a:bodyPr>
          <a:lstStyle/>
          <a:p>
            <a:pPr algn="just"/>
            <a:r>
              <a:rPr lang="ru-RU" i="1" dirty="0" smtClean="0"/>
              <a:t>Примечание: </a:t>
            </a:r>
            <a:r>
              <a:rPr lang="ru-RU" b="1" i="1" dirty="0" smtClean="0"/>
              <a:t>Закрепление </a:t>
            </a:r>
            <a:r>
              <a:rPr lang="ru-RU" b="1" i="1" dirty="0"/>
              <a:t>вагонов </a:t>
            </a:r>
            <a:r>
              <a:rPr lang="ru-RU" i="1" dirty="0"/>
              <a:t>на </a:t>
            </a:r>
            <a:r>
              <a:rPr lang="ru-RU" i="1" dirty="0" smtClean="0"/>
              <a:t>приемо-отправочных </a:t>
            </a:r>
            <a:r>
              <a:rPr lang="ru-RU" i="1" dirty="0"/>
              <a:t>путях станции осуществлять с накатом обода колеса на полоз тормозного башмака. Закрепление с двух сторон должно производиться под крайние оси крайних вагонов с головы и хвоста </a:t>
            </a:r>
            <a:r>
              <a:rPr lang="ru-RU" i="1" dirty="0" smtClean="0"/>
              <a:t>состава.</a:t>
            </a:r>
          </a:p>
          <a:p>
            <a:pPr algn="just"/>
            <a:r>
              <a:rPr lang="ru-RU" i="1" dirty="0"/>
              <a:t>Согласно приложения №11 ИДП п.31  </a:t>
            </a:r>
            <a:r>
              <a:rPr lang="ru-RU" b="1" i="1" dirty="0"/>
              <a:t>разрешается</a:t>
            </a:r>
            <a:r>
              <a:rPr lang="ru-RU" i="1" dirty="0"/>
              <a:t> при смене локомотивов пассажирских поездов использовать для закрепления состава автоматические тормоза поезда в течении не более 15 минут, но в качестве дополнительной меры безопасности устанавливается 2 тормозных башмака с нечетной стороны под две тележки первого вагона при обработке транзитных поездов. </a:t>
            </a:r>
          </a:p>
        </p:txBody>
      </p:sp>
    </p:spTree>
    <p:extLst>
      <p:ext uri="{BB962C8B-B14F-4D97-AF65-F5344CB8AC3E}">
        <p14:creationId xmlns:p14="http://schemas.microsoft.com/office/powerpoint/2010/main" val="36498199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0"/>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6" name="Объект 5"/>
          <p:cNvSpPr>
            <a:spLocks noGrp="1"/>
          </p:cNvSpPr>
          <p:nvPr>
            <p:ph idx="1"/>
          </p:nvPr>
        </p:nvSpPr>
        <p:spPr>
          <a:xfrm>
            <a:off x="0" y="4221088"/>
            <a:ext cx="8928992" cy="1152128"/>
          </a:xfrm>
        </p:spPr>
        <p:txBody>
          <a:bodyPr>
            <a:normAutofit/>
          </a:bodyPr>
          <a:lstStyle/>
          <a:p>
            <a:pPr marL="0" indent="0" algn="just">
              <a:buNone/>
            </a:pPr>
            <a:r>
              <a:rPr lang="ru-RU" sz="2000" dirty="0"/>
              <a:t> Стрелки, расположенные на главных и приемо-отправочных </a:t>
            </a:r>
            <a:r>
              <a:rPr lang="ru-RU" sz="2000" dirty="0" smtClean="0"/>
              <a:t>путях</a:t>
            </a:r>
            <a:r>
              <a:rPr lang="ru-RU" sz="2000" dirty="0"/>
              <a:t>, а также охранные должны находиться в </a:t>
            </a:r>
            <a:r>
              <a:rPr lang="ru-RU" sz="2000" b="1" dirty="0"/>
              <a:t>нормальном положении.                                                                                                    </a:t>
            </a:r>
            <a:r>
              <a:rPr lang="ru-RU" sz="2000" b="1" dirty="0" smtClean="0"/>
              <a:t>      </a:t>
            </a:r>
            <a:endParaRPr lang="ru-RU" sz="1400" dirty="0"/>
          </a:p>
        </p:txBody>
      </p:sp>
      <p:pic>
        <p:nvPicPr>
          <p:cNvPr id="2" name="Рисунок 1"/>
          <p:cNvPicPr>
            <a:picLocks noChangeAspect="1"/>
          </p:cNvPicPr>
          <p:nvPr/>
        </p:nvPicPr>
        <p:blipFill rotWithShape="1">
          <a:blip r:embed="rId2"/>
          <a:srcRect b="21789"/>
          <a:stretch/>
        </p:blipFill>
        <p:spPr>
          <a:xfrm>
            <a:off x="126761" y="764704"/>
            <a:ext cx="8988908" cy="3384376"/>
          </a:xfrm>
          <a:prstGeom prst="rect">
            <a:avLst/>
          </a:prstGeom>
        </p:spPr>
      </p:pic>
      <p:sp>
        <p:nvSpPr>
          <p:cNvPr id="3" name="Прямоугольник 2"/>
          <p:cNvSpPr/>
          <p:nvPr/>
        </p:nvSpPr>
        <p:spPr>
          <a:xfrm>
            <a:off x="7434878" y="6381328"/>
            <a:ext cx="1709122" cy="307777"/>
          </a:xfrm>
          <a:prstGeom prst="rect">
            <a:avLst/>
          </a:prstGeom>
        </p:spPr>
        <p:txBody>
          <a:bodyPr wrap="none">
            <a:spAutoFit/>
          </a:bodyPr>
          <a:lstStyle/>
          <a:p>
            <a:r>
              <a:rPr lang="ru-RU" sz="1400" dirty="0"/>
              <a:t>(ПТЭ Прил.№6 п.14)</a:t>
            </a:r>
          </a:p>
        </p:txBody>
      </p:sp>
      <p:sp>
        <p:nvSpPr>
          <p:cNvPr id="4" name="Прямоугольник 3"/>
          <p:cNvSpPr/>
          <p:nvPr/>
        </p:nvSpPr>
        <p:spPr>
          <a:xfrm>
            <a:off x="1835696" y="391234"/>
            <a:ext cx="6400800" cy="400110"/>
          </a:xfrm>
          <a:prstGeom prst="rect">
            <a:avLst/>
          </a:prstGeom>
        </p:spPr>
        <p:txBody>
          <a:bodyPr wrap="square">
            <a:spAutoFit/>
          </a:bodyPr>
          <a:lstStyle/>
          <a:p>
            <a:r>
              <a:rPr lang="ru-RU" sz="2000" b="1" dirty="0">
                <a:solidFill>
                  <a:srgbClr val="002060"/>
                </a:solidFill>
              </a:rPr>
              <a:t>Нормальное положение стрелочных переводов</a:t>
            </a:r>
          </a:p>
        </p:txBody>
      </p:sp>
    </p:spTree>
    <p:extLst>
      <p:ext uri="{BB962C8B-B14F-4D97-AF65-F5344CB8AC3E}">
        <p14:creationId xmlns:p14="http://schemas.microsoft.com/office/powerpoint/2010/main" val="18490973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323"/>
            <a:ext cx="9106496" cy="39065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Заголовок 4"/>
          <p:cNvSpPr>
            <a:spLocks noGrp="1"/>
          </p:cNvSpPr>
          <p:nvPr>
            <p:ph type="title"/>
          </p:nvPr>
        </p:nvSpPr>
        <p:spPr>
          <a:xfrm>
            <a:off x="457200" y="0"/>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6" name="Объект 5"/>
          <p:cNvSpPr>
            <a:spLocks noGrp="1"/>
          </p:cNvSpPr>
          <p:nvPr>
            <p:ph idx="1"/>
          </p:nvPr>
        </p:nvSpPr>
        <p:spPr>
          <a:xfrm>
            <a:off x="0" y="3878152"/>
            <a:ext cx="8928992" cy="1754693"/>
          </a:xfrm>
        </p:spPr>
        <p:txBody>
          <a:bodyPr>
            <a:normAutofit/>
          </a:bodyPr>
          <a:lstStyle/>
          <a:p>
            <a:pPr marL="0" indent="0">
              <a:buNone/>
            </a:pPr>
            <a:r>
              <a:rPr lang="ru-RU" sz="2000" b="1" u="sng" dirty="0">
                <a:solidFill>
                  <a:srgbClr val="C00000"/>
                </a:solidFill>
              </a:rPr>
              <a:t>Нормальным положением для стрелок является:</a:t>
            </a:r>
          </a:p>
          <a:p>
            <a:pPr marL="0" indent="0" algn="just">
              <a:buNone/>
            </a:pPr>
            <a:r>
              <a:rPr lang="ru-RU" sz="2000" b="1" dirty="0" smtClean="0">
                <a:solidFill>
                  <a:srgbClr val="C00000"/>
                </a:solidFill>
              </a:rPr>
              <a:t>**</a:t>
            </a:r>
            <a:r>
              <a:rPr lang="ru-RU" sz="2000" dirty="0" smtClean="0"/>
              <a:t>входных </a:t>
            </a:r>
            <a:r>
              <a:rPr lang="ru-RU" sz="2000" dirty="0"/>
              <a:t>на </a:t>
            </a:r>
            <a:r>
              <a:rPr lang="ru-RU" sz="2000" dirty="0" smtClean="0"/>
              <a:t>главных </a:t>
            </a:r>
            <a:r>
              <a:rPr lang="ru-RU" sz="2000" dirty="0"/>
              <a:t>путях </a:t>
            </a:r>
            <a:r>
              <a:rPr lang="ru-RU" sz="2000" dirty="0" smtClean="0"/>
              <a:t>станций </a:t>
            </a:r>
            <a:r>
              <a:rPr lang="ru-RU" sz="2000" u="sng" dirty="0"/>
              <a:t>однопутных линий </a:t>
            </a:r>
            <a:r>
              <a:rPr lang="ru-RU" sz="2000" dirty="0"/>
              <a:t>- направление с каждого </a:t>
            </a:r>
            <a:r>
              <a:rPr lang="ru-RU" sz="2000" dirty="0" smtClean="0"/>
              <a:t>конца </a:t>
            </a:r>
            <a:r>
              <a:rPr lang="ru-RU" sz="2000" dirty="0"/>
              <a:t>станции на </a:t>
            </a:r>
            <a:r>
              <a:rPr lang="ru-RU" sz="2000" dirty="0" smtClean="0"/>
              <a:t>разные </a:t>
            </a:r>
            <a:r>
              <a:rPr lang="ru-RU" sz="2000" dirty="0"/>
              <a:t>пути;                                                                                                     </a:t>
            </a:r>
            <a:endParaRPr lang="ru-RU" sz="1400" dirty="0"/>
          </a:p>
        </p:txBody>
      </p:sp>
      <p:sp>
        <p:nvSpPr>
          <p:cNvPr id="2" name="Прямоугольник 1"/>
          <p:cNvSpPr/>
          <p:nvPr/>
        </p:nvSpPr>
        <p:spPr>
          <a:xfrm>
            <a:off x="7397374" y="6550223"/>
            <a:ext cx="1709122" cy="307777"/>
          </a:xfrm>
          <a:prstGeom prst="rect">
            <a:avLst/>
          </a:prstGeom>
        </p:spPr>
        <p:txBody>
          <a:bodyPr wrap="none">
            <a:spAutoFit/>
          </a:bodyPr>
          <a:lstStyle/>
          <a:p>
            <a:r>
              <a:rPr lang="ru-RU" sz="1400" dirty="0"/>
              <a:t>(ПТЭ Прил.№6 </a:t>
            </a:r>
            <a:r>
              <a:rPr lang="ru-RU" sz="1400" dirty="0" smtClean="0"/>
              <a:t>п.14)</a:t>
            </a:r>
            <a:endParaRPr lang="ru-RU" sz="1400" dirty="0"/>
          </a:p>
        </p:txBody>
      </p:sp>
    </p:spTree>
    <p:extLst>
      <p:ext uri="{BB962C8B-B14F-4D97-AF65-F5344CB8AC3E}">
        <p14:creationId xmlns:p14="http://schemas.microsoft.com/office/powerpoint/2010/main" val="8303381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717"/>
          <a:stretch/>
        </p:blipFill>
        <p:spPr bwMode="auto">
          <a:xfrm>
            <a:off x="35496" y="0"/>
            <a:ext cx="9078332" cy="32936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Заголовок 4"/>
          <p:cNvSpPr>
            <a:spLocks noGrp="1"/>
          </p:cNvSpPr>
          <p:nvPr>
            <p:ph type="title"/>
          </p:nvPr>
        </p:nvSpPr>
        <p:spPr>
          <a:xfrm>
            <a:off x="457200" y="0"/>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6" name="Объект 5"/>
          <p:cNvSpPr>
            <a:spLocks noGrp="1"/>
          </p:cNvSpPr>
          <p:nvPr>
            <p:ph idx="1"/>
          </p:nvPr>
        </p:nvSpPr>
        <p:spPr>
          <a:xfrm>
            <a:off x="107504" y="3501008"/>
            <a:ext cx="8928992" cy="1556792"/>
          </a:xfrm>
        </p:spPr>
        <p:txBody>
          <a:bodyPr>
            <a:normAutofit/>
          </a:bodyPr>
          <a:lstStyle/>
          <a:p>
            <a:pPr marL="0" indent="0">
              <a:buNone/>
            </a:pPr>
            <a:r>
              <a:rPr lang="ru-RU" sz="2000" b="1" u="sng" dirty="0">
                <a:solidFill>
                  <a:srgbClr val="C00000"/>
                </a:solidFill>
              </a:rPr>
              <a:t>Нормальным положением для стрелок является:</a:t>
            </a:r>
          </a:p>
          <a:p>
            <a:pPr marL="0" indent="0" algn="just">
              <a:buNone/>
            </a:pPr>
            <a:r>
              <a:rPr lang="ru-RU" sz="2000" b="1" dirty="0" smtClean="0">
                <a:solidFill>
                  <a:srgbClr val="C00000"/>
                </a:solidFill>
              </a:rPr>
              <a:t>**</a:t>
            </a:r>
            <a:r>
              <a:rPr lang="ru-RU" sz="2000" dirty="0" smtClean="0"/>
              <a:t>входных </a:t>
            </a:r>
            <a:r>
              <a:rPr lang="ru-RU" sz="2000" dirty="0"/>
              <a:t>на главных </a:t>
            </a:r>
            <a:r>
              <a:rPr lang="ru-RU" sz="2000" dirty="0" smtClean="0"/>
              <a:t>путях станций </a:t>
            </a:r>
            <a:r>
              <a:rPr lang="ru-RU" sz="2000" u="sng" dirty="0"/>
              <a:t>двухпутных линий </a:t>
            </a:r>
            <a:r>
              <a:rPr lang="ru-RU" sz="2000" dirty="0"/>
              <a:t>- направление по соответствующим </a:t>
            </a:r>
            <a:r>
              <a:rPr lang="ru-RU" sz="2000" dirty="0" smtClean="0"/>
              <a:t>главным </a:t>
            </a:r>
            <a:r>
              <a:rPr lang="ru-RU" sz="2000" dirty="0"/>
              <a:t>путям;                                                                                                     </a:t>
            </a:r>
            <a:endParaRPr lang="ru-RU" sz="1400" dirty="0"/>
          </a:p>
        </p:txBody>
      </p:sp>
      <p:sp>
        <p:nvSpPr>
          <p:cNvPr id="7" name="Прямоугольник 6"/>
          <p:cNvSpPr/>
          <p:nvPr/>
        </p:nvSpPr>
        <p:spPr>
          <a:xfrm>
            <a:off x="7397374" y="6550223"/>
            <a:ext cx="1709122" cy="307777"/>
          </a:xfrm>
          <a:prstGeom prst="rect">
            <a:avLst/>
          </a:prstGeom>
        </p:spPr>
        <p:txBody>
          <a:bodyPr wrap="none">
            <a:spAutoFit/>
          </a:bodyPr>
          <a:lstStyle/>
          <a:p>
            <a:r>
              <a:rPr lang="ru-RU" sz="1400" dirty="0"/>
              <a:t>(ПТЭ Прил.№6 </a:t>
            </a:r>
            <a:r>
              <a:rPr lang="ru-RU" sz="1400" dirty="0" smtClean="0"/>
              <a:t>п.14)</a:t>
            </a:r>
            <a:endParaRPr lang="ru-RU" sz="1400" dirty="0"/>
          </a:p>
        </p:txBody>
      </p:sp>
    </p:spTree>
    <p:extLst>
      <p:ext uri="{BB962C8B-B14F-4D97-AF65-F5344CB8AC3E}">
        <p14:creationId xmlns:p14="http://schemas.microsoft.com/office/powerpoint/2010/main" val="42459212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89640" y="-28960"/>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6" name="Объект 5"/>
          <p:cNvSpPr>
            <a:spLocks noGrp="1"/>
          </p:cNvSpPr>
          <p:nvPr>
            <p:ph idx="1"/>
          </p:nvPr>
        </p:nvSpPr>
        <p:spPr>
          <a:xfrm>
            <a:off x="0" y="4677222"/>
            <a:ext cx="9079117" cy="1641225"/>
          </a:xfrm>
        </p:spPr>
        <p:txBody>
          <a:bodyPr>
            <a:normAutofit/>
          </a:bodyPr>
          <a:lstStyle/>
          <a:p>
            <a:pPr marL="0" indent="0" algn="just">
              <a:buNone/>
            </a:pPr>
            <a:r>
              <a:rPr lang="ru-RU" sz="2000" b="1" dirty="0"/>
              <a:t>Использование технических средств </a:t>
            </a:r>
            <a:r>
              <a:rPr lang="ru-RU" sz="2000" dirty="0"/>
              <a:t>железнодорожной станции устанавливается техническо-распорядительным </a:t>
            </a:r>
            <a:r>
              <a:rPr lang="ru-RU" sz="2000" dirty="0" smtClean="0"/>
              <a:t>актом (ТРА), обеспечивающий безопасный и бесперебойный прием, отправление и проследование поездов по путям, а также безопасность внутристанционной маневровой работы.</a:t>
            </a:r>
          </a:p>
          <a:p>
            <a:pPr marL="0" indent="0">
              <a:buNone/>
            </a:pPr>
            <a:r>
              <a:rPr lang="ru-RU" sz="1400" dirty="0"/>
              <a:t> </a:t>
            </a:r>
            <a:r>
              <a:rPr lang="ru-RU" sz="1400" dirty="0" smtClean="0"/>
              <a:t>                                                                                                                                                                     </a:t>
            </a:r>
            <a:endParaRPr lang="ru-RU" sz="1400" dirty="0"/>
          </a:p>
        </p:txBody>
      </p:sp>
      <p:pic>
        <p:nvPicPr>
          <p:cNvPr id="2" name="Рисунок 1"/>
          <p:cNvPicPr>
            <a:picLocks noChangeAspect="1"/>
          </p:cNvPicPr>
          <p:nvPr/>
        </p:nvPicPr>
        <p:blipFill rotWithShape="1">
          <a:blip r:embed="rId2"/>
          <a:srcRect t="7475" r="5900" b="9838"/>
          <a:stretch/>
        </p:blipFill>
        <p:spPr>
          <a:xfrm>
            <a:off x="302216" y="447711"/>
            <a:ext cx="8604448" cy="4220383"/>
          </a:xfrm>
          <a:prstGeom prst="rect">
            <a:avLst/>
          </a:prstGeom>
        </p:spPr>
      </p:pic>
      <p:sp>
        <p:nvSpPr>
          <p:cNvPr id="3" name="Прямоугольник 2"/>
          <p:cNvSpPr/>
          <p:nvPr/>
        </p:nvSpPr>
        <p:spPr>
          <a:xfrm>
            <a:off x="7456314" y="6550223"/>
            <a:ext cx="1709122" cy="307777"/>
          </a:xfrm>
          <a:prstGeom prst="rect">
            <a:avLst/>
          </a:prstGeom>
        </p:spPr>
        <p:txBody>
          <a:bodyPr wrap="none">
            <a:spAutoFit/>
          </a:bodyPr>
          <a:lstStyle/>
          <a:p>
            <a:r>
              <a:rPr lang="ru-RU" sz="1400" dirty="0"/>
              <a:t>(ПТЭ Прил.№6 п.12)</a:t>
            </a:r>
          </a:p>
        </p:txBody>
      </p:sp>
    </p:spTree>
    <p:extLst>
      <p:ext uri="{BB962C8B-B14F-4D97-AF65-F5344CB8AC3E}">
        <p14:creationId xmlns:p14="http://schemas.microsoft.com/office/powerpoint/2010/main" val="3435842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0"/>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6" name="Объект 5"/>
          <p:cNvSpPr>
            <a:spLocks noGrp="1"/>
          </p:cNvSpPr>
          <p:nvPr>
            <p:ph idx="1"/>
          </p:nvPr>
        </p:nvSpPr>
        <p:spPr>
          <a:xfrm>
            <a:off x="43946" y="3863314"/>
            <a:ext cx="9024277" cy="1152128"/>
          </a:xfrm>
        </p:spPr>
        <p:txBody>
          <a:bodyPr>
            <a:normAutofit/>
          </a:bodyPr>
          <a:lstStyle/>
          <a:p>
            <a:pPr marL="0" indent="0" algn="just">
              <a:buNone/>
            </a:pPr>
            <a:r>
              <a:rPr lang="ru-RU" sz="2000" dirty="0"/>
              <a:t> </a:t>
            </a:r>
            <a:r>
              <a:rPr lang="ru-RU" sz="2000" b="1" u="sng" dirty="0">
                <a:solidFill>
                  <a:srgbClr val="C00000"/>
                </a:solidFill>
              </a:rPr>
              <a:t>Нормальным положением для стрелок является:</a:t>
            </a:r>
          </a:p>
          <a:p>
            <a:pPr marL="0" indent="0" algn="just">
              <a:buNone/>
            </a:pPr>
            <a:r>
              <a:rPr lang="ru-RU" sz="2000" b="1" dirty="0" smtClean="0">
                <a:solidFill>
                  <a:srgbClr val="C00000"/>
                </a:solidFill>
              </a:rPr>
              <a:t>**</a:t>
            </a:r>
            <a:r>
              <a:rPr lang="ru-RU" sz="2000" dirty="0" smtClean="0"/>
              <a:t> </a:t>
            </a:r>
            <a:r>
              <a:rPr lang="ru-RU" sz="2000" dirty="0"/>
              <a:t>ведущих в предохранительные и улавливающие тупики - направление в эти </a:t>
            </a:r>
            <a:r>
              <a:rPr lang="ru-RU" sz="2000" dirty="0" smtClean="0"/>
              <a:t>тупики;</a:t>
            </a:r>
            <a:endParaRPr lang="ru-RU" sz="1400" dirty="0"/>
          </a:p>
        </p:txBody>
      </p:sp>
      <p:pic>
        <p:nvPicPr>
          <p:cNvPr id="4" name="Picture 3" descr="E:\УЦПК\11. Заготовки\Плакаты заготовка\Плакаты ПТЭ, ИСИ ИДП\ПТЭ плакат\Станционные пути.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375" t="10924" r="8098" b="69028"/>
          <a:stretch/>
        </p:blipFill>
        <p:spPr bwMode="auto">
          <a:xfrm>
            <a:off x="47053" y="374390"/>
            <a:ext cx="8989443" cy="3233093"/>
          </a:xfrm>
          <a:prstGeom prst="rect">
            <a:avLst/>
          </a:prstGeom>
          <a:noFill/>
          <a:extLst>
            <a:ext uri="{909E8E84-426E-40DD-AFC4-6F175D3DCCD1}">
              <a14:hiddenFill xmlns:a14="http://schemas.microsoft.com/office/drawing/2010/main">
                <a:solidFill>
                  <a:srgbClr val="FFFFFF"/>
                </a:solidFill>
              </a14:hiddenFill>
            </a:ext>
          </a:extLst>
        </p:spPr>
      </p:pic>
      <p:sp>
        <p:nvSpPr>
          <p:cNvPr id="7" name="Стрелка вправо 6"/>
          <p:cNvSpPr/>
          <p:nvPr/>
        </p:nvSpPr>
        <p:spPr>
          <a:xfrm rot="2596440">
            <a:off x="2178177" y="2768877"/>
            <a:ext cx="838200" cy="159948"/>
          </a:xfrm>
          <a:prstGeom prst="right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10" name="Стрелка вправо 9"/>
          <p:cNvSpPr/>
          <p:nvPr/>
        </p:nvSpPr>
        <p:spPr>
          <a:xfrm>
            <a:off x="1409198" y="2427135"/>
            <a:ext cx="838200" cy="152400"/>
          </a:xfrm>
          <a:prstGeom prst="right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11" name="Стрелка вправо 10"/>
          <p:cNvSpPr/>
          <p:nvPr/>
        </p:nvSpPr>
        <p:spPr>
          <a:xfrm rot="7819880">
            <a:off x="7667236" y="720285"/>
            <a:ext cx="1157142" cy="174568"/>
          </a:xfrm>
          <a:prstGeom prst="right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8" name="Прямоугольник 7"/>
          <p:cNvSpPr/>
          <p:nvPr/>
        </p:nvSpPr>
        <p:spPr>
          <a:xfrm>
            <a:off x="7397374" y="6550223"/>
            <a:ext cx="1709122" cy="307777"/>
          </a:xfrm>
          <a:prstGeom prst="rect">
            <a:avLst/>
          </a:prstGeom>
        </p:spPr>
        <p:txBody>
          <a:bodyPr wrap="none">
            <a:spAutoFit/>
          </a:bodyPr>
          <a:lstStyle/>
          <a:p>
            <a:r>
              <a:rPr lang="ru-RU" sz="1400" dirty="0"/>
              <a:t>(ПТЭ Прил.№6 </a:t>
            </a:r>
            <a:r>
              <a:rPr lang="ru-RU" sz="1400" dirty="0" smtClean="0"/>
              <a:t>п.14)</a:t>
            </a:r>
            <a:endParaRPr lang="ru-RU" sz="1400" dirty="0"/>
          </a:p>
        </p:txBody>
      </p:sp>
      <p:sp>
        <p:nvSpPr>
          <p:cNvPr id="3" name="Стрелка влево 2"/>
          <p:cNvSpPr/>
          <p:nvPr/>
        </p:nvSpPr>
        <p:spPr>
          <a:xfrm rot="21052025">
            <a:off x="6720844" y="1276999"/>
            <a:ext cx="1080120" cy="134772"/>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9298957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0"/>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3200" dirty="0"/>
              <a:t/>
            </a:r>
            <a:br>
              <a:rPr lang="ru-RU" sz="3200" dirty="0"/>
            </a:br>
            <a:endParaRPr lang="ru-RU" sz="3200" dirty="0"/>
          </a:p>
        </p:txBody>
      </p:sp>
      <p:sp>
        <p:nvSpPr>
          <p:cNvPr id="6" name="Объект 5"/>
          <p:cNvSpPr>
            <a:spLocks noGrp="1"/>
          </p:cNvSpPr>
          <p:nvPr>
            <p:ph idx="1"/>
          </p:nvPr>
        </p:nvSpPr>
        <p:spPr>
          <a:xfrm>
            <a:off x="107504" y="5085184"/>
            <a:ext cx="8928992" cy="1152128"/>
          </a:xfrm>
        </p:spPr>
        <p:txBody>
          <a:bodyPr>
            <a:normAutofit/>
          </a:bodyPr>
          <a:lstStyle/>
          <a:p>
            <a:pPr marL="0" indent="0">
              <a:buNone/>
            </a:pPr>
            <a:r>
              <a:rPr lang="ru-RU" sz="2000" b="1" dirty="0"/>
              <a:t>  </a:t>
            </a:r>
            <a:r>
              <a:rPr lang="ru-RU" sz="2000" b="1" u="sng" dirty="0">
                <a:solidFill>
                  <a:srgbClr val="C00000"/>
                </a:solidFill>
              </a:rPr>
              <a:t>Нормальным положением для стрелок является:</a:t>
            </a:r>
          </a:p>
          <a:p>
            <a:pPr marL="0" indent="0">
              <a:buNone/>
            </a:pPr>
            <a:r>
              <a:rPr lang="ru-RU" sz="2000" b="1" dirty="0">
                <a:solidFill>
                  <a:srgbClr val="C00000"/>
                </a:solidFill>
              </a:rPr>
              <a:t>**</a:t>
            </a:r>
            <a:r>
              <a:rPr lang="ru-RU" sz="2000" dirty="0"/>
              <a:t>сбрасывающих - направление на сброс.                                                                                                   </a:t>
            </a:r>
            <a:endParaRPr lang="ru-RU" sz="1400" dirty="0"/>
          </a:p>
        </p:txBody>
      </p:sp>
      <p:pic>
        <p:nvPicPr>
          <p:cNvPr id="9218" name="Picture 2" descr="http://s019.radikal.ru/i607/1205/8f/d557800d1a2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0" y="404664"/>
            <a:ext cx="7620000" cy="4680520"/>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7397374" y="6550223"/>
            <a:ext cx="1709122" cy="307777"/>
          </a:xfrm>
          <a:prstGeom prst="rect">
            <a:avLst/>
          </a:prstGeom>
        </p:spPr>
        <p:txBody>
          <a:bodyPr wrap="none">
            <a:spAutoFit/>
          </a:bodyPr>
          <a:lstStyle/>
          <a:p>
            <a:r>
              <a:rPr lang="ru-RU" sz="1400" dirty="0"/>
              <a:t>(ПТЭ Прил.№6 </a:t>
            </a:r>
            <a:r>
              <a:rPr lang="ru-RU" sz="1400" dirty="0" smtClean="0"/>
              <a:t>п.14)</a:t>
            </a:r>
            <a:endParaRPr lang="ru-RU" sz="1400" dirty="0"/>
          </a:p>
        </p:txBody>
      </p:sp>
    </p:spTree>
    <p:extLst>
      <p:ext uri="{BB962C8B-B14F-4D97-AF65-F5344CB8AC3E}">
        <p14:creationId xmlns:p14="http://schemas.microsoft.com/office/powerpoint/2010/main" val="30773521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99392"/>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6" name="Объект 5"/>
          <p:cNvSpPr>
            <a:spLocks noGrp="1"/>
          </p:cNvSpPr>
          <p:nvPr>
            <p:ph idx="1"/>
          </p:nvPr>
        </p:nvSpPr>
        <p:spPr>
          <a:xfrm>
            <a:off x="89821" y="5171210"/>
            <a:ext cx="8928992" cy="1686790"/>
          </a:xfrm>
        </p:spPr>
        <p:txBody>
          <a:bodyPr>
            <a:normAutofit/>
          </a:bodyPr>
          <a:lstStyle/>
          <a:p>
            <a:pPr marL="0" indent="0" algn="just">
              <a:buNone/>
            </a:pPr>
            <a:r>
              <a:rPr lang="ru-RU" sz="2000" b="1" dirty="0"/>
              <a:t>Нормальное положение стрелок </a:t>
            </a:r>
            <a:r>
              <a:rPr lang="ru-RU" sz="2000" dirty="0"/>
              <a:t>указывается знаком плюс в таблицах зависимости положения стрелок и сигнальных показаний светофоров в маршрутах. Для </a:t>
            </a:r>
            <a:r>
              <a:rPr lang="ru-RU" sz="2000" dirty="0" smtClean="0"/>
              <a:t>станций </a:t>
            </a:r>
            <a:r>
              <a:rPr lang="ru-RU" sz="2000" dirty="0"/>
              <a:t>с нецентрализованными стрелками нормальное их положение указывается в </a:t>
            </a:r>
            <a:r>
              <a:rPr lang="ru-RU" sz="2000" dirty="0" smtClean="0"/>
              <a:t>ТРА станции</a:t>
            </a:r>
            <a:r>
              <a:rPr lang="ru-RU" sz="2000" dirty="0"/>
              <a:t>.</a:t>
            </a:r>
            <a:endParaRPr lang="ru-RU" sz="2000" dirty="0" smtClean="0"/>
          </a:p>
        </p:txBody>
      </p:sp>
      <p:pic>
        <p:nvPicPr>
          <p:cNvPr id="7" name="Рисунок 6"/>
          <p:cNvPicPr>
            <a:picLocks noChangeAspect="1"/>
          </p:cNvPicPr>
          <p:nvPr/>
        </p:nvPicPr>
        <p:blipFill>
          <a:blip r:embed="rId2"/>
          <a:stretch>
            <a:fillRect/>
          </a:stretch>
        </p:blipFill>
        <p:spPr>
          <a:xfrm>
            <a:off x="1595437" y="260648"/>
            <a:ext cx="5953125" cy="4800600"/>
          </a:xfrm>
          <a:prstGeom prst="rect">
            <a:avLst/>
          </a:prstGeom>
        </p:spPr>
      </p:pic>
      <p:sp>
        <p:nvSpPr>
          <p:cNvPr id="4" name="Прямоугольник 3"/>
          <p:cNvSpPr/>
          <p:nvPr/>
        </p:nvSpPr>
        <p:spPr>
          <a:xfrm>
            <a:off x="3640462" y="1340768"/>
            <a:ext cx="1863074" cy="307777"/>
          </a:xfrm>
          <a:prstGeom prst="rect">
            <a:avLst/>
          </a:prstGeom>
        </p:spPr>
        <p:txBody>
          <a:bodyPr wrap="none">
            <a:spAutoFit/>
          </a:bodyPr>
          <a:lstStyle/>
          <a:p>
            <a:r>
              <a:rPr lang="ru-RU" sz="1400" b="1" dirty="0" smtClean="0"/>
              <a:t>Таблица зависимости</a:t>
            </a:r>
            <a:endParaRPr lang="ru-RU" sz="1400" b="1" dirty="0"/>
          </a:p>
        </p:txBody>
      </p:sp>
      <p:sp>
        <p:nvSpPr>
          <p:cNvPr id="3" name="Прямоугольник 2"/>
          <p:cNvSpPr/>
          <p:nvPr/>
        </p:nvSpPr>
        <p:spPr>
          <a:xfrm>
            <a:off x="5940152" y="1556791"/>
            <a:ext cx="792088" cy="3504457"/>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p:cNvSpPr/>
          <p:nvPr/>
        </p:nvSpPr>
        <p:spPr>
          <a:xfrm>
            <a:off x="7397374" y="6550223"/>
            <a:ext cx="1709122" cy="307777"/>
          </a:xfrm>
          <a:prstGeom prst="rect">
            <a:avLst/>
          </a:prstGeom>
        </p:spPr>
        <p:txBody>
          <a:bodyPr wrap="none">
            <a:spAutoFit/>
          </a:bodyPr>
          <a:lstStyle/>
          <a:p>
            <a:r>
              <a:rPr lang="ru-RU" sz="1400" dirty="0"/>
              <a:t>(ПТЭ Прил.№6 </a:t>
            </a:r>
            <a:r>
              <a:rPr lang="ru-RU" sz="1400" dirty="0" smtClean="0"/>
              <a:t>п.14)</a:t>
            </a:r>
            <a:endParaRPr lang="ru-RU" sz="1400" dirty="0"/>
          </a:p>
        </p:txBody>
      </p:sp>
    </p:spTree>
    <p:extLst>
      <p:ext uri="{BB962C8B-B14F-4D97-AF65-F5344CB8AC3E}">
        <p14:creationId xmlns:p14="http://schemas.microsoft.com/office/powerpoint/2010/main" val="17179140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4" descr="https://helpiks.org/helpiksorg/baza9/2331356749653.files/image01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496" y="340835"/>
            <a:ext cx="7488832" cy="4793930"/>
          </a:xfrm>
          <a:prstGeom prst="rect">
            <a:avLst/>
          </a:prstGeom>
          <a:noFill/>
          <a:extLst>
            <a:ext uri="{909E8E84-426E-40DD-AFC4-6F175D3DCCD1}">
              <a14:hiddenFill xmlns:a14="http://schemas.microsoft.com/office/drawing/2010/main">
                <a:solidFill>
                  <a:srgbClr val="FFFFFF"/>
                </a:solidFill>
              </a14:hiddenFill>
            </a:ext>
          </a:extLst>
        </p:spPr>
      </p:pic>
      <p:sp>
        <p:nvSpPr>
          <p:cNvPr id="5" name="Заголовок 4"/>
          <p:cNvSpPr>
            <a:spLocks noGrp="1"/>
          </p:cNvSpPr>
          <p:nvPr>
            <p:ph type="title"/>
          </p:nvPr>
        </p:nvSpPr>
        <p:spPr>
          <a:xfrm>
            <a:off x="457200" y="-99392"/>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6" name="Объект 5"/>
          <p:cNvSpPr>
            <a:spLocks noGrp="1"/>
          </p:cNvSpPr>
          <p:nvPr>
            <p:ph idx="1"/>
          </p:nvPr>
        </p:nvSpPr>
        <p:spPr>
          <a:xfrm>
            <a:off x="89821" y="5171210"/>
            <a:ext cx="8928992" cy="1412776"/>
          </a:xfrm>
        </p:spPr>
        <p:txBody>
          <a:bodyPr>
            <a:normAutofit/>
          </a:bodyPr>
          <a:lstStyle/>
          <a:p>
            <a:pPr marL="0" indent="0" algn="just">
              <a:buNone/>
            </a:pPr>
            <a:r>
              <a:rPr lang="ru-RU" sz="2000" dirty="0" smtClean="0"/>
              <a:t>Установленное </a:t>
            </a:r>
            <a:r>
              <a:rPr lang="ru-RU" sz="2000" dirty="0"/>
              <a:t>нормальное положение обозначается на станинах стрелок и на кожухах приводов стрелок электрической централизации</a:t>
            </a:r>
            <a:r>
              <a:rPr lang="ru-RU" sz="2000" dirty="0" smtClean="0"/>
              <a:t>.</a:t>
            </a:r>
          </a:p>
        </p:txBody>
      </p:sp>
      <p:sp>
        <p:nvSpPr>
          <p:cNvPr id="2" name="Овал 1"/>
          <p:cNvSpPr/>
          <p:nvPr/>
        </p:nvSpPr>
        <p:spPr>
          <a:xfrm>
            <a:off x="971600" y="3284984"/>
            <a:ext cx="576064" cy="432048"/>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Рисунок 6"/>
          <p:cNvPicPr>
            <a:picLocks noChangeAspect="1"/>
          </p:cNvPicPr>
          <p:nvPr/>
        </p:nvPicPr>
        <p:blipFill rotWithShape="1">
          <a:blip r:embed="rId3"/>
          <a:srcRect l="16138" r="15350"/>
          <a:stretch/>
        </p:blipFill>
        <p:spPr>
          <a:xfrm>
            <a:off x="2843808" y="347842"/>
            <a:ext cx="6264696" cy="4790210"/>
          </a:xfrm>
          <a:prstGeom prst="rect">
            <a:avLst/>
          </a:prstGeom>
        </p:spPr>
      </p:pic>
      <p:sp>
        <p:nvSpPr>
          <p:cNvPr id="10" name="Овал 9"/>
          <p:cNvSpPr/>
          <p:nvPr/>
        </p:nvSpPr>
        <p:spPr>
          <a:xfrm>
            <a:off x="4788024" y="2924944"/>
            <a:ext cx="576064" cy="432048"/>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p:cNvSpPr/>
          <p:nvPr/>
        </p:nvSpPr>
        <p:spPr>
          <a:xfrm>
            <a:off x="7397374" y="6550223"/>
            <a:ext cx="1709122" cy="307777"/>
          </a:xfrm>
          <a:prstGeom prst="rect">
            <a:avLst/>
          </a:prstGeom>
        </p:spPr>
        <p:txBody>
          <a:bodyPr wrap="none">
            <a:spAutoFit/>
          </a:bodyPr>
          <a:lstStyle/>
          <a:p>
            <a:r>
              <a:rPr lang="ru-RU" sz="1400" dirty="0"/>
              <a:t>(ПТЭ Прил.№6 </a:t>
            </a:r>
            <a:r>
              <a:rPr lang="ru-RU" sz="1400" dirty="0" smtClean="0"/>
              <a:t>п.14)</a:t>
            </a:r>
            <a:endParaRPr lang="ru-RU" sz="1400" dirty="0"/>
          </a:p>
        </p:txBody>
      </p:sp>
    </p:spTree>
    <p:extLst>
      <p:ext uri="{BB962C8B-B14F-4D97-AF65-F5344CB8AC3E}">
        <p14:creationId xmlns:p14="http://schemas.microsoft.com/office/powerpoint/2010/main" val="18386407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550125" y="-99392"/>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6" name="Объект 5"/>
          <p:cNvSpPr>
            <a:spLocks noGrp="1"/>
          </p:cNvSpPr>
          <p:nvPr>
            <p:ph idx="1"/>
          </p:nvPr>
        </p:nvSpPr>
        <p:spPr>
          <a:xfrm>
            <a:off x="11970" y="4346277"/>
            <a:ext cx="9175187" cy="2511723"/>
          </a:xfrm>
        </p:spPr>
        <p:txBody>
          <a:bodyPr>
            <a:noAutofit/>
          </a:bodyPr>
          <a:lstStyle/>
          <a:p>
            <a:pPr marL="0" indent="0">
              <a:buNone/>
            </a:pPr>
            <a:r>
              <a:rPr lang="ru-RU" sz="2000" b="1" dirty="0"/>
              <a:t>Стрелки в другое положение могут переводиться при:</a:t>
            </a:r>
          </a:p>
          <a:p>
            <a:pPr marL="0" indent="0">
              <a:buNone/>
            </a:pPr>
            <a:r>
              <a:rPr lang="ru-RU" sz="2000" dirty="0" smtClean="0">
                <a:solidFill>
                  <a:srgbClr val="C00000"/>
                </a:solidFill>
              </a:rPr>
              <a:t>*</a:t>
            </a:r>
            <a:r>
              <a:rPr lang="ru-RU" sz="2000" dirty="0" smtClean="0"/>
              <a:t>приготовлении </a:t>
            </a:r>
            <a:r>
              <a:rPr lang="ru-RU" sz="2000" dirty="0"/>
              <a:t>маршрутов для приема и отправления поездов</a:t>
            </a:r>
            <a:r>
              <a:rPr lang="ru-RU" sz="2000" dirty="0" smtClean="0"/>
              <a:t>; </a:t>
            </a:r>
          </a:p>
          <a:p>
            <a:pPr marL="0" indent="0">
              <a:buNone/>
            </a:pPr>
            <a:r>
              <a:rPr lang="ru-RU" sz="2000" dirty="0">
                <a:solidFill>
                  <a:srgbClr val="C00000"/>
                </a:solidFill>
              </a:rPr>
              <a:t>*</a:t>
            </a:r>
            <a:r>
              <a:rPr lang="ru-RU" sz="2000" dirty="0" smtClean="0"/>
              <a:t>маневровой </a:t>
            </a:r>
            <a:r>
              <a:rPr lang="ru-RU" sz="2000" dirty="0"/>
              <a:t>работе;</a:t>
            </a:r>
          </a:p>
          <a:p>
            <a:pPr marL="0" indent="0">
              <a:buNone/>
            </a:pPr>
            <a:r>
              <a:rPr lang="ru-RU" sz="2000" dirty="0" smtClean="0">
                <a:solidFill>
                  <a:srgbClr val="C00000"/>
                </a:solidFill>
              </a:rPr>
              <a:t>*</a:t>
            </a:r>
            <a:r>
              <a:rPr lang="ru-RU" sz="2000" dirty="0" smtClean="0"/>
              <a:t>занятии путей подвижным </a:t>
            </a:r>
            <a:r>
              <a:rPr lang="ru-RU" sz="2000" dirty="0"/>
              <a:t>составом;</a:t>
            </a:r>
          </a:p>
          <a:p>
            <a:pPr marL="0" indent="0">
              <a:buNone/>
            </a:pPr>
            <a:r>
              <a:rPr lang="ru-RU" sz="2000" dirty="0" smtClean="0">
                <a:solidFill>
                  <a:srgbClr val="C00000"/>
                </a:solidFill>
              </a:rPr>
              <a:t>*</a:t>
            </a:r>
            <a:r>
              <a:rPr lang="ru-RU" sz="2000" dirty="0" smtClean="0"/>
              <a:t>необходимости </a:t>
            </a:r>
            <a:r>
              <a:rPr lang="ru-RU" sz="2000" dirty="0"/>
              <a:t>ограждения мест препятствий и производства работ на станционных </a:t>
            </a:r>
            <a:r>
              <a:rPr lang="ru-RU" sz="2000" dirty="0" smtClean="0"/>
              <a:t>путях</a:t>
            </a:r>
            <a:r>
              <a:rPr lang="ru-RU" sz="2000" dirty="0"/>
              <a:t>;</a:t>
            </a:r>
          </a:p>
          <a:p>
            <a:pPr marL="0" indent="0">
              <a:buNone/>
            </a:pPr>
            <a:r>
              <a:rPr lang="ru-RU" sz="2000" dirty="0" smtClean="0">
                <a:solidFill>
                  <a:srgbClr val="C00000"/>
                </a:solidFill>
              </a:rPr>
              <a:t>*</a:t>
            </a:r>
            <a:r>
              <a:rPr lang="ru-RU" sz="2000" dirty="0" smtClean="0"/>
              <a:t>очистке</a:t>
            </a:r>
            <a:r>
              <a:rPr lang="ru-RU" sz="2000" dirty="0"/>
              <a:t>, проверке и ремонте стрелок.</a:t>
            </a:r>
            <a:endParaRPr lang="ru-RU" sz="2000" dirty="0" smtClean="0"/>
          </a:p>
        </p:txBody>
      </p:sp>
      <p:pic>
        <p:nvPicPr>
          <p:cNvPr id="18434" name="Picture 2" descr="https://fb.ru/misc/i/gallery/106013/2998684.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8684"/>
          <a:stretch/>
        </p:blipFill>
        <p:spPr bwMode="auto">
          <a:xfrm>
            <a:off x="736979" y="363150"/>
            <a:ext cx="7651445" cy="3983127"/>
          </a:xfrm>
          <a:prstGeom prst="rect">
            <a:avLst/>
          </a:prstGeom>
          <a:noFill/>
          <a:extLst>
            <a:ext uri="{909E8E84-426E-40DD-AFC4-6F175D3DCCD1}">
              <a14:hiddenFill xmlns:a14="http://schemas.microsoft.com/office/drawing/2010/main">
                <a:solidFill>
                  <a:srgbClr val="FFFFFF"/>
                </a:solidFill>
              </a14:hiddenFill>
            </a:ext>
          </a:extLst>
        </p:spPr>
      </p:pic>
      <p:pic>
        <p:nvPicPr>
          <p:cNvPr id="2" name="Рисунок 1"/>
          <p:cNvPicPr>
            <a:picLocks noChangeAspect="1"/>
          </p:cNvPicPr>
          <p:nvPr/>
        </p:nvPicPr>
        <p:blipFill rotWithShape="1">
          <a:blip r:embed="rId3"/>
          <a:srcRect b="53345"/>
          <a:stretch/>
        </p:blipFill>
        <p:spPr>
          <a:xfrm>
            <a:off x="736979" y="2099878"/>
            <a:ext cx="7651445" cy="2232248"/>
          </a:xfrm>
          <a:prstGeom prst="rect">
            <a:avLst/>
          </a:prstGeom>
        </p:spPr>
      </p:pic>
      <p:sp>
        <p:nvSpPr>
          <p:cNvPr id="7" name="Прямоугольник 6"/>
          <p:cNvSpPr/>
          <p:nvPr/>
        </p:nvSpPr>
        <p:spPr>
          <a:xfrm>
            <a:off x="7397374" y="6550223"/>
            <a:ext cx="1709122" cy="307777"/>
          </a:xfrm>
          <a:prstGeom prst="rect">
            <a:avLst/>
          </a:prstGeom>
        </p:spPr>
        <p:txBody>
          <a:bodyPr wrap="none">
            <a:spAutoFit/>
          </a:bodyPr>
          <a:lstStyle/>
          <a:p>
            <a:r>
              <a:rPr lang="ru-RU" sz="1400" dirty="0"/>
              <a:t>(ПТЭ Прил.№6 </a:t>
            </a:r>
            <a:r>
              <a:rPr lang="ru-RU" sz="1400" dirty="0" smtClean="0"/>
              <a:t>п.14)</a:t>
            </a:r>
            <a:endParaRPr lang="ru-RU" sz="1400" dirty="0"/>
          </a:p>
        </p:txBody>
      </p:sp>
    </p:spTree>
    <p:extLst>
      <p:ext uri="{BB962C8B-B14F-4D97-AF65-F5344CB8AC3E}">
        <p14:creationId xmlns:p14="http://schemas.microsoft.com/office/powerpoint/2010/main" val="23864651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0"/>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6" name="Объект 5"/>
          <p:cNvSpPr>
            <a:spLocks noGrp="1"/>
          </p:cNvSpPr>
          <p:nvPr>
            <p:ph idx="1"/>
          </p:nvPr>
        </p:nvSpPr>
        <p:spPr>
          <a:xfrm>
            <a:off x="0" y="4077073"/>
            <a:ext cx="9036496" cy="1512168"/>
          </a:xfrm>
        </p:spPr>
        <p:txBody>
          <a:bodyPr>
            <a:normAutofit lnSpcReduction="10000"/>
          </a:bodyPr>
          <a:lstStyle/>
          <a:p>
            <a:pPr marL="0" indent="0" algn="just">
              <a:buNone/>
            </a:pPr>
            <a:r>
              <a:rPr lang="ru-RU" sz="2000" dirty="0"/>
              <a:t>На </a:t>
            </a:r>
            <a:r>
              <a:rPr lang="ru-RU" sz="2000" dirty="0" smtClean="0"/>
              <a:t>станциях </a:t>
            </a:r>
            <a:r>
              <a:rPr lang="ru-RU" sz="2000" dirty="0"/>
              <a:t>с </a:t>
            </a:r>
            <a:r>
              <a:rPr lang="ru-RU" sz="2000" dirty="0" smtClean="0"/>
              <a:t>ЭЦ установка </a:t>
            </a:r>
            <a:r>
              <a:rPr lang="ru-RU" sz="2000" dirty="0"/>
              <a:t>стрелок в нормальное положение необязательна, </a:t>
            </a:r>
            <a:r>
              <a:rPr lang="ru-RU" sz="2000" b="1" dirty="0">
                <a:solidFill>
                  <a:srgbClr val="C00000"/>
                </a:solidFill>
              </a:rPr>
              <a:t>за</a:t>
            </a:r>
            <a:r>
              <a:rPr lang="ru-RU" sz="2000" dirty="0">
                <a:solidFill>
                  <a:srgbClr val="C00000"/>
                </a:solidFill>
              </a:rPr>
              <a:t> </a:t>
            </a:r>
            <a:r>
              <a:rPr lang="ru-RU" sz="2000" b="1" dirty="0">
                <a:solidFill>
                  <a:srgbClr val="C00000"/>
                </a:solidFill>
              </a:rPr>
              <a:t>исключением</a:t>
            </a:r>
            <a:r>
              <a:rPr lang="ru-RU" sz="2000" dirty="0"/>
              <a:t> стрелок, ведущих в предохранительные, улавливающие тупики, сбрасывающих стрелок, оборудованных устройствами автоматического возврата, которые должны устанавливаться в нормальное положение </a:t>
            </a:r>
            <a:r>
              <a:rPr lang="ru-RU" sz="2000" dirty="0" smtClean="0"/>
              <a:t>автоматически. </a:t>
            </a:r>
          </a:p>
        </p:txBody>
      </p:sp>
      <p:sp>
        <p:nvSpPr>
          <p:cNvPr id="7" name="Прямоугольник 6"/>
          <p:cNvSpPr/>
          <p:nvPr/>
        </p:nvSpPr>
        <p:spPr>
          <a:xfrm>
            <a:off x="7397374" y="6550223"/>
            <a:ext cx="1709122" cy="307777"/>
          </a:xfrm>
          <a:prstGeom prst="rect">
            <a:avLst/>
          </a:prstGeom>
        </p:spPr>
        <p:txBody>
          <a:bodyPr wrap="none">
            <a:spAutoFit/>
          </a:bodyPr>
          <a:lstStyle/>
          <a:p>
            <a:r>
              <a:rPr lang="ru-RU" sz="1400" dirty="0"/>
              <a:t>(ПТЭ Прил.№6 </a:t>
            </a:r>
            <a:r>
              <a:rPr lang="ru-RU" sz="1400" dirty="0" smtClean="0"/>
              <a:t>п.14)</a:t>
            </a:r>
            <a:endParaRPr lang="ru-RU" sz="1400" dirty="0"/>
          </a:p>
        </p:txBody>
      </p:sp>
      <p:pic>
        <p:nvPicPr>
          <p:cNvPr id="3" name="Рисунок 2"/>
          <p:cNvPicPr>
            <a:picLocks noChangeAspect="1"/>
          </p:cNvPicPr>
          <p:nvPr/>
        </p:nvPicPr>
        <p:blipFill rotWithShape="1">
          <a:blip r:embed="rId2"/>
          <a:srcRect t="2379" b="41673"/>
          <a:stretch/>
        </p:blipFill>
        <p:spPr>
          <a:xfrm>
            <a:off x="107504" y="548680"/>
            <a:ext cx="8928992" cy="3386704"/>
          </a:xfrm>
          <a:prstGeom prst="rect">
            <a:avLst/>
          </a:prstGeom>
        </p:spPr>
      </p:pic>
    </p:spTree>
    <p:extLst>
      <p:ext uri="{BB962C8B-B14F-4D97-AF65-F5344CB8AC3E}">
        <p14:creationId xmlns:p14="http://schemas.microsoft.com/office/powerpoint/2010/main" val="32949556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0"/>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3200" dirty="0"/>
              <a:t/>
            </a:r>
            <a:br>
              <a:rPr lang="ru-RU" sz="3200" dirty="0"/>
            </a:br>
            <a:endParaRPr lang="ru-RU" sz="3200" dirty="0"/>
          </a:p>
        </p:txBody>
      </p:sp>
      <p:sp>
        <p:nvSpPr>
          <p:cNvPr id="6" name="Объект 5"/>
          <p:cNvSpPr>
            <a:spLocks noGrp="1"/>
          </p:cNvSpPr>
          <p:nvPr>
            <p:ph idx="1"/>
          </p:nvPr>
        </p:nvSpPr>
        <p:spPr>
          <a:xfrm>
            <a:off x="107504" y="4077072"/>
            <a:ext cx="8928992" cy="1334980"/>
          </a:xfrm>
        </p:spPr>
        <p:txBody>
          <a:bodyPr>
            <a:normAutofit/>
          </a:bodyPr>
          <a:lstStyle/>
          <a:p>
            <a:pPr marL="0" indent="0" algn="just">
              <a:buNone/>
            </a:pPr>
            <a:r>
              <a:rPr lang="ru-RU" sz="2000" dirty="0"/>
              <a:t>Сбрасывающие стрелки, сбрасывающие остряки и сбрасывающие башмаки должны </a:t>
            </a:r>
            <a:r>
              <a:rPr lang="ru-RU" sz="2000" b="1" dirty="0"/>
              <a:t>автоматически возвращаться в исходное (охранное) положение </a:t>
            </a:r>
            <a:r>
              <a:rPr lang="ru-RU" sz="2000" b="1" dirty="0">
                <a:solidFill>
                  <a:srgbClr val="002060"/>
                </a:solidFill>
              </a:rPr>
              <a:t>после</a:t>
            </a:r>
            <a:r>
              <a:rPr lang="ru-RU" sz="2000" dirty="0">
                <a:solidFill>
                  <a:srgbClr val="002060"/>
                </a:solidFill>
              </a:rPr>
              <a:t> </a:t>
            </a:r>
            <a:r>
              <a:rPr lang="ru-RU" sz="2000" b="1" dirty="0">
                <a:solidFill>
                  <a:srgbClr val="002060"/>
                </a:solidFill>
              </a:rPr>
              <a:t>проследования поезда и размыкания маршрута </a:t>
            </a:r>
            <a:r>
              <a:rPr lang="ru-RU" sz="2000" dirty="0"/>
              <a:t>(секции маршрута) с требуемой по условиям безопасности движения выдержкой времени. </a:t>
            </a:r>
            <a:endParaRPr lang="ru-RU" sz="2000" dirty="0" smtClean="0"/>
          </a:p>
        </p:txBody>
      </p:sp>
      <p:sp>
        <p:nvSpPr>
          <p:cNvPr id="7" name="Прямоугольник 6"/>
          <p:cNvSpPr/>
          <p:nvPr/>
        </p:nvSpPr>
        <p:spPr>
          <a:xfrm>
            <a:off x="7397374" y="6550223"/>
            <a:ext cx="1709122" cy="307777"/>
          </a:xfrm>
          <a:prstGeom prst="rect">
            <a:avLst/>
          </a:prstGeom>
        </p:spPr>
        <p:txBody>
          <a:bodyPr wrap="none">
            <a:spAutoFit/>
          </a:bodyPr>
          <a:lstStyle/>
          <a:p>
            <a:r>
              <a:rPr lang="ru-RU" sz="1400" dirty="0"/>
              <a:t>(ПТЭ Прил.№6 </a:t>
            </a:r>
            <a:r>
              <a:rPr lang="ru-RU" sz="1400" dirty="0" smtClean="0"/>
              <a:t>п.27)</a:t>
            </a:r>
            <a:endParaRPr lang="ru-RU" sz="1400" dirty="0"/>
          </a:p>
        </p:txBody>
      </p:sp>
      <p:pic>
        <p:nvPicPr>
          <p:cNvPr id="4" name="Рисунок 3"/>
          <p:cNvPicPr>
            <a:picLocks noChangeAspect="1"/>
          </p:cNvPicPr>
          <p:nvPr/>
        </p:nvPicPr>
        <p:blipFill rotWithShape="1">
          <a:blip r:embed="rId2"/>
          <a:srcRect l="22152" r="18500" b="26316"/>
          <a:stretch/>
        </p:blipFill>
        <p:spPr>
          <a:xfrm>
            <a:off x="5592" y="490874"/>
            <a:ext cx="4422392" cy="3384376"/>
          </a:xfrm>
          <a:prstGeom prst="rect">
            <a:avLst/>
          </a:prstGeom>
        </p:spPr>
      </p:pic>
      <p:pic>
        <p:nvPicPr>
          <p:cNvPr id="8" name="Рисунок 7"/>
          <p:cNvPicPr>
            <a:picLocks noChangeAspect="1"/>
          </p:cNvPicPr>
          <p:nvPr/>
        </p:nvPicPr>
        <p:blipFill rotWithShape="1">
          <a:blip r:embed="rId3"/>
          <a:srcRect l="1881" t="7388" r="35315" b="24065"/>
          <a:stretch/>
        </p:blipFill>
        <p:spPr>
          <a:xfrm>
            <a:off x="4572000" y="490873"/>
            <a:ext cx="4464496" cy="3384377"/>
          </a:xfrm>
          <a:prstGeom prst="rect">
            <a:avLst/>
          </a:prstGeom>
        </p:spPr>
      </p:pic>
    </p:spTree>
    <p:extLst>
      <p:ext uri="{BB962C8B-B14F-4D97-AF65-F5344CB8AC3E}">
        <p14:creationId xmlns:p14="http://schemas.microsoft.com/office/powerpoint/2010/main" val="1515818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611560" y="-99392"/>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6" name="Объект 5"/>
          <p:cNvSpPr>
            <a:spLocks noGrp="1"/>
          </p:cNvSpPr>
          <p:nvPr>
            <p:ph idx="1"/>
          </p:nvPr>
        </p:nvSpPr>
        <p:spPr>
          <a:xfrm>
            <a:off x="64883" y="4118147"/>
            <a:ext cx="9108504" cy="1412776"/>
          </a:xfrm>
        </p:spPr>
        <p:txBody>
          <a:bodyPr>
            <a:normAutofit/>
          </a:bodyPr>
          <a:lstStyle/>
          <a:p>
            <a:pPr marL="0" indent="0" algn="just">
              <a:buNone/>
            </a:pPr>
            <a:r>
              <a:rPr lang="ru-RU" sz="2000" dirty="0"/>
              <a:t>Ручные </a:t>
            </a:r>
            <a:r>
              <a:rPr lang="ru-RU" sz="2000" b="1" dirty="0"/>
              <a:t>нецентрализованные</a:t>
            </a:r>
            <a:r>
              <a:rPr lang="ru-RU" sz="2000" dirty="0"/>
              <a:t> охранные стрелки, сбрасывающие остряки и стрелки в нормальном положении должны быть заперты на контрольный замок, сбрасывающие башмаки - на навесной замок. </a:t>
            </a:r>
            <a:endParaRPr lang="ru-RU" sz="1400" dirty="0" smtClean="0"/>
          </a:p>
        </p:txBody>
      </p:sp>
      <p:pic>
        <p:nvPicPr>
          <p:cNvPr id="16386" name="Picture 2" descr="https://pbs.twimg.com/media/DK6NITyW4AEN4dR.jpg:large"/>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212" b="16610"/>
          <a:stretch/>
        </p:blipFill>
        <p:spPr bwMode="auto">
          <a:xfrm>
            <a:off x="1060507" y="331585"/>
            <a:ext cx="6984776" cy="3735664"/>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7397374" y="6550223"/>
            <a:ext cx="1709122" cy="307777"/>
          </a:xfrm>
          <a:prstGeom prst="rect">
            <a:avLst/>
          </a:prstGeom>
        </p:spPr>
        <p:txBody>
          <a:bodyPr wrap="none">
            <a:spAutoFit/>
          </a:bodyPr>
          <a:lstStyle/>
          <a:p>
            <a:r>
              <a:rPr lang="ru-RU" sz="1400" dirty="0"/>
              <a:t>(ПТЭ Прил.№6 </a:t>
            </a:r>
            <a:r>
              <a:rPr lang="ru-RU" sz="1400" dirty="0" smtClean="0"/>
              <a:t>п.14)</a:t>
            </a:r>
            <a:endParaRPr lang="ru-RU" sz="1400" dirty="0"/>
          </a:p>
        </p:txBody>
      </p:sp>
      <p:sp>
        <p:nvSpPr>
          <p:cNvPr id="2" name="Овал 1"/>
          <p:cNvSpPr/>
          <p:nvPr/>
        </p:nvSpPr>
        <p:spPr>
          <a:xfrm>
            <a:off x="1403648" y="2487925"/>
            <a:ext cx="792088" cy="792088"/>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 name="Рисунок 2"/>
          <p:cNvPicPr>
            <a:picLocks noChangeAspect="1"/>
          </p:cNvPicPr>
          <p:nvPr/>
        </p:nvPicPr>
        <p:blipFill rotWithShape="1">
          <a:blip r:embed="rId3"/>
          <a:srcRect l="8263" r="11413" b="21651"/>
          <a:stretch/>
        </p:blipFill>
        <p:spPr>
          <a:xfrm>
            <a:off x="35496" y="331585"/>
            <a:ext cx="2448272" cy="1800200"/>
          </a:xfrm>
          <a:prstGeom prst="rect">
            <a:avLst/>
          </a:prstGeom>
        </p:spPr>
      </p:pic>
      <p:cxnSp>
        <p:nvCxnSpPr>
          <p:cNvPr id="8" name="Прямая со стрелкой 7"/>
          <p:cNvCxnSpPr>
            <a:stCxn id="3" idx="2"/>
            <a:endCxn id="2" idx="1"/>
          </p:cNvCxnSpPr>
          <p:nvPr/>
        </p:nvCxnSpPr>
        <p:spPr>
          <a:xfrm>
            <a:off x="1259632" y="2131785"/>
            <a:ext cx="260015" cy="472139"/>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9" name="Рисунок 8"/>
          <p:cNvPicPr>
            <a:picLocks noChangeAspect="1"/>
          </p:cNvPicPr>
          <p:nvPr/>
        </p:nvPicPr>
        <p:blipFill rotWithShape="1">
          <a:blip r:embed="rId4"/>
          <a:srcRect l="12201" b="41728"/>
          <a:stretch/>
        </p:blipFill>
        <p:spPr>
          <a:xfrm>
            <a:off x="5220072" y="4783712"/>
            <a:ext cx="3794783" cy="1800201"/>
          </a:xfrm>
          <a:prstGeom prst="rect">
            <a:avLst/>
          </a:prstGeom>
        </p:spPr>
      </p:pic>
      <p:sp>
        <p:nvSpPr>
          <p:cNvPr id="15" name="Прямоугольник 14"/>
          <p:cNvSpPr/>
          <p:nvPr/>
        </p:nvSpPr>
        <p:spPr>
          <a:xfrm>
            <a:off x="35496" y="331585"/>
            <a:ext cx="2448272" cy="180020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7745876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0"/>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6" name="Объект 5"/>
          <p:cNvSpPr>
            <a:spLocks noGrp="1"/>
          </p:cNvSpPr>
          <p:nvPr>
            <p:ph idx="1"/>
          </p:nvPr>
        </p:nvSpPr>
        <p:spPr>
          <a:xfrm>
            <a:off x="107504" y="4982665"/>
            <a:ext cx="8928992" cy="1412776"/>
          </a:xfrm>
        </p:spPr>
        <p:txBody>
          <a:bodyPr>
            <a:normAutofit/>
          </a:bodyPr>
          <a:lstStyle/>
          <a:p>
            <a:pPr marL="0" indent="0" algn="just">
              <a:buNone/>
            </a:pPr>
            <a:r>
              <a:rPr lang="ru-RU" sz="2000" dirty="0"/>
              <a:t>Стрелочный перевод, уложенный на перегоне, приписывается к одной из соседних станций или же у места ответвления устраивается стрелочный пост</a:t>
            </a:r>
            <a:r>
              <a:rPr lang="ru-RU" sz="2000" dirty="0" smtClean="0"/>
              <a:t>.</a:t>
            </a:r>
          </a:p>
          <a:p>
            <a:pPr marL="0" indent="0" algn="just">
              <a:buNone/>
            </a:pPr>
            <a:endParaRPr lang="ru-RU" sz="2000" dirty="0" smtClean="0"/>
          </a:p>
        </p:txBody>
      </p:sp>
      <p:sp>
        <p:nvSpPr>
          <p:cNvPr id="8" name="Прямоугольник 7"/>
          <p:cNvSpPr/>
          <p:nvPr/>
        </p:nvSpPr>
        <p:spPr>
          <a:xfrm>
            <a:off x="7397374" y="6550223"/>
            <a:ext cx="1709122" cy="307777"/>
          </a:xfrm>
          <a:prstGeom prst="rect">
            <a:avLst/>
          </a:prstGeom>
        </p:spPr>
        <p:txBody>
          <a:bodyPr wrap="none">
            <a:spAutoFit/>
          </a:bodyPr>
          <a:lstStyle/>
          <a:p>
            <a:r>
              <a:rPr lang="ru-RU" sz="1400" dirty="0"/>
              <a:t>(ПТЭ Прил.№6 </a:t>
            </a:r>
            <a:r>
              <a:rPr lang="ru-RU" sz="1400" dirty="0" smtClean="0"/>
              <a:t>п.15)</a:t>
            </a:r>
            <a:endParaRPr lang="ru-RU" sz="1400" dirty="0"/>
          </a:p>
        </p:txBody>
      </p:sp>
      <p:pic>
        <p:nvPicPr>
          <p:cNvPr id="2" name="Рисунок 1"/>
          <p:cNvPicPr>
            <a:picLocks noChangeAspect="1"/>
          </p:cNvPicPr>
          <p:nvPr/>
        </p:nvPicPr>
        <p:blipFill rotWithShape="1">
          <a:blip r:embed="rId2"/>
          <a:srcRect l="8263" t="17472"/>
          <a:stretch/>
        </p:blipFill>
        <p:spPr>
          <a:xfrm>
            <a:off x="377788" y="476672"/>
            <a:ext cx="8388424" cy="4421709"/>
          </a:xfrm>
          <a:prstGeom prst="rect">
            <a:avLst/>
          </a:prstGeom>
        </p:spPr>
      </p:pic>
    </p:spTree>
    <p:extLst>
      <p:ext uri="{BB962C8B-B14F-4D97-AF65-F5344CB8AC3E}">
        <p14:creationId xmlns:p14="http://schemas.microsoft.com/office/powerpoint/2010/main" val="2244878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72008"/>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6" name="Объект 5"/>
          <p:cNvSpPr>
            <a:spLocks noGrp="1"/>
          </p:cNvSpPr>
          <p:nvPr>
            <p:ph idx="1"/>
          </p:nvPr>
        </p:nvSpPr>
        <p:spPr>
          <a:xfrm>
            <a:off x="0" y="4962119"/>
            <a:ext cx="9159326" cy="1596323"/>
          </a:xfrm>
        </p:spPr>
        <p:txBody>
          <a:bodyPr>
            <a:normAutofit lnSpcReduction="10000"/>
          </a:bodyPr>
          <a:lstStyle/>
          <a:p>
            <a:pPr marL="0" indent="0" algn="just">
              <a:buNone/>
            </a:pPr>
            <a:r>
              <a:rPr lang="ru-RU" sz="2000" dirty="0"/>
              <a:t>Перед приемом и отправлением поезда должны запираться стрелки, непосредственно входящие в маршрут приема и отправления, а также охранные. Перевод централизованных стрелок при приготовлении маршрута для приема и отправления поездов производится </a:t>
            </a:r>
            <a:r>
              <a:rPr lang="ru-RU" sz="2000" dirty="0" smtClean="0"/>
              <a:t>ДСП или </a:t>
            </a:r>
            <a:r>
              <a:rPr lang="ru-RU" sz="2000" dirty="0"/>
              <a:t>по его указанию оператором поста </a:t>
            </a:r>
            <a:r>
              <a:rPr lang="ru-RU" sz="2000" dirty="0" smtClean="0"/>
              <a:t>централизации.</a:t>
            </a:r>
          </a:p>
        </p:txBody>
      </p:sp>
      <p:sp>
        <p:nvSpPr>
          <p:cNvPr id="7" name="Прямоугольник 6"/>
          <p:cNvSpPr/>
          <p:nvPr/>
        </p:nvSpPr>
        <p:spPr>
          <a:xfrm>
            <a:off x="7397374" y="6550223"/>
            <a:ext cx="1709122" cy="307777"/>
          </a:xfrm>
          <a:prstGeom prst="rect">
            <a:avLst/>
          </a:prstGeom>
        </p:spPr>
        <p:txBody>
          <a:bodyPr wrap="none">
            <a:spAutoFit/>
          </a:bodyPr>
          <a:lstStyle/>
          <a:p>
            <a:r>
              <a:rPr lang="ru-RU" sz="1400" dirty="0"/>
              <a:t>(ПТЭ Прил.№6 </a:t>
            </a:r>
            <a:r>
              <a:rPr lang="ru-RU" sz="1400" dirty="0" smtClean="0"/>
              <a:t>п.18)</a:t>
            </a:r>
            <a:endParaRPr lang="ru-RU" sz="1400" dirty="0"/>
          </a:p>
        </p:txBody>
      </p:sp>
      <p:pic>
        <p:nvPicPr>
          <p:cNvPr id="3" name="Рисунок 2"/>
          <p:cNvPicPr>
            <a:picLocks noChangeAspect="1"/>
          </p:cNvPicPr>
          <p:nvPr/>
        </p:nvPicPr>
        <p:blipFill rotWithShape="1">
          <a:blip r:embed="rId2"/>
          <a:srcRect l="2440" r="3480"/>
          <a:stretch/>
        </p:blipFill>
        <p:spPr>
          <a:xfrm>
            <a:off x="323528" y="404664"/>
            <a:ext cx="8064896" cy="4608512"/>
          </a:xfrm>
          <a:prstGeom prst="rect">
            <a:avLst/>
          </a:prstGeom>
        </p:spPr>
      </p:pic>
      <p:sp>
        <p:nvSpPr>
          <p:cNvPr id="4" name="Прямоугольник 3"/>
          <p:cNvSpPr/>
          <p:nvPr/>
        </p:nvSpPr>
        <p:spPr>
          <a:xfrm>
            <a:off x="323528" y="476672"/>
            <a:ext cx="2088232" cy="576064"/>
          </a:xfrm>
          <a:prstGeom prst="rect">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6529926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dnmchs.ru/static/news/833/slider/16.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20376"/>
          <a:stretch/>
        </p:blipFill>
        <p:spPr bwMode="auto">
          <a:xfrm>
            <a:off x="4419153" y="3120889"/>
            <a:ext cx="4402832" cy="2502316"/>
          </a:xfrm>
          <a:prstGeom prst="rect">
            <a:avLst/>
          </a:prstGeom>
          <a:noFill/>
          <a:extLst>
            <a:ext uri="{909E8E84-426E-40DD-AFC4-6F175D3DCCD1}">
              <a14:hiddenFill xmlns:a14="http://schemas.microsoft.com/office/drawing/2010/main">
                <a:solidFill>
                  <a:srgbClr val="FFFFFF"/>
                </a:solidFill>
              </a14:hiddenFill>
            </a:ext>
          </a:extLst>
        </p:spPr>
      </p:pic>
      <p:sp>
        <p:nvSpPr>
          <p:cNvPr id="5" name="Заголовок 4"/>
          <p:cNvSpPr>
            <a:spLocks noGrp="1"/>
          </p:cNvSpPr>
          <p:nvPr>
            <p:ph type="title"/>
          </p:nvPr>
        </p:nvSpPr>
        <p:spPr>
          <a:xfrm>
            <a:off x="457200" y="0"/>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3200" dirty="0"/>
              <a:t/>
            </a:r>
            <a:br>
              <a:rPr lang="ru-RU" sz="3200" dirty="0"/>
            </a:br>
            <a:endParaRPr lang="ru-RU" sz="3200" dirty="0"/>
          </a:p>
        </p:txBody>
      </p:sp>
      <p:sp>
        <p:nvSpPr>
          <p:cNvPr id="6" name="Объект 5"/>
          <p:cNvSpPr>
            <a:spLocks noGrp="1"/>
          </p:cNvSpPr>
          <p:nvPr>
            <p:ph idx="1"/>
          </p:nvPr>
        </p:nvSpPr>
        <p:spPr>
          <a:xfrm>
            <a:off x="107504" y="5601138"/>
            <a:ext cx="8928992" cy="1224136"/>
          </a:xfrm>
        </p:spPr>
        <p:txBody>
          <a:bodyPr>
            <a:normAutofit/>
          </a:bodyPr>
          <a:lstStyle/>
          <a:p>
            <a:pPr marL="0" indent="0" algn="just">
              <a:buNone/>
            </a:pPr>
            <a:r>
              <a:rPr lang="ru-RU" sz="2000" dirty="0"/>
              <a:t>Порядок, установленный техническо-распорядительным актом, является </a:t>
            </a:r>
            <a:r>
              <a:rPr lang="ru-RU" sz="2000" b="1" dirty="0"/>
              <a:t>обязательным</a:t>
            </a:r>
            <a:r>
              <a:rPr lang="ru-RU" sz="2000" dirty="0"/>
              <a:t> для работников владельца инфраструктуры, </a:t>
            </a:r>
            <a:r>
              <a:rPr lang="ru-RU" sz="2000" dirty="0" smtClean="0"/>
              <a:t>путей </a:t>
            </a:r>
            <a:r>
              <a:rPr lang="ru-RU" sz="2000" dirty="0"/>
              <a:t>необщего пользования и владельцев </a:t>
            </a:r>
            <a:r>
              <a:rPr lang="ru-RU" sz="2000" dirty="0" smtClean="0"/>
              <a:t>подвижного </a:t>
            </a:r>
            <a:r>
              <a:rPr lang="ru-RU" sz="2000" dirty="0"/>
              <a:t>состава. </a:t>
            </a:r>
            <a:r>
              <a:rPr lang="ru-RU" sz="2000" dirty="0" smtClean="0"/>
              <a:t>                                                                                                                        </a:t>
            </a:r>
            <a:endParaRPr lang="ru-RU" sz="2000" b="1" dirty="0"/>
          </a:p>
        </p:txBody>
      </p:sp>
      <p:pic>
        <p:nvPicPr>
          <p:cNvPr id="2052" name="Picture 4" descr="http://www.visual.rzd.ru/dbmm/images/56/12495/3719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374077"/>
            <a:ext cx="5037387" cy="274375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s://s10.stc.all.kpcdn.net/share/i/4/1543923/inx960x64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3117828"/>
            <a:ext cx="4874120" cy="248331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ttp://rzn-jd.ru/wp-content/uploads/2015/11/IMG_7953.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81624" y="370979"/>
            <a:ext cx="3840361" cy="2746849"/>
          </a:xfrm>
          <a:prstGeom prst="rect">
            <a:avLst/>
          </a:prstGeom>
          <a:noFill/>
          <a:extLst>
            <a:ext uri="{909E8E84-426E-40DD-AFC4-6F175D3DCCD1}">
              <a14:hiddenFill xmlns:a14="http://schemas.microsoft.com/office/drawing/2010/main">
                <a:solidFill>
                  <a:srgbClr val="FFFFFF"/>
                </a:solidFill>
              </a14:hiddenFill>
            </a:ext>
          </a:extLst>
        </p:spPr>
      </p:pic>
      <p:sp>
        <p:nvSpPr>
          <p:cNvPr id="9" name="Прямоугольник 8"/>
          <p:cNvSpPr/>
          <p:nvPr/>
        </p:nvSpPr>
        <p:spPr>
          <a:xfrm>
            <a:off x="7456314" y="6550223"/>
            <a:ext cx="1709122" cy="307777"/>
          </a:xfrm>
          <a:prstGeom prst="rect">
            <a:avLst/>
          </a:prstGeom>
        </p:spPr>
        <p:txBody>
          <a:bodyPr wrap="none">
            <a:spAutoFit/>
          </a:bodyPr>
          <a:lstStyle/>
          <a:p>
            <a:r>
              <a:rPr lang="ru-RU" sz="1400" dirty="0"/>
              <a:t>(ПТЭ Прил.№6 п.12)</a:t>
            </a:r>
          </a:p>
        </p:txBody>
      </p:sp>
    </p:spTree>
    <p:extLst>
      <p:ext uri="{BB962C8B-B14F-4D97-AF65-F5344CB8AC3E}">
        <p14:creationId xmlns:p14="http://schemas.microsoft.com/office/powerpoint/2010/main" val="30791018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0"/>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6" name="Объект 5"/>
          <p:cNvSpPr>
            <a:spLocks noGrp="1"/>
          </p:cNvSpPr>
          <p:nvPr>
            <p:ph idx="1"/>
          </p:nvPr>
        </p:nvSpPr>
        <p:spPr>
          <a:xfrm>
            <a:off x="107504" y="4869160"/>
            <a:ext cx="8928992" cy="1412776"/>
          </a:xfrm>
        </p:spPr>
        <p:txBody>
          <a:bodyPr>
            <a:normAutofit/>
          </a:bodyPr>
          <a:lstStyle/>
          <a:p>
            <a:pPr marL="0" indent="0" algn="just">
              <a:buNone/>
            </a:pPr>
            <a:r>
              <a:rPr lang="ru-RU" sz="2000" dirty="0"/>
              <a:t>Ключи от запертых в маршрутах приема и отправления поездов нецентрализованных стрелок, не оборудованных ключевой зависимостью, должны храниться у </a:t>
            </a:r>
            <a:r>
              <a:rPr lang="ru-RU" sz="2000" dirty="0" smtClean="0"/>
              <a:t>ДСП или </a:t>
            </a:r>
            <a:r>
              <a:rPr lang="ru-RU" sz="2000" dirty="0"/>
              <a:t>у старшего дежурного стрелочного </a:t>
            </a:r>
            <a:r>
              <a:rPr lang="ru-RU" sz="2000" dirty="0" smtClean="0"/>
              <a:t>поста.</a:t>
            </a:r>
          </a:p>
          <a:p>
            <a:pPr marL="0" indent="0" algn="just">
              <a:buNone/>
            </a:pPr>
            <a:endParaRPr lang="ru-RU" sz="2000" dirty="0" smtClean="0"/>
          </a:p>
        </p:txBody>
      </p:sp>
      <p:pic>
        <p:nvPicPr>
          <p:cNvPr id="20482" name="Picture 2" descr="http://www.train-photo.ru/data/media/292/DSC_0726_1.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7438"/>
          <a:stretch/>
        </p:blipFill>
        <p:spPr bwMode="auto">
          <a:xfrm>
            <a:off x="971600" y="451753"/>
            <a:ext cx="7530669" cy="4320480"/>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7397374" y="6550223"/>
            <a:ext cx="1709122" cy="307777"/>
          </a:xfrm>
          <a:prstGeom prst="rect">
            <a:avLst/>
          </a:prstGeom>
        </p:spPr>
        <p:txBody>
          <a:bodyPr wrap="none">
            <a:spAutoFit/>
          </a:bodyPr>
          <a:lstStyle/>
          <a:p>
            <a:r>
              <a:rPr lang="ru-RU" sz="1400" dirty="0"/>
              <a:t>(ПТЭ Прил.№6 </a:t>
            </a:r>
            <a:r>
              <a:rPr lang="ru-RU" sz="1400" dirty="0" smtClean="0"/>
              <a:t>п.19)</a:t>
            </a:r>
            <a:endParaRPr lang="ru-RU" sz="1400" dirty="0"/>
          </a:p>
        </p:txBody>
      </p:sp>
    </p:spTree>
    <p:extLst>
      <p:ext uri="{BB962C8B-B14F-4D97-AF65-F5344CB8AC3E}">
        <p14:creationId xmlns:p14="http://schemas.microsoft.com/office/powerpoint/2010/main" val="25535181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0"/>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6" name="Объект 5"/>
          <p:cNvSpPr>
            <a:spLocks noGrp="1"/>
          </p:cNvSpPr>
          <p:nvPr>
            <p:ph idx="1"/>
          </p:nvPr>
        </p:nvSpPr>
        <p:spPr>
          <a:xfrm>
            <a:off x="95617" y="4869160"/>
            <a:ext cx="8928992" cy="1412776"/>
          </a:xfrm>
        </p:spPr>
        <p:txBody>
          <a:bodyPr>
            <a:normAutofit/>
          </a:bodyPr>
          <a:lstStyle/>
          <a:p>
            <a:pPr marL="0" indent="0" algn="just">
              <a:buNone/>
            </a:pPr>
            <a:r>
              <a:rPr lang="ru-RU" sz="2000" dirty="0"/>
              <a:t>Перевод стрелок при маневровых передвижениях производится сигналистами или дежурными стрелочного поста по распоряжению лица, руководящего </a:t>
            </a:r>
            <a:r>
              <a:rPr lang="ru-RU" sz="2000" dirty="0" smtClean="0"/>
              <a:t>маневрами.</a:t>
            </a:r>
            <a:endParaRPr lang="ru-RU" sz="1400" dirty="0"/>
          </a:p>
          <a:p>
            <a:pPr marL="0" indent="0" algn="just">
              <a:buNone/>
            </a:pPr>
            <a:endParaRPr lang="ru-RU" sz="2000" dirty="0" smtClean="0"/>
          </a:p>
        </p:txBody>
      </p:sp>
      <p:pic>
        <p:nvPicPr>
          <p:cNvPr id="4" name="Рисунок 3"/>
          <p:cNvPicPr>
            <a:picLocks noChangeAspect="1"/>
          </p:cNvPicPr>
          <p:nvPr/>
        </p:nvPicPr>
        <p:blipFill rotWithShape="1">
          <a:blip r:embed="rId2"/>
          <a:srcRect t="12443" r="19288"/>
          <a:stretch/>
        </p:blipFill>
        <p:spPr>
          <a:xfrm>
            <a:off x="1331640" y="463185"/>
            <a:ext cx="6930516" cy="4405975"/>
          </a:xfrm>
          <a:prstGeom prst="rect">
            <a:avLst/>
          </a:prstGeom>
        </p:spPr>
      </p:pic>
      <p:sp>
        <p:nvSpPr>
          <p:cNvPr id="8" name="Прямоугольник 7"/>
          <p:cNvSpPr/>
          <p:nvPr/>
        </p:nvSpPr>
        <p:spPr>
          <a:xfrm>
            <a:off x="7397374" y="6550223"/>
            <a:ext cx="1709122" cy="307777"/>
          </a:xfrm>
          <a:prstGeom prst="rect">
            <a:avLst/>
          </a:prstGeom>
        </p:spPr>
        <p:txBody>
          <a:bodyPr wrap="none">
            <a:spAutoFit/>
          </a:bodyPr>
          <a:lstStyle/>
          <a:p>
            <a:r>
              <a:rPr lang="ru-RU" sz="1400" dirty="0"/>
              <a:t>(ПТЭ Прил.№6 </a:t>
            </a:r>
            <a:r>
              <a:rPr lang="ru-RU" sz="1400" dirty="0" smtClean="0"/>
              <a:t>п.20)</a:t>
            </a:r>
            <a:endParaRPr lang="ru-RU" sz="1400" dirty="0"/>
          </a:p>
        </p:txBody>
      </p:sp>
    </p:spTree>
    <p:extLst>
      <p:ext uri="{BB962C8B-B14F-4D97-AF65-F5344CB8AC3E}">
        <p14:creationId xmlns:p14="http://schemas.microsoft.com/office/powerpoint/2010/main" val="38738774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0"/>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6" name="Объект 5"/>
          <p:cNvSpPr>
            <a:spLocks noGrp="1"/>
          </p:cNvSpPr>
          <p:nvPr>
            <p:ph idx="1"/>
          </p:nvPr>
        </p:nvSpPr>
        <p:spPr>
          <a:xfrm>
            <a:off x="0" y="4747925"/>
            <a:ext cx="8928992" cy="1412776"/>
          </a:xfrm>
        </p:spPr>
        <p:txBody>
          <a:bodyPr>
            <a:normAutofit/>
          </a:bodyPr>
          <a:lstStyle/>
          <a:p>
            <a:pPr marL="0" indent="0" algn="just">
              <a:buNone/>
            </a:pPr>
            <a:r>
              <a:rPr lang="ru-RU" sz="2000" dirty="0"/>
              <a:t>При маневровых передвижениях на </a:t>
            </a:r>
            <a:r>
              <a:rPr lang="ru-RU" sz="2000" dirty="0" smtClean="0"/>
              <a:t>станциях </a:t>
            </a:r>
            <a:r>
              <a:rPr lang="ru-RU" sz="2000" dirty="0"/>
              <a:t>с электрической централизацией перевод стрелок осуществляется дежурным по </a:t>
            </a:r>
            <a:r>
              <a:rPr lang="ru-RU" sz="2000" dirty="0" smtClean="0"/>
              <a:t>станции </a:t>
            </a:r>
            <a:r>
              <a:rPr lang="ru-RU" sz="2000" dirty="0"/>
              <a:t>или оператором поста </a:t>
            </a:r>
            <a:r>
              <a:rPr lang="ru-RU" sz="2000" dirty="0" smtClean="0"/>
              <a:t>централизации.</a:t>
            </a:r>
          </a:p>
        </p:txBody>
      </p:sp>
      <p:pic>
        <p:nvPicPr>
          <p:cNvPr id="21506" name="Picture 2" descr="https://i0.wp.com/znaniya.guru/wp-content/uploads/2018/09/zhd-2.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3253" b="1592"/>
          <a:stretch/>
        </p:blipFill>
        <p:spPr bwMode="auto">
          <a:xfrm>
            <a:off x="917889" y="478655"/>
            <a:ext cx="7308221" cy="4269270"/>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7397374" y="6550223"/>
            <a:ext cx="1709122" cy="307777"/>
          </a:xfrm>
          <a:prstGeom prst="rect">
            <a:avLst/>
          </a:prstGeom>
        </p:spPr>
        <p:txBody>
          <a:bodyPr wrap="none">
            <a:spAutoFit/>
          </a:bodyPr>
          <a:lstStyle/>
          <a:p>
            <a:r>
              <a:rPr lang="ru-RU" sz="1400" dirty="0"/>
              <a:t>(ПТЭ Прил.№6 </a:t>
            </a:r>
            <a:r>
              <a:rPr lang="ru-RU" sz="1400" dirty="0" smtClean="0"/>
              <a:t>п.20)</a:t>
            </a:r>
            <a:endParaRPr lang="ru-RU" sz="1400" dirty="0"/>
          </a:p>
        </p:txBody>
      </p:sp>
    </p:spTree>
    <p:extLst>
      <p:ext uri="{BB962C8B-B14F-4D97-AF65-F5344CB8AC3E}">
        <p14:creationId xmlns:p14="http://schemas.microsoft.com/office/powerpoint/2010/main" val="40047026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504967" y="-144016"/>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6" name="Объект 5"/>
          <p:cNvSpPr>
            <a:spLocks noGrp="1"/>
          </p:cNvSpPr>
          <p:nvPr>
            <p:ph idx="1"/>
          </p:nvPr>
        </p:nvSpPr>
        <p:spPr>
          <a:xfrm>
            <a:off x="0" y="4499081"/>
            <a:ext cx="9144000" cy="2194825"/>
          </a:xfrm>
        </p:spPr>
        <p:txBody>
          <a:bodyPr>
            <a:normAutofit lnSpcReduction="10000"/>
          </a:bodyPr>
          <a:lstStyle/>
          <a:p>
            <a:pPr marL="0" indent="0" algn="just">
              <a:buNone/>
            </a:pPr>
            <a:r>
              <a:rPr lang="ru-RU" sz="2000" dirty="0"/>
              <a:t>В случае </a:t>
            </a:r>
            <a:r>
              <a:rPr lang="ru-RU" sz="2000" b="1" dirty="0"/>
              <a:t>передачи стрелок с центрального на местное управление</a:t>
            </a:r>
            <a:r>
              <a:rPr lang="ru-RU" sz="2000" dirty="0"/>
              <a:t>, а также </a:t>
            </a:r>
            <a:r>
              <a:rPr lang="ru-RU" sz="2000" b="1" dirty="0"/>
              <a:t>при производстве маневров </a:t>
            </a:r>
            <a:r>
              <a:rPr lang="ru-RU" sz="2000" dirty="0"/>
              <a:t>на нецентрализованных стрелках, </a:t>
            </a:r>
            <a:r>
              <a:rPr lang="ru-RU" sz="2000" u="sng" dirty="0"/>
              <a:t>не обслуживаемых дежурными стрелочного поста</a:t>
            </a:r>
            <a:r>
              <a:rPr lang="ru-RU" sz="2000" dirty="0"/>
              <a:t>, допускается </a:t>
            </a:r>
            <a:r>
              <a:rPr lang="ru-RU" sz="2000" b="1" dirty="0"/>
              <a:t>перевод стрелок </a:t>
            </a:r>
            <a:r>
              <a:rPr lang="ru-RU" sz="2000" b="1" dirty="0" smtClean="0"/>
              <a:t>работниками: </a:t>
            </a:r>
            <a:r>
              <a:rPr lang="ru-RU" sz="2000" dirty="0"/>
              <a:t>составительских или локомотивных бригад, кондукторами грузовых поездов, дежурными по парку </a:t>
            </a:r>
            <a:r>
              <a:rPr lang="ru-RU" sz="2000" dirty="0" smtClean="0"/>
              <a:t>станции</a:t>
            </a:r>
            <a:r>
              <a:rPr lang="ru-RU" sz="2000" dirty="0"/>
              <a:t>, дежурными по </a:t>
            </a:r>
            <a:r>
              <a:rPr lang="ru-RU" sz="2000" dirty="0" smtClean="0"/>
              <a:t>станции</a:t>
            </a:r>
            <a:r>
              <a:rPr lang="ru-RU" sz="2000" dirty="0"/>
              <a:t>, начальником </a:t>
            </a:r>
            <a:r>
              <a:rPr lang="ru-RU" sz="2000" dirty="0" smtClean="0"/>
              <a:t>станции</a:t>
            </a:r>
            <a:r>
              <a:rPr lang="ru-RU" sz="2000" dirty="0"/>
              <a:t>, приемосдатчиками груза и багажа, работниками локомотивного, вагонного депо и </a:t>
            </a:r>
            <a:r>
              <a:rPr lang="ru-RU" sz="2000" dirty="0" smtClean="0"/>
              <a:t>другими.</a:t>
            </a:r>
          </a:p>
        </p:txBody>
      </p:sp>
      <p:pic>
        <p:nvPicPr>
          <p:cNvPr id="23554" name="Picture 2" descr="http://www.pskovrail.ru/2014b/tscherskaya_0318_1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309166"/>
            <a:ext cx="3168352" cy="4176464"/>
          </a:xfrm>
          <a:prstGeom prst="rect">
            <a:avLst/>
          </a:prstGeom>
          <a:noFill/>
          <a:extLst>
            <a:ext uri="{909E8E84-426E-40DD-AFC4-6F175D3DCCD1}">
              <a14:hiddenFill xmlns:a14="http://schemas.microsoft.com/office/drawing/2010/main">
                <a:solidFill>
                  <a:srgbClr val="FFFFFF"/>
                </a:solidFill>
              </a14:hiddenFill>
            </a:ext>
          </a:extLst>
        </p:spPr>
      </p:pic>
      <p:pic>
        <p:nvPicPr>
          <p:cNvPr id="23556" name="Picture 4" descr="http://pfoto-rzd.com/data/media/384/_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61618" y="332656"/>
            <a:ext cx="5237312" cy="4166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920199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0"/>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3200" dirty="0"/>
              <a:t/>
            </a:r>
            <a:br>
              <a:rPr lang="ru-RU" sz="3200" dirty="0"/>
            </a:br>
            <a:endParaRPr lang="ru-RU" sz="3200" dirty="0"/>
          </a:p>
        </p:txBody>
      </p:sp>
      <p:sp>
        <p:nvSpPr>
          <p:cNvPr id="6" name="Объект 5"/>
          <p:cNvSpPr>
            <a:spLocks noGrp="1"/>
          </p:cNvSpPr>
          <p:nvPr>
            <p:ph idx="1"/>
          </p:nvPr>
        </p:nvSpPr>
        <p:spPr>
          <a:xfrm>
            <a:off x="107504" y="5273876"/>
            <a:ext cx="8928992" cy="1412776"/>
          </a:xfrm>
        </p:spPr>
        <p:txBody>
          <a:bodyPr>
            <a:normAutofit/>
          </a:bodyPr>
          <a:lstStyle/>
          <a:p>
            <a:pPr marL="0" indent="0" algn="just">
              <a:buNone/>
            </a:pPr>
            <a:r>
              <a:rPr lang="ru-RU" sz="2000" dirty="0"/>
              <a:t>Перечень </a:t>
            </a:r>
            <a:r>
              <a:rPr lang="ru-RU" sz="2000" dirty="0" smtClean="0"/>
              <a:t>станций </a:t>
            </a:r>
            <a:r>
              <a:rPr lang="ru-RU" sz="2000" dirty="0"/>
              <a:t>с указанием номеров таких стрелок, а также работников, которым разрешается их перевод при производстве маневров, и порядок перевода стрелок устанавливаются, соответственно, владельцем инфраструктуры, </a:t>
            </a:r>
            <a:r>
              <a:rPr lang="ru-RU" sz="2000" dirty="0" smtClean="0"/>
              <a:t>владельцем </a:t>
            </a:r>
            <a:r>
              <a:rPr lang="ru-RU" sz="2000" dirty="0"/>
              <a:t>путей необщего пользования.</a:t>
            </a:r>
            <a:endParaRPr lang="ru-RU" sz="2000" dirty="0" smtClean="0"/>
          </a:p>
        </p:txBody>
      </p:sp>
      <p:pic>
        <p:nvPicPr>
          <p:cNvPr id="25604" name="Picture 4" descr="https://avatars.mds.yandex.net/get-zen_doc/1056701/pub_5c6d2a300e1b9d00afa5ed5d_5c6d42aabaefdc00c7233bfc/scale_1200"/>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7216" t="6442" r="470"/>
          <a:stretch/>
        </p:blipFill>
        <p:spPr bwMode="auto">
          <a:xfrm>
            <a:off x="611560" y="459809"/>
            <a:ext cx="8208912" cy="4783235"/>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7397374" y="6550223"/>
            <a:ext cx="1709122" cy="307777"/>
          </a:xfrm>
          <a:prstGeom prst="rect">
            <a:avLst/>
          </a:prstGeom>
        </p:spPr>
        <p:txBody>
          <a:bodyPr wrap="none">
            <a:spAutoFit/>
          </a:bodyPr>
          <a:lstStyle/>
          <a:p>
            <a:r>
              <a:rPr lang="ru-RU" sz="1400" dirty="0"/>
              <a:t>(ПТЭ Прил.№6 </a:t>
            </a:r>
            <a:r>
              <a:rPr lang="ru-RU" sz="1400" dirty="0" smtClean="0"/>
              <a:t>п.20)</a:t>
            </a:r>
            <a:endParaRPr lang="ru-RU" sz="1400" dirty="0"/>
          </a:p>
        </p:txBody>
      </p:sp>
    </p:spTree>
    <p:extLst>
      <p:ext uri="{BB962C8B-B14F-4D97-AF65-F5344CB8AC3E}">
        <p14:creationId xmlns:p14="http://schemas.microsoft.com/office/powerpoint/2010/main" val="14680915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0"/>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800" b="1" dirty="0" smtClean="0">
                <a:solidFill>
                  <a:srgbClr val="C00000"/>
                </a:solidFill>
              </a:rPr>
              <a:t>Организация </a:t>
            </a:r>
            <a:r>
              <a:rPr lang="ru-RU" sz="2800" b="1" dirty="0">
                <a:solidFill>
                  <a:srgbClr val="C00000"/>
                </a:solidFill>
              </a:rPr>
              <a:t>технической работы станции</a:t>
            </a:r>
            <a:r>
              <a:rPr lang="ru-RU" sz="3200" dirty="0"/>
              <a:t/>
            </a:r>
            <a:br>
              <a:rPr lang="ru-RU" sz="3200" dirty="0"/>
            </a:br>
            <a:endParaRPr lang="ru-RU" sz="3200" dirty="0"/>
          </a:p>
        </p:txBody>
      </p:sp>
      <p:sp>
        <p:nvSpPr>
          <p:cNvPr id="6" name="Объект 5"/>
          <p:cNvSpPr>
            <a:spLocks noGrp="1"/>
          </p:cNvSpPr>
          <p:nvPr>
            <p:ph idx="1"/>
          </p:nvPr>
        </p:nvSpPr>
        <p:spPr>
          <a:xfrm>
            <a:off x="77333" y="5445224"/>
            <a:ext cx="8928992" cy="1412776"/>
          </a:xfrm>
        </p:spPr>
        <p:txBody>
          <a:bodyPr>
            <a:normAutofit/>
          </a:bodyPr>
          <a:lstStyle/>
          <a:p>
            <a:pPr marL="0" indent="0" algn="just">
              <a:buNone/>
            </a:pPr>
            <a:r>
              <a:rPr lang="ru-RU" sz="2000" dirty="0" smtClean="0"/>
              <a:t>Начальники </a:t>
            </a:r>
            <a:r>
              <a:rPr lang="ru-RU" sz="2000" dirty="0"/>
              <a:t>станций и соответствующих подразделений </a:t>
            </a:r>
            <a:r>
              <a:rPr lang="ru-RU" sz="2000" b="1" dirty="0"/>
              <a:t>обязаны </a:t>
            </a:r>
            <a:r>
              <a:rPr lang="ru-RU" sz="2000" dirty="0"/>
              <a:t>обеспечивать содержание стрелочных переводов, находящихся в их ведении, в чистоте и исправности, а также чистоту, исправность действия и хорошее освещение стрелочных указателей.</a:t>
            </a:r>
            <a:endParaRPr lang="ru-RU" sz="2000" dirty="0" smtClean="0"/>
          </a:p>
        </p:txBody>
      </p:sp>
      <p:pic>
        <p:nvPicPr>
          <p:cNvPr id="24578" name="Picture 2" descr="https://www.tdesant.ru/uploads/ochistka-strelochnyh-perevodov.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552" y="391591"/>
            <a:ext cx="6294867" cy="5125641"/>
          </a:xfrm>
          <a:prstGeom prst="rect">
            <a:avLst/>
          </a:prstGeom>
          <a:noFill/>
          <a:extLst>
            <a:ext uri="{909E8E84-426E-40DD-AFC4-6F175D3DCCD1}">
              <a14:hiddenFill xmlns:a14="http://schemas.microsoft.com/office/drawing/2010/main">
                <a:solidFill>
                  <a:srgbClr val="FFFFFF"/>
                </a:solidFill>
              </a14:hiddenFill>
            </a:ext>
          </a:extLst>
        </p:spPr>
      </p:pic>
      <p:pic>
        <p:nvPicPr>
          <p:cNvPr id="24584" name="Picture 8" descr="https://rusbestrailways.ru/sites/default/files/vindavtur_21b.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0685" y="418613"/>
            <a:ext cx="3795505" cy="3874483"/>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7397374" y="6550223"/>
            <a:ext cx="1709122" cy="307777"/>
          </a:xfrm>
          <a:prstGeom prst="rect">
            <a:avLst/>
          </a:prstGeom>
        </p:spPr>
        <p:txBody>
          <a:bodyPr wrap="none">
            <a:spAutoFit/>
          </a:bodyPr>
          <a:lstStyle/>
          <a:p>
            <a:r>
              <a:rPr lang="ru-RU" sz="1400" dirty="0"/>
              <a:t>(ПТЭ Прил.№6 </a:t>
            </a:r>
            <a:r>
              <a:rPr lang="ru-RU" sz="1400" dirty="0" smtClean="0"/>
              <a:t>п.22)</a:t>
            </a:r>
            <a:endParaRPr lang="ru-RU" sz="1400" dirty="0"/>
          </a:p>
        </p:txBody>
      </p:sp>
    </p:spTree>
    <p:extLst>
      <p:ext uri="{BB962C8B-B14F-4D97-AF65-F5344CB8AC3E}">
        <p14:creationId xmlns:p14="http://schemas.microsoft.com/office/powerpoint/2010/main" val="33198621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25581" y="8017"/>
            <a:ext cx="6172200" cy="421556"/>
          </a:xfrm>
        </p:spPr>
        <p:txBody>
          <a:bodyPr>
            <a:normAutofit/>
          </a:bodyPr>
          <a:lstStyle/>
          <a:p>
            <a:r>
              <a:rPr lang="ru-RU" sz="2000" b="1" u="sng" dirty="0">
                <a:solidFill>
                  <a:srgbClr val="002060"/>
                </a:solidFill>
              </a:rPr>
              <a:t>Опережающее задание по следующей теме:</a:t>
            </a:r>
          </a:p>
        </p:txBody>
      </p:sp>
      <p:sp>
        <p:nvSpPr>
          <p:cNvPr id="9" name="Объект 8"/>
          <p:cNvSpPr>
            <a:spLocks noGrp="1"/>
          </p:cNvSpPr>
          <p:nvPr>
            <p:ph idx="1"/>
          </p:nvPr>
        </p:nvSpPr>
        <p:spPr>
          <a:xfrm>
            <a:off x="323528" y="2664217"/>
            <a:ext cx="8535292" cy="4229564"/>
          </a:xfrm>
        </p:spPr>
        <p:txBody>
          <a:bodyPr>
            <a:normAutofit/>
          </a:bodyPr>
          <a:lstStyle/>
          <a:p>
            <a:pPr marL="0" indent="0">
              <a:buNone/>
            </a:pPr>
            <a:r>
              <a:rPr lang="ru-RU" sz="1500" dirty="0"/>
              <a:t>   </a:t>
            </a:r>
            <a:r>
              <a:rPr lang="ru-RU" sz="1500" dirty="0" smtClean="0"/>
              <a:t>         </a:t>
            </a:r>
            <a:r>
              <a:rPr lang="ru-RU" sz="2000" b="1" dirty="0"/>
              <a:t>ПТЭ Приложение №6 </a:t>
            </a:r>
            <a:r>
              <a:rPr lang="ru-RU" sz="2000" b="1" dirty="0" smtClean="0"/>
              <a:t>п.24-26; </a:t>
            </a:r>
            <a:r>
              <a:rPr lang="ru-RU" sz="2000" b="1" dirty="0"/>
              <a:t>ИДП Приложение №</a:t>
            </a:r>
            <a:r>
              <a:rPr lang="ru-RU" sz="2000" b="1" dirty="0" smtClean="0"/>
              <a:t>11; </a:t>
            </a:r>
            <a:r>
              <a:rPr lang="ru-RU" sz="2000" b="1" dirty="0"/>
              <a:t>ИСИ Глава </a:t>
            </a:r>
            <a:r>
              <a:rPr lang="en-US" sz="2000" b="1" dirty="0" smtClean="0"/>
              <a:t>VII</a:t>
            </a:r>
          </a:p>
          <a:p>
            <a:pPr marL="457200" indent="-457200">
              <a:buAutoNum type="arabicPeriod"/>
            </a:pPr>
            <a:r>
              <a:rPr lang="ru-RU" sz="2000" dirty="0" smtClean="0"/>
              <a:t>Что </a:t>
            </a:r>
            <a:r>
              <a:rPr lang="ru-RU" sz="2000" dirty="0"/>
              <a:t>называют маневрами, виды маневровых операций</a:t>
            </a:r>
            <a:r>
              <a:rPr lang="ru-RU" sz="2000" dirty="0" smtClean="0"/>
              <a:t>.</a:t>
            </a:r>
          </a:p>
          <a:p>
            <a:pPr marL="457200" indent="-457200">
              <a:buAutoNum type="arabicPeriod"/>
            </a:pPr>
            <a:r>
              <a:rPr lang="ru-RU" sz="2000" dirty="0" smtClean="0"/>
              <a:t> </a:t>
            </a:r>
            <a:r>
              <a:rPr lang="ru-RU" sz="2000" dirty="0"/>
              <a:t>Требования ПТЭ к маневровой работе</a:t>
            </a:r>
            <a:r>
              <a:rPr lang="ru-RU" sz="2000" dirty="0" smtClean="0"/>
              <a:t>.</a:t>
            </a:r>
          </a:p>
          <a:p>
            <a:pPr marL="457200" indent="-457200">
              <a:buAutoNum type="arabicPeriod"/>
            </a:pPr>
            <a:r>
              <a:rPr lang="ru-RU" sz="2000" dirty="0"/>
              <a:t>Средства сигнализации и связи при манёврах. </a:t>
            </a:r>
            <a:endParaRPr lang="ru-RU" sz="2000" dirty="0" smtClean="0"/>
          </a:p>
          <a:p>
            <a:pPr marL="457200" indent="-457200">
              <a:buAutoNum type="arabicPeriod"/>
            </a:pPr>
            <a:r>
              <a:rPr lang="ru-RU" sz="2000" dirty="0"/>
              <a:t>Показания маневровых и горочных светофоров</a:t>
            </a:r>
            <a:r>
              <a:rPr lang="ru-RU" sz="2000" dirty="0" smtClean="0"/>
              <a:t>.</a:t>
            </a:r>
          </a:p>
          <a:p>
            <a:pPr marL="457200" indent="-457200">
              <a:buAutoNum type="arabicPeriod"/>
            </a:pPr>
            <a:r>
              <a:rPr lang="ru-RU" sz="2000" dirty="0"/>
              <a:t>Ручные и звуковые сигналы при </a:t>
            </a:r>
            <a:r>
              <a:rPr lang="ru-RU" sz="2000" dirty="0" smtClean="0"/>
              <a:t>манёврах. </a:t>
            </a:r>
            <a:endParaRPr lang="en-US" sz="2000" dirty="0" smtClean="0"/>
          </a:p>
        </p:txBody>
      </p:sp>
      <p:sp>
        <p:nvSpPr>
          <p:cNvPr id="7" name="Прямоугольник 6"/>
          <p:cNvSpPr/>
          <p:nvPr/>
        </p:nvSpPr>
        <p:spPr>
          <a:xfrm>
            <a:off x="1403648" y="1412776"/>
            <a:ext cx="6709077" cy="707886"/>
          </a:xfrm>
          <a:prstGeom prst="rect">
            <a:avLst/>
          </a:prstGeom>
        </p:spPr>
        <p:txBody>
          <a:bodyPr wrap="square">
            <a:spAutoFit/>
          </a:bodyPr>
          <a:lstStyle/>
          <a:p>
            <a:r>
              <a:rPr lang="ru-RU" sz="2000" b="1" dirty="0">
                <a:solidFill>
                  <a:srgbClr val="C00000"/>
                </a:solidFill>
              </a:rPr>
              <a:t>Общие требования к организации маневровой работы. Сигналы, применяемые при маневровой работе. </a:t>
            </a:r>
          </a:p>
        </p:txBody>
      </p:sp>
      <p:sp>
        <p:nvSpPr>
          <p:cNvPr id="3" name="Прямоугольник 2"/>
          <p:cNvSpPr/>
          <p:nvPr/>
        </p:nvSpPr>
        <p:spPr>
          <a:xfrm>
            <a:off x="3221850" y="4925673"/>
            <a:ext cx="223138" cy="300082"/>
          </a:xfrm>
          <a:prstGeom prst="rect">
            <a:avLst/>
          </a:prstGeom>
        </p:spPr>
        <p:txBody>
          <a:bodyPr wrap="none">
            <a:spAutoFit/>
          </a:bodyPr>
          <a:lstStyle/>
          <a:p>
            <a:r>
              <a:rPr lang="ru-RU" sz="1350" dirty="0"/>
              <a:t> </a:t>
            </a:r>
          </a:p>
        </p:txBody>
      </p:sp>
    </p:spTree>
    <p:extLst>
      <p:ext uri="{BB962C8B-B14F-4D97-AF65-F5344CB8AC3E}">
        <p14:creationId xmlns:p14="http://schemas.microsoft.com/office/powerpoint/2010/main" val="19200365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0"/>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3200" dirty="0"/>
              <a:t/>
            </a:r>
            <a:br>
              <a:rPr lang="ru-RU" sz="3200" dirty="0"/>
            </a:br>
            <a:endParaRPr lang="ru-RU" sz="3200" dirty="0"/>
          </a:p>
        </p:txBody>
      </p:sp>
      <p:sp>
        <p:nvSpPr>
          <p:cNvPr id="6" name="Объект 5"/>
          <p:cNvSpPr>
            <a:spLocks noGrp="1"/>
          </p:cNvSpPr>
          <p:nvPr>
            <p:ph idx="1"/>
          </p:nvPr>
        </p:nvSpPr>
        <p:spPr>
          <a:xfrm>
            <a:off x="24706" y="4772751"/>
            <a:ext cx="9144000" cy="1815725"/>
          </a:xfrm>
        </p:spPr>
        <p:txBody>
          <a:bodyPr>
            <a:normAutofit lnSpcReduction="10000"/>
          </a:bodyPr>
          <a:lstStyle/>
          <a:p>
            <a:pPr marL="0" indent="0" algn="just">
              <a:buNone/>
            </a:pPr>
            <a:r>
              <a:rPr lang="ru-RU" sz="2000" b="1" dirty="0"/>
              <a:t>При отсутствии </a:t>
            </a:r>
            <a:r>
              <a:rPr lang="ru-RU" sz="2000" dirty="0"/>
              <a:t>у владельца </a:t>
            </a:r>
            <a:r>
              <a:rPr lang="ru-RU" sz="2000" dirty="0" smtClean="0"/>
              <a:t>пути </a:t>
            </a:r>
            <a:r>
              <a:rPr lang="ru-RU" sz="2000" dirty="0"/>
              <a:t>необщего пользования </a:t>
            </a:r>
            <a:r>
              <a:rPr lang="ru-RU" sz="2000" b="1" dirty="0" smtClean="0"/>
              <a:t>станций</a:t>
            </a:r>
            <a:r>
              <a:rPr lang="ru-RU" sz="2000" dirty="0"/>
              <a:t>, </a:t>
            </a:r>
            <a:r>
              <a:rPr lang="ru-RU" sz="2000" u="sng" dirty="0" smtClean="0"/>
              <a:t>ТРА</a:t>
            </a:r>
            <a:r>
              <a:rPr lang="ru-RU" sz="2000" dirty="0" smtClean="0"/>
              <a:t>  </a:t>
            </a:r>
            <a:r>
              <a:rPr lang="ru-RU" sz="2000" u="sng" dirty="0"/>
              <a:t>не </a:t>
            </a:r>
            <a:r>
              <a:rPr lang="ru-RU" sz="2000" u="sng" dirty="0" smtClean="0"/>
              <a:t>составляется</a:t>
            </a:r>
            <a:r>
              <a:rPr lang="ru-RU" sz="2000" dirty="0"/>
              <a:t>, </a:t>
            </a:r>
            <a:r>
              <a:rPr lang="ru-RU" sz="2000" b="1" dirty="0" smtClean="0"/>
              <a:t>порядок</a:t>
            </a:r>
            <a:r>
              <a:rPr lang="ru-RU" sz="2000" dirty="0" smtClean="0"/>
              <a:t> </a:t>
            </a:r>
            <a:r>
              <a:rPr lang="ru-RU" sz="2000" dirty="0"/>
              <a:t>использования технических средств </a:t>
            </a:r>
            <a:r>
              <a:rPr lang="ru-RU" sz="2000" dirty="0" smtClean="0"/>
              <a:t> </a:t>
            </a:r>
            <a:r>
              <a:rPr lang="ru-RU" sz="2000" b="1" dirty="0" smtClean="0"/>
              <a:t>устанавливается </a:t>
            </a:r>
            <a:r>
              <a:rPr lang="ru-RU" sz="2000" b="1" dirty="0">
                <a:solidFill>
                  <a:srgbClr val="002060"/>
                </a:solidFill>
              </a:rPr>
              <a:t>инструкцией по обслуживанию и организации движения на </a:t>
            </a:r>
            <a:r>
              <a:rPr lang="ru-RU" sz="2000" b="1" dirty="0" smtClean="0">
                <a:solidFill>
                  <a:srgbClr val="002060"/>
                </a:solidFill>
              </a:rPr>
              <a:t>пути </a:t>
            </a:r>
            <a:r>
              <a:rPr lang="ru-RU" sz="2000" b="1" dirty="0">
                <a:solidFill>
                  <a:srgbClr val="002060"/>
                </a:solidFill>
              </a:rPr>
              <a:t>необщего пользования</a:t>
            </a:r>
            <a:r>
              <a:rPr lang="ru-RU" sz="2000" dirty="0"/>
              <a:t>, которая разрабатывается и утверждается </a:t>
            </a:r>
            <a:r>
              <a:rPr lang="ru-RU" sz="2000" dirty="0" smtClean="0"/>
              <a:t>владельцем </a:t>
            </a:r>
            <a:r>
              <a:rPr lang="ru-RU" sz="2000" dirty="0"/>
              <a:t>путей необщего пользования и согласовывается владельцем инфраструктуры</a:t>
            </a:r>
            <a:r>
              <a:rPr lang="ru-RU" sz="2000" dirty="0" smtClean="0"/>
              <a:t>.</a:t>
            </a:r>
          </a:p>
          <a:p>
            <a:pPr marL="0" indent="0" algn="just">
              <a:buNone/>
            </a:pPr>
            <a:r>
              <a:rPr lang="ru-RU" sz="2000" dirty="0"/>
              <a:t>                                                                                                                    </a:t>
            </a:r>
          </a:p>
        </p:txBody>
      </p:sp>
      <p:pic>
        <p:nvPicPr>
          <p:cNvPr id="3076" name="Picture 4" descr="https://railwaysystem.ru/wp-content/uploads/2018/10/podezdnie-put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58559" y="360110"/>
            <a:ext cx="7953375" cy="3895725"/>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https://urizdat.ru/images/watermarked/1/detailed/5681/27724a22-9344-4e24-8fb2-82799e7158a6_6e797ab8-a417-11de-a5fc-001a4d932984.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706" y="360110"/>
            <a:ext cx="2448272" cy="36004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s://www.tdesant.ru/uploads/pass1.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9585" r="11138"/>
          <a:stretch/>
        </p:blipFill>
        <p:spPr bwMode="auto">
          <a:xfrm>
            <a:off x="6059606" y="2492896"/>
            <a:ext cx="2952328" cy="2279855"/>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7456314" y="6550223"/>
            <a:ext cx="1709122" cy="307777"/>
          </a:xfrm>
          <a:prstGeom prst="rect">
            <a:avLst/>
          </a:prstGeom>
        </p:spPr>
        <p:txBody>
          <a:bodyPr wrap="none">
            <a:spAutoFit/>
          </a:bodyPr>
          <a:lstStyle/>
          <a:p>
            <a:r>
              <a:rPr lang="ru-RU" sz="1400" dirty="0"/>
              <a:t>(ПТЭ Прил.№6 п.12)</a:t>
            </a:r>
          </a:p>
        </p:txBody>
      </p:sp>
    </p:spTree>
    <p:extLst>
      <p:ext uri="{BB962C8B-B14F-4D97-AF65-F5344CB8AC3E}">
        <p14:creationId xmlns:p14="http://schemas.microsoft.com/office/powerpoint/2010/main" val="18040851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0"/>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6" name="Объект 5"/>
          <p:cNvSpPr>
            <a:spLocks noGrp="1"/>
          </p:cNvSpPr>
          <p:nvPr>
            <p:ph idx="1"/>
          </p:nvPr>
        </p:nvSpPr>
        <p:spPr>
          <a:xfrm>
            <a:off x="20420" y="4293096"/>
            <a:ext cx="9132030" cy="1838806"/>
          </a:xfrm>
        </p:spPr>
        <p:txBody>
          <a:bodyPr>
            <a:normAutofit fontScale="85000" lnSpcReduction="10000"/>
          </a:bodyPr>
          <a:lstStyle/>
          <a:p>
            <a:pPr marL="0" indent="0" algn="just">
              <a:buNone/>
            </a:pPr>
            <a:r>
              <a:rPr lang="ru-RU" sz="2400" dirty="0"/>
              <a:t>Техническо-распорядительный </a:t>
            </a:r>
            <a:r>
              <a:rPr lang="ru-RU" sz="2400" dirty="0" smtClean="0"/>
              <a:t>акт </a:t>
            </a:r>
            <a:r>
              <a:rPr lang="ru-RU" sz="2400" dirty="0"/>
              <a:t>станции разрабатывается и утверждается, соответственно, владельцем инфраструктуры, владельцем </a:t>
            </a:r>
            <a:r>
              <a:rPr lang="ru-RU" sz="2400" dirty="0" smtClean="0"/>
              <a:t>пути </a:t>
            </a:r>
            <a:r>
              <a:rPr lang="ru-RU" sz="2400" dirty="0"/>
              <a:t>необщего пользования </a:t>
            </a:r>
            <a:r>
              <a:rPr lang="ru-RU" sz="2400" b="1" dirty="0"/>
              <a:t>в соответствии с приложением </a:t>
            </a:r>
            <a:r>
              <a:rPr lang="ru-RU" sz="2400" b="1" dirty="0" smtClean="0"/>
              <a:t>№10 </a:t>
            </a:r>
            <a:r>
              <a:rPr lang="ru-RU" sz="2400" b="1" dirty="0"/>
              <a:t>к </a:t>
            </a:r>
            <a:r>
              <a:rPr lang="ru-RU" sz="2400" b="1" dirty="0" smtClean="0"/>
              <a:t>ПТЭ.</a:t>
            </a:r>
          </a:p>
          <a:p>
            <a:pPr marL="0" indent="0" algn="just">
              <a:buNone/>
            </a:pPr>
            <a:r>
              <a:rPr lang="ru-RU" sz="2400" b="1" dirty="0"/>
              <a:t>ТРА</a:t>
            </a:r>
            <a:r>
              <a:rPr lang="ru-RU" sz="2400" dirty="0"/>
              <a:t> станции </a:t>
            </a:r>
            <a:r>
              <a:rPr lang="ru-RU" sz="2400" b="1" dirty="0"/>
              <a:t>разрабатывается </a:t>
            </a:r>
            <a:r>
              <a:rPr lang="ru-RU" sz="2400" b="1" dirty="0">
                <a:solidFill>
                  <a:srgbClr val="002060"/>
                </a:solidFill>
              </a:rPr>
              <a:t>начальником станции </a:t>
            </a:r>
            <a:r>
              <a:rPr lang="ru-RU" sz="2400" dirty="0"/>
              <a:t>и </a:t>
            </a:r>
            <a:r>
              <a:rPr lang="ru-RU" sz="2400" b="1" dirty="0"/>
              <a:t>проверяется </a:t>
            </a:r>
            <a:r>
              <a:rPr lang="ru-RU" sz="2400" b="1" dirty="0">
                <a:solidFill>
                  <a:srgbClr val="002060"/>
                </a:solidFill>
              </a:rPr>
              <a:t>ревизором </a:t>
            </a:r>
            <a:r>
              <a:rPr lang="ru-RU" sz="2400" b="1" dirty="0" smtClean="0">
                <a:solidFill>
                  <a:srgbClr val="002060"/>
                </a:solidFill>
              </a:rPr>
              <a:t>по безопасности  движения </a:t>
            </a:r>
            <a:r>
              <a:rPr lang="ru-RU" sz="2400" dirty="0" smtClean="0"/>
              <a:t>и </a:t>
            </a:r>
            <a:r>
              <a:rPr lang="ru-RU" sz="2400" b="1" dirty="0" smtClean="0"/>
              <a:t>утверждается </a:t>
            </a:r>
            <a:r>
              <a:rPr lang="ru-RU" sz="2400" b="1" dirty="0">
                <a:solidFill>
                  <a:srgbClr val="002060"/>
                </a:solidFill>
              </a:rPr>
              <a:t>ДЦС</a:t>
            </a:r>
            <a:r>
              <a:rPr lang="ru-RU" sz="2400" dirty="0" smtClean="0">
                <a:solidFill>
                  <a:srgbClr val="002060"/>
                </a:solidFill>
              </a:rPr>
              <a:t>.</a:t>
            </a:r>
            <a:r>
              <a:rPr lang="ru-RU" sz="2400" dirty="0" smtClean="0"/>
              <a:t> ТРА станции обязательно должен </a:t>
            </a:r>
            <a:r>
              <a:rPr lang="ru-RU" sz="2400" dirty="0"/>
              <a:t>быть согласован со структурными подразделениями (ПЧ, ШЧ, РЦС, ЭЧ</a:t>
            </a:r>
            <a:r>
              <a:rPr lang="ru-RU" sz="2400" dirty="0" smtClean="0"/>
              <a:t>).</a:t>
            </a:r>
            <a:endParaRPr lang="ru-RU" sz="2400" dirty="0"/>
          </a:p>
        </p:txBody>
      </p:sp>
      <p:pic>
        <p:nvPicPr>
          <p:cNvPr id="4102" name="Picture 6" descr="https://railwayz.info/photolines/images/1361/14214349862082.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3464" b="6738"/>
          <a:stretch/>
        </p:blipFill>
        <p:spPr bwMode="auto">
          <a:xfrm>
            <a:off x="251520" y="519195"/>
            <a:ext cx="5689328" cy="3773901"/>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https://urizdat.ru/images/watermarked/1/detailed/5699/0b25ae55-434f-11e6-9e79-40167eaa2e8c_40ed9633-4995-11e6-9243-40167eaa2e8c.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8184" y="476673"/>
            <a:ext cx="2645843" cy="3816424"/>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7456314" y="6550223"/>
            <a:ext cx="1709122" cy="307777"/>
          </a:xfrm>
          <a:prstGeom prst="rect">
            <a:avLst/>
          </a:prstGeom>
        </p:spPr>
        <p:txBody>
          <a:bodyPr wrap="none">
            <a:spAutoFit/>
          </a:bodyPr>
          <a:lstStyle/>
          <a:p>
            <a:r>
              <a:rPr lang="ru-RU" sz="1400" dirty="0"/>
              <a:t>(ПТЭ Прил.№6 </a:t>
            </a:r>
            <a:r>
              <a:rPr lang="ru-RU" sz="1400" dirty="0" smtClean="0"/>
              <a:t>п.13)</a:t>
            </a:r>
            <a:endParaRPr lang="ru-RU" sz="1400" dirty="0"/>
          </a:p>
        </p:txBody>
      </p:sp>
    </p:spTree>
    <p:extLst>
      <p:ext uri="{BB962C8B-B14F-4D97-AF65-F5344CB8AC3E}">
        <p14:creationId xmlns:p14="http://schemas.microsoft.com/office/powerpoint/2010/main" val="19961824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0"/>
            <a:ext cx="8229600" cy="332656"/>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6" name="Объект 5"/>
          <p:cNvSpPr>
            <a:spLocks noGrp="1"/>
          </p:cNvSpPr>
          <p:nvPr>
            <p:ph idx="1"/>
          </p:nvPr>
        </p:nvSpPr>
        <p:spPr>
          <a:xfrm>
            <a:off x="107504" y="4941168"/>
            <a:ext cx="8968257" cy="1512168"/>
          </a:xfrm>
        </p:spPr>
        <p:txBody>
          <a:bodyPr>
            <a:normAutofit/>
          </a:bodyPr>
          <a:lstStyle/>
          <a:p>
            <a:pPr marL="0" indent="0">
              <a:buNone/>
            </a:pPr>
            <a:r>
              <a:rPr lang="ru-RU" sz="2000" b="1" u="sng" dirty="0">
                <a:solidFill>
                  <a:srgbClr val="C00000"/>
                </a:solidFill>
              </a:rPr>
              <a:t>К </a:t>
            </a:r>
            <a:r>
              <a:rPr lang="ru-RU" sz="2000" b="1" u="sng" dirty="0" smtClean="0">
                <a:solidFill>
                  <a:srgbClr val="C00000"/>
                </a:solidFill>
              </a:rPr>
              <a:t>ТРА станции прилагаются: </a:t>
            </a:r>
          </a:p>
          <a:p>
            <a:r>
              <a:rPr lang="ru-RU" sz="2000" b="1" dirty="0" smtClean="0"/>
              <a:t>схематический план станции;</a:t>
            </a:r>
          </a:p>
          <a:p>
            <a:r>
              <a:rPr lang="ru-RU" sz="2000" b="1" dirty="0" smtClean="0"/>
              <a:t>масштабный план станции;</a:t>
            </a:r>
          </a:p>
        </p:txBody>
      </p:sp>
      <p:sp>
        <p:nvSpPr>
          <p:cNvPr id="2" name="Прямоугольник 1"/>
          <p:cNvSpPr/>
          <p:nvPr/>
        </p:nvSpPr>
        <p:spPr>
          <a:xfrm>
            <a:off x="7434878" y="6453336"/>
            <a:ext cx="1709122" cy="307777"/>
          </a:xfrm>
          <a:prstGeom prst="rect">
            <a:avLst/>
          </a:prstGeom>
        </p:spPr>
        <p:txBody>
          <a:bodyPr wrap="none">
            <a:spAutoFit/>
          </a:bodyPr>
          <a:lstStyle/>
          <a:p>
            <a:r>
              <a:rPr lang="ru-RU" sz="1400" dirty="0"/>
              <a:t>(ПТЭ Прил.№6 п.13)</a:t>
            </a:r>
          </a:p>
        </p:txBody>
      </p:sp>
      <p:pic>
        <p:nvPicPr>
          <p:cNvPr id="3" name="Рисунок 2"/>
          <p:cNvPicPr>
            <a:picLocks noChangeAspect="1"/>
          </p:cNvPicPr>
          <p:nvPr/>
        </p:nvPicPr>
        <p:blipFill rotWithShape="1">
          <a:blip r:embed="rId2"/>
          <a:srcRect l="2536" r="2578"/>
          <a:stretch/>
        </p:blipFill>
        <p:spPr>
          <a:xfrm>
            <a:off x="399305" y="370477"/>
            <a:ext cx="8676456" cy="4262914"/>
          </a:xfrm>
          <a:prstGeom prst="rect">
            <a:avLst/>
          </a:prstGeom>
        </p:spPr>
      </p:pic>
      <p:pic>
        <p:nvPicPr>
          <p:cNvPr id="5126" name="Picture 6" descr="http://caredenis.ru/resources/srd/html/image/img0417.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2588931"/>
            <a:ext cx="3635896" cy="19874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25454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8" name="Picture 8" descr="http://morepic.ru/images3/11_7818.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7671" t="-889" r="2965" b="29728"/>
          <a:stretch/>
        </p:blipFill>
        <p:spPr bwMode="auto">
          <a:xfrm>
            <a:off x="6876256" y="548681"/>
            <a:ext cx="1944216" cy="2160240"/>
          </a:xfrm>
          <a:prstGeom prst="rect">
            <a:avLst/>
          </a:prstGeom>
          <a:noFill/>
          <a:extLst>
            <a:ext uri="{909E8E84-426E-40DD-AFC4-6F175D3DCCD1}">
              <a14:hiddenFill xmlns:a14="http://schemas.microsoft.com/office/drawing/2010/main">
                <a:solidFill>
                  <a:srgbClr val="FFFFFF"/>
                </a:solidFill>
              </a14:hiddenFill>
            </a:ext>
          </a:extLst>
        </p:spPr>
      </p:pic>
      <p:sp>
        <p:nvSpPr>
          <p:cNvPr id="5" name="Заголовок 4"/>
          <p:cNvSpPr>
            <a:spLocks noGrp="1"/>
          </p:cNvSpPr>
          <p:nvPr>
            <p:ph type="title"/>
          </p:nvPr>
        </p:nvSpPr>
        <p:spPr>
          <a:xfrm>
            <a:off x="457200" y="0"/>
            <a:ext cx="8229600" cy="47272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6" name="Объект 5"/>
          <p:cNvSpPr>
            <a:spLocks noGrp="1"/>
          </p:cNvSpPr>
          <p:nvPr>
            <p:ph idx="1"/>
          </p:nvPr>
        </p:nvSpPr>
        <p:spPr>
          <a:xfrm>
            <a:off x="107504" y="2758640"/>
            <a:ext cx="8928992" cy="4099359"/>
          </a:xfrm>
        </p:spPr>
        <p:txBody>
          <a:bodyPr>
            <a:normAutofit/>
          </a:bodyPr>
          <a:lstStyle/>
          <a:p>
            <a:pPr marL="0" indent="0">
              <a:buNone/>
            </a:pPr>
            <a:r>
              <a:rPr lang="ru-RU" sz="2000" b="1" u="sng" dirty="0">
                <a:solidFill>
                  <a:srgbClr val="C00000"/>
                </a:solidFill>
              </a:rPr>
              <a:t>К </a:t>
            </a:r>
            <a:r>
              <a:rPr lang="ru-RU" sz="2000" b="1" u="sng" dirty="0" smtClean="0">
                <a:solidFill>
                  <a:srgbClr val="C00000"/>
                </a:solidFill>
              </a:rPr>
              <a:t>ТРА станции прилагаются </a:t>
            </a:r>
            <a:r>
              <a:rPr lang="ru-RU" sz="2000" dirty="0" smtClean="0"/>
              <a:t>в </a:t>
            </a:r>
            <a:r>
              <a:rPr lang="ru-RU" sz="2000" dirty="0"/>
              <a:t>зависимости от </a:t>
            </a:r>
            <a:r>
              <a:rPr lang="ru-RU" sz="2000" b="1" dirty="0"/>
              <a:t>местных</a:t>
            </a:r>
            <a:r>
              <a:rPr lang="ru-RU" sz="2000" dirty="0"/>
              <a:t> условий, необходимые </a:t>
            </a:r>
            <a:r>
              <a:rPr lang="ru-RU" sz="2000" b="1" dirty="0" smtClean="0"/>
              <a:t>инструкции:</a:t>
            </a:r>
          </a:p>
          <a:p>
            <a:r>
              <a:rPr lang="ru-RU" sz="2000" b="1" dirty="0" smtClean="0"/>
              <a:t>продольные профили станционных путей;</a:t>
            </a:r>
          </a:p>
          <a:p>
            <a:r>
              <a:rPr lang="ru-RU" sz="2000" b="1" dirty="0" smtClean="0"/>
              <a:t>инструкция о порядке пользования устройствами СЦБ;</a:t>
            </a:r>
          </a:p>
          <a:p>
            <a:r>
              <a:rPr lang="ru-RU" sz="2000" b="1" dirty="0" smtClean="0"/>
              <a:t>регламент переговоров по радиосвязи при маневровой работе;</a:t>
            </a:r>
          </a:p>
          <a:p>
            <a:r>
              <a:rPr lang="ru-RU" sz="2000" b="1" dirty="0" smtClean="0"/>
              <a:t>регламент выполнения операций по закреплению подвижного состава на станционных путях;</a:t>
            </a:r>
          </a:p>
          <a:p>
            <a:r>
              <a:rPr lang="ru-RU" sz="2000" b="1" dirty="0" smtClean="0"/>
              <a:t>инструкция о порядке работы подталкивающих локомотивов;</a:t>
            </a:r>
          </a:p>
          <a:p>
            <a:r>
              <a:rPr lang="ru-RU" sz="2000" b="1" dirty="0" smtClean="0"/>
              <a:t>инструкция по охране труда;</a:t>
            </a:r>
          </a:p>
          <a:p>
            <a:r>
              <a:rPr lang="ru-RU" sz="2000" b="1" dirty="0" smtClean="0"/>
              <a:t>Инструкция о порядке работы с вагонами, загруженными опасными грузами класса 1 (ВМ); и т.д.</a:t>
            </a:r>
          </a:p>
          <a:p>
            <a:endParaRPr lang="ru-RU" sz="2000" b="1" dirty="0" smtClean="0"/>
          </a:p>
          <a:p>
            <a:endParaRPr lang="ru-RU" sz="2000" b="1" dirty="0" smtClean="0"/>
          </a:p>
          <a:p>
            <a:endParaRPr lang="ru-RU" sz="2000" b="1" dirty="0" smtClean="0"/>
          </a:p>
          <a:p>
            <a:endParaRPr lang="ru-RU" sz="2000" dirty="0" smtClean="0"/>
          </a:p>
        </p:txBody>
      </p:sp>
      <p:pic>
        <p:nvPicPr>
          <p:cNvPr id="7" name="Picture 4" descr="https://alex-sp.ru/wp-content/uploads/2016/01/tehnicheskij-pla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552632"/>
            <a:ext cx="3035383" cy="213004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s://zddoc.ru/wp-content/uploads/2017/06/5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91880" y="552632"/>
            <a:ext cx="3035383"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35401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0"/>
            <a:ext cx="8229600" cy="332656"/>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6" name="Объект 5"/>
          <p:cNvSpPr>
            <a:spLocks noGrp="1"/>
          </p:cNvSpPr>
          <p:nvPr>
            <p:ph idx="1"/>
          </p:nvPr>
        </p:nvSpPr>
        <p:spPr>
          <a:xfrm>
            <a:off x="107504" y="4703045"/>
            <a:ext cx="8928992" cy="1519633"/>
          </a:xfrm>
        </p:spPr>
        <p:txBody>
          <a:bodyPr>
            <a:normAutofit fontScale="92500" lnSpcReduction="10000"/>
          </a:bodyPr>
          <a:lstStyle/>
          <a:p>
            <a:pPr marL="0" indent="0" algn="just">
              <a:buNone/>
            </a:pPr>
            <a:r>
              <a:rPr lang="ru-RU" sz="2000" dirty="0" smtClean="0"/>
              <a:t>Копии ТРА и выписки из него должны находится в помещениях всех работников, связанных с движением поездов на данной станции и у поездного диспетчера. </a:t>
            </a:r>
          </a:p>
          <a:p>
            <a:pPr marL="0" indent="0" algn="just">
              <a:buNone/>
            </a:pPr>
            <a:r>
              <a:rPr lang="ru-RU" sz="2000" b="1" dirty="0" smtClean="0">
                <a:solidFill>
                  <a:srgbClr val="002060"/>
                </a:solidFill>
              </a:rPr>
              <a:t>ТРА – это технический паспорт станции</a:t>
            </a:r>
            <a:r>
              <a:rPr lang="ru-RU" sz="2000" dirty="0" smtClean="0"/>
              <a:t>, с которым должны быть ознакомлены под расписку работники станции и работники других служб, работающие на данной станции.                                                                                                                </a:t>
            </a:r>
          </a:p>
        </p:txBody>
      </p:sp>
      <p:pic>
        <p:nvPicPr>
          <p:cNvPr id="10244" name="Picture 4" descr="http://data10.i.gallery.ru/albums/gallery/182284-76bc7-27700555-m750x740.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8622"/>
          <a:stretch/>
        </p:blipFill>
        <p:spPr bwMode="auto">
          <a:xfrm>
            <a:off x="1115616" y="350627"/>
            <a:ext cx="7143750" cy="43344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822480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2124</TotalTime>
  <Words>3983</Words>
  <Application>Microsoft Office PowerPoint</Application>
  <PresentationFormat>Экран (4:3)</PresentationFormat>
  <Paragraphs>444</Paragraphs>
  <Slides>46</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46</vt:i4>
      </vt:variant>
    </vt:vector>
  </HeadingPairs>
  <TitlesOfParts>
    <vt:vector size="50" baseType="lpstr">
      <vt:lpstr>Arial</vt:lpstr>
      <vt:lpstr>Calibri</vt:lpstr>
      <vt:lpstr>Times New Roman</vt:lpstr>
      <vt:lpstr>Тема Office</vt:lpstr>
      <vt:lpstr>ОАО "РЖД"</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Опережающее задание по следующей теме:</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Натали</dc:creator>
  <cp:lastModifiedBy>Ли Н.Г.</cp:lastModifiedBy>
  <cp:revision>270</cp:revision>
  <cp:lastPrinted>2019-12-04T16:20:59Z</cp:lastPrinted>
  <dcterms:created xsi:type="dcterms:W3CDTF">2019-04-21T18:59:03Z</dcterms:created>
  <dcterms:modified xsi:type="dcterms:W3CDTF">2023-11-19T13:57:53Z</dcterms:modified>
</cp:coreProperties>
</file>