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2"/>
  </p:notesMasterIdLst>
  <p:sldIdLst>
    <p:sldId id="256" r:id="rId3"/>
    <p:sldId id="257" r:id="rId4"/>
    <p:sldId id="259" r:id="rId5"/>
    <p:sldId id="260" r:id="rId6"/>
    <p:sldId id="261" r:id="rId7"/>
    <p:sldId id="262" r:id="rId8"/>
    <p:sldId id="265" r:id="rId9"/>
    <p:sldId id="286" r:id="rId10"/>
    <p:sldId id="266" r:id="rId11"/>
    <p:sldId id="267" r:id="rId12"/>
    <p:sldId id="268" r:id="rId13"/>
    <p:sldId id="285" r:id="rId14"/>
    <p:sldId id="287" r:id="rId15"/>
    <p:sldId id="288" r:id="rId16"/>
    <p:sldId id="289" r:id="rId17"/>
    <p:sldId id="290" r:id="rId18"/>
    <p:sldId id="292" r:id="rId19"/>
    <p:sldId id="291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1" r:id="rId32"/>
    <p:sldId id="282" r:id="rId33"/>
    <p:sldId id="283" r:id="rId34"/>
    <p:sldId id="284" r:id="rId35"/>
    <p:sldId id="294" r:id="rId36"/>
    <p:sldId id="293" r:id="rId37"/>
    <p:sldId id="295" r:id="rId38"/>
    <p:sldId id="296" r:id="rId39"/>
    <p:sldId id="297" r:id="rId40"/>
    <p:sldId id="298" r:id="rId41"/>
    <p:sldId id="299" r:id="rId42"/>
    <p:sldId id="308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4660"/>
  </p:normalViewPr>
  <p:slideViewPr>
    <p:cSldViewPr>
      <p:cViewPr varScale="1">
        <p:scale>
          <a:sx n="71" d="100"/>
          <a:sy n="71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3527-207B-48DD-9C07-3F4701A52A96}" type="slidenum">
              <a:rPr lang="ru-RU" smtClean="0">
                <a:solidFill>
                  <a:prstClr val="black"/>
                </a:solidFill>
              </a:rPr>
              <a:pPr/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6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36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13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364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218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4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02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86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96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02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9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69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20" y="3463020"/>
            <a:ext cx="5514509" cy="752539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20" y="4583175"/>
            <a:ext cx="551450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0" y="6028267"/>
            <a:ext cx="4193157" cy="508528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3034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2011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|  преподаватели ОАО «РЖД»  |  2012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E5EB51B-4977-472E-A1C1-92DAA15BF0A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74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2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99390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    ХОЗЯЙСТВО </a:t>
            </a:r>
            <a:r>
              <a:rPr lang="ru-RU" sz="2400" b="1" dirty="0" smtClean="0">
                <a:solidFill>
                  <a:srgbClr val="C00000"/>
                </a:solidFill>
              </a:rPr>
              <a:t>ПЕРЕВОЗОК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08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49" y="5661248"/>
            <a:ext cx="9144000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</a:t>
            </a:r>
            <a:r>
              <a:rPr lang="ru-RU" sz="2000" b="1" dirty="0" smtClean="0">
                <a:solidFill>
                  <a:srgbClr val="FF0000"/>
                </a:solidFill>
              </a:rPr>
              <a:t>Путевой пост </a:t>
            </a:r>
            <a:r>
              <a:rPr lang="ru-RU" sz="2000" dirty="0" smtClean="0"/>
              <a:t>– временный или постоянный раздельный пункт на железнодорожных линиях, не имеющий путевого развития. </a:t>
            </a:r>
            <a:endParaRPr lang="ru-RU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321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123" y="0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Раздельный пункт без путевого развития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600201"/>
            <a:ext cx="5698976" cy="269289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Указатель «Граница блок-участка» -</a:t>
            </a:r>
            <a:r>
              <a:rPr lang="ru-RU" sz="2000" dirty="0" smtClean="0"/>
              <a:t>устанавливается на участках железнодорожных путей общего пользования, где применяется автоматическая локомотивная сигнализация (АЛС) как самостоятельное средство сигнализации и связи с фиксированными блок-участками для обоих направления движения. </a:t>
            </a: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27051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40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398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18448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FF0000"/>
                </a:solidFill>
              </a:rPr>
              <a:t>Промежуточная станция </a:t>
            </a:r>
            <a:r>
              <a:rPr lang="ru-RU" sz="2000" dirty="0" smtClean="0"/>
              <a:t>– раздельный пункт на которых выполняются следующие технические операции: прием, отправление и пропуск грузовых и пассажирских поездов; погрузка, выгрузка, хранение и выдача грузов потребителям; посадка, высадка и обслуживание пассажиров; прием, хранение и выдача багажа и </a:t>
            </a:r>
            <a:r>
              <a:rPr lang="ru-RU" sz="2000" dirty="0" err="1" smtClean="0"/>
              <a:t>грузобагажа</a:t>
            </a:r>
            <a:r>
              <a:rPr lang="ru-RU" sz="2000" dirty="0" smtClean="0"/>
              <a:t>; маневровые операции со сборными поездами; обслуживание подъездных путей.</a:t>
            </a:r>
            <a:endParaRPr lang="ru-RU" sz="20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693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00753"/>
            <a:ext cx="9144000" cy="154503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  </a:t>
            </a:r>
            <a:r>
              <a:rPr lang="ru-RU" sz="2200" b="1" dirty="0" smtClean="0">
                <a:solidFill>
                  <a:srgbClr val="FF0000"/>
                </a:solidFill>
              </a:rPr>
              <a:t>Грузовая станция </a:t>
            </a:r>
            <a:r>
              <a:rPr lang="ru-RU" sz="2200" dirty="0" smtClean="0"/>
              <a:t>предназначена для выполнения технических, грузовых и коммерческих операций, к которым относятся: прием к перевозке, взвешивание, хранение, погрузка, выгрузка, сортировка и выдача </a:t>
            </a:r>
            <a:r>
              <a:rPr lang="ru-RU" sz="2200" dirty="0" err="1" smtClean="0"/>
              <a:t>грузов;оформление</a:t>
            </a:r>
            <a:r>
              <a:rPr lang="ru-RU" sz="2200" dirty="0" smtClean="0"/>
              <a:t> перевозочных документов; прием, расформирование, формирование, коммерческий осмотр и отправление грузовых поездов, производство маневровой работы и обслуживание подъездных путей промышленных предприятий.</a:t>
            </a:r>
            <a:endParaRPr lang="ru-RU" sz="22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522"/>
            <a:ext cx="9144000" cy="5250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045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61248"/>
            <a:ext cx="9144000" cy="11103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Сортировочная станция  </a:t>
            </a:r>
            <a:r>
              <a:rPr lang="ru-RU" sz="2000" dirty="0" smtClean="0"/>
              <a:t>предназначена  для массовой переработки вагонов и формирования составов по установленному плану формирования сквозных, участковых и сборных поездов.</a:t>
            </a:r>
            <a:endParaRPr lang="ru-RU" sz="20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850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1" y="5512965"/>
            <a:ext cx="9133809" cy="1329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Пассажирская станция </a:t>
            </a:r>
            <a:r>
              <a:rPr lang="ru-RU" sz="2000" dirty="0" smtClean="0"/>
              <a:t>– основное назначение обслуживание пассажиров дальних и пригородных поездов, подготовка пассажирского подвижного состава к перевозкам и организация движения пассажирских поездов.</a:t>
            </a:r>
            <a:endParaRPr lang="ru-RU" sz="20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" y="0"/>
            <a:ext cx="9133809" cy="530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38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2042" y="5171454"/>
            <a:ext cx="9186041" cy="169736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</a:t>
            </a:r>
            <a:r>
              <a:rPr lang="ru-RU" sz="2400" b="1" dirty="0" smtClean="0">
                <a:solidFill>
                  <a:srgbClr val="FF0000"/>
                </a:solidFill>
              </a:rPr>
              <a:t>Участковые станции </a:t>
            </a:r>
            <a:r>
              <a:rPr lang="ru-RU" sz="2400" dirty="0" smtClean="0"/>
              <a:t>предназначены для выполнения операций: обработка транзитных поездов; расформирование и формирование участковых и сборных поездов</a:t>
            </a:r>
            <a:r>
              <a:rPr lang="ru-RU" sz="2400" b="1" dirty="0" smtClean="0"/>
              <a:t>; смена локомотивных бригад </a:t>
            </a:r>
            <a:r>
              <a:rPr lang="ru-RU" sz="2400" dirty="0" smtClean="0"/>
              <a:t>и, в ряде случаев локомотивов; техническое обслуживание, ремонт и экипировка локомотивов; коммерческий осмотр вагонов, </a:t>
            </a:r>
            <a:r>
              <a:rPr lang="ru-RU" sz="2400" dirty="0" err="1" smtClean="0"/>
              <a:t>отцепочный</a:t>
            </a:r>
            <a:r>
              <a:rPr lang="ru-RU" sz="2400" dirty="0" smtClean="0"/>
              <a:t> и </a:t>
            </a:r>
            <a:r>
              <a:rPr lang="ru-RU" sz="2400" dirty="0" err="1" smtClean="0"/>
              <a:t>безотцепочный</a:t>
            </a:r>
            <a:r>
              <a:rPr lang="ru-RU" sz="2400" dirty="0" smtClean="0"/>
              <a:t> ремонт вагонов; пассажирские и грузовые операции и обслуживание подъездных путей.</a:t>
            </a:r>
            <a:endParaRPr lang="ru-RU" sz="24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41" y="-16751"/>
            <a:ext cx="9186041" cy="517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042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82" y="5716595"/>
            <a:ext cx="9120017" cy="111298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200" b="1" dirty="0" smtClean="0">
                <a:solidFill>
                  <a:srgbClr val="FF0000"/>
                </a:solidFill>
              </a:rPr>
              <a:t>Железнодорожные узлы </a:t>
            </a:r>
            <a:r>
              <a:rPr lang="ru-RU" sz="2200" dirty="0" smtClean="0"/>
              <a:t>располагаются в местах пересечения или слияния несколько железнодорожных линий. Крупные железнодорожные узлы могут включать в себя несколько станций разного назначения (грузовые, пассажирские, сортировочные и другие).</a:t>
            </a:r>
            <a:endParaRPr lang="ru-RU" sz="2200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885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93610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Раздельные </a:t>
            </a:r>
            <a:r>
              <a:rPr lang="ru-RU" sz="2000" b="1" dirty="0">
                <a:solidFill>
                  <a:srgbClr val="C00000"/>
                </a:solidFill>
              </a:rPr>
              <a:t>пункты</a:t>
            </a:r>
            <a:br>
              <a:rPr lang="ru-RU" sz="2000" b="1" dirty="0">
                <a:solidFill>
                  <a:srgbClr val="C00000"/>
                </a:solidFill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229600" cy="3138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4826675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Границами станции являются </a:t>
            </a:r>
            <a:r>
              <a:rPr lang="ru-RU" sz="2000" b="1" dirty="0"/>
              <a:t>- на однопутных участках - </a:t>
            </a:r>
            <a:r>
              <a:rPr lang="ru-RU" sz="2000" b="1" dirty="0">
                <a:solidFill>
                  <a:srgbClr val="002060"/>
                </a:solidFill>
              </a:rPr>
              <a:t>входные </a:t>
            </a:r>
            <a:r>
              <a:rPr lang="ru-RU" sz="2000" b="1" dirty="0" smtClean="0">
                <a:solidFill>
                  <a:srgbClr val="002060"/>
                </a:solidFill>
              </a:rPr>
              <a:t>светофоры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15538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1471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84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337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Сводный график движения </a:t>
            </a:r>
            <a:r>
              <a:rPr lang="ru-RU" sz="2800" b="1" dirty="0" smtClean="0">
                <a:solidFill>
                  <a:srgbClr val="C00000"/>
                </a:solidFill>
              </a:rPr>
              <a:t>поездов.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Раздельные пункты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41168"/>
            <a:ext cx="9144000" cy="168478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F0000"/>
                </a:solidFill>
              </a:rPr>
              <a:t>Границами станции являются </a:t>
            </a:r>
            <a:r>
              <a:rPr lang="ru-RU" sz="2000" b="1" dirty="0"/>
              <a:t>- </a:t>
            </a:r>
            <a:r>
              <a:rPr lang="ru-RU" sz="2000" b="1" dirty="0" smtClean="0"/>
              <a:t>на </a:t>
            </a:r>
            <a:r>
              <a:rPr lang="ru-RU" sz="2000" b="1" dirty="0"/>
              <a:t>двухпутных участках </a:t>
            </a:r>
            <a:r>
              <a:rPr lang="ru-RU" sz="2000" dirty="0"/>
              <a:t>по каждому в отдельности главному  пути с одной стороны - </a:t>
            </a:r>
            <a:r>
              <a:rPr lang="ru-RU" sz="2000" b="1" dirty="0">
                <a:solidFill>
                  <a:srgbClr val="002060"/>
                </a:solidFill>
              </a:rPr>
              <a:t>входной светофор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а с другой - сигнальный знак </a:t>
            </a:r>
            <a:r>
              <a:rPr lang="ru-RU" sz="2000" b="1" dirty="0">
                <a:solidFill>
                  <a:srgbClr val="002060"/>
                </a:solidFill>
              </a:rPr>
              <a:t>«Граница станции»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установленный на расстоянии не менее 50 м за последним выходным стрелочным переводом.</a:t>
            </a:r>
          </a:p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640960" cy="341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760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595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062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475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246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01"/>
          <a:stretch/>
        </p:blipFill>
        <p:spPr bwMode="auto">
          <a:xfrm>
            <a:off x="12219" y="8092"/>
            <a:ext cx="9144000" cy="565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49"/>
          <a:stretch/>
        </p:blipFill>
        <p:spPr bwMode="auto">
          <a:xfrm>
            <a:off x="0" y="5661248"/>
            <a:ext cx="914400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517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690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352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166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C:\Users\Натали\Desktop\группы закончившые обучение - копия\группа ПМТЭ-50\Сводный график.Разд.пункты.Орг.техн.раб.станции\График движения.Раздельные пункты\Слайды Организация дв. поездов.Раздельные пункты\slide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90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529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1"/>
            <a:ext cx="9144000" cy="670383"/>
          </a:xfrm>
          <a:prstGeom prst="rect">
            <a:avLst/>
          </a:prstGeom>
          <a:solidFill>
            <a:srgbClr val="394A58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700" dirty="0">
              <a:solidFill>
                <a:srgbClr val="990000"/>
              </a:solidFill>
              <a:latin typeface="Verdana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394A58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7172" name="Picture 4" descr="рж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6561138"/>
            <a:ext cx="503237" cy="225425"/>
          </a:xfrm>
          <a:prstGeom prst="rect">
            <a:avLst/>
          </a:prstGeom>
          <a:noFill/>
        </p:spPr>
      </p:pic>
      <p:sp>
        <p:nvSpPr>
          <p:cNvPr id="140" name="Title 133"/>
          <p:cNvSpPr txBox="1">
            <a:spLocks/>
          </p:cNvSpPr>
          <p:nvPr/>
        </p:nvSpPr>
        <p:spPr bwMode="auto">
          <a:xfrm>
            <a:off x="0" y="1"/>
            <a:ext cx="9144000" cy="67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700" dirty="0" smtClean="0">
                <a:solidFill>
                  <a:srgbClr val="99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при диспетчерской централизации</a:t>
            </a:r>
            <a:endParaRPr lang="ru-RU" sz="2700" dirty="0">
              <a:solidFill>
                <a:srgbClr val="99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4" name="Номер слайда 138"/>
          <p:cNvSpPr>
            <a:spLocks noGrp="1"/>
          </p:cNvSpPr>
          <p:nvPr>
            <p:ph type="sldNum" sz="quarter" idx="12"/>
          </p:nvPr>
        </p:nvSpPr>
        <p:spPr>
          <a:xfrm>
            <a:off x="179512" y="6525343"/>
            <a:ext cx="432048" cy="332657"/>
          </a:xfrm>
        </p:spPr>
        <p:txBody>
          <a:bodyPr/>
          <a:lstStyle/>
          <a:p>
            <a:pPr algn="l"/>
            <a:fld id="{5E5EB51B-4977-472E-A1C1-92DAA15BF0A4}" type="slidenum">
              <a:rPr lang="ru-RU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algn="l"/>
              <a:t>30</a:t>
            </a:fld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ubtitle 6"/>
          <p:cNvSpPr txBox="1">
            <a:spLocks/>
          </p:cNvSpPr>
          <p:nvPr/>
        </p:nvSpPr>
        <p:spPr>
          <a:xfrm>
            <a:off x="6300192" y="1772816"/>
            <a:ext cx="2843808" cy="260667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Verdana" pitchFamily="34" charset="0"/>
              </a:rPr>
              <a:t>На </a:t>
            </a: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Verdana" pitchFamily="34" charset="0"/>
              </a:rPr>
              <a:t>участках, оборудованных ДЦ, основными средствами сигнализации и связи при движении поездов являются: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Verdana" pitchFamily="34" charset="0"/>
              </a:rPr>
              <a:t>АБ, АЛСН, ПАБ с автоматическим контролем прибытия поезда в полном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Verdana" pitchFamily="34" charset="0"/>
              </a:rPr>
              <a:t>составе</a:t>
            </a:r>
            <a:endParaRPr lang="en-US" sz="1000" dirty="0">
              <a:solidFill>
                <a:srgbClr val="F79646">
                  <a:lumMod val="75000"/>
                </a:srgbClr>
              </a:solidFill>
            </a:endParaRPr>
          </a:p>
          <a:p>
            <a:pPr marL="0" indent="0">
              <a:buFontTx/>
              <a:buNone/>
            </a:pPr>
            <a:endParaRPr lang="ru-RU" sz="1600" dirty="0">
              <a:solidFill>
                <a:srgbClr val="F79646">
                  <a:lumMod val="75000"/>
                </a:srgbClr>
              </a:solidFill>
            </a:endParaRPr>
          </a:p>
          <a:p>
            <a:pPr marL="0" indent="0">
              <a:buFontTx/>
              <a:buNone/>
            </a:pPr>
            <a:endParaRPr lang="en-US" sz="1600" dirty="0" smtClean="0">
              <a:solidFill>
                <a:srgbClr val="F79646">
                  <a:lumMod val="75000"/>
                </a:srgb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78" y="675820"/>
            <a:ext cx="6399248" cy="2184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" y="4259597"/>
            <a:ext cx="6345305" cy="216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15431"/>
          <a:stretch/>
        </p:blipFill>
        <p:spPr bwMode="auto">
          <a:xfrm>
            <a:off x="82539" y="3030279"/>
            <a:ext cx="6209414" cy="114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45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4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626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-12094" y="11861"/>
            <a:ext cx="9143999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3026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257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44625"/>
            <a:ext cx="9144000" cy="15121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Организация </a:t>
            </a:r>
            <a:r>
              <a:rPr lang="ru-RU" sz="2000" b="1" dirty="0">
                <a:solidFill>
                  <a:srgbClr val="C00000"/>
                </a:solidFill>
              </a:rPr>
              <a:t>движения поездов и </a:t>
            </a:r>
            <a:r>
              <a:rPr lang="ru-RU" sz="2000" b="1" dirty="0" smtClean="0">
                <a:solidFill>
                  <a:srgbClr val="C00000"/>
                </a:solidFill>
              </a:rPr>
              <a:t> мероприятия </a:t>
            </a:r>
            <a:r>
              <a:rPr lang="ru-RU" sz="2000" b="1" dirty="0">
                <a:solidFill>
                  <a:srgbClr val="C00000"/>
                </a:solidFill>
              </a:rPr>
              <a:t>по форсированию пропускной и провозной способности на </a:t>
            </a:r>
            <a:r>
              <a:rPr lang="ru-RU" sz="2000" b="1" dirty="0" smtClean="0">
                <a:solidFill>
                  <a:srgbClr val="C00000"/>
                </a:solidFill>
              </a:rPr>
              <a:t>   период предоставления </a:t>
            </a:r>
            <a:r>
              <a:rPr lang="ru-RU" sz="2000" b="1" dirty="0">
                <a:solidFill>
                  <a:srgbClr val="C00000"/>
                </a:solidFill>
              </a:rPr>
              <a:t>«окон».</a:t>
            </a:r>
          </a:p>
          <a:p>
            <a:pPr algn="ctr"/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56984" cy="512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611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830" y="5661248"/>
            <a:ext cx="9083170" cy="96801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По оставшемуся для движения поездов пути применяется </a:t>
            </a:r>
            <a:r>
              <a:rPr lang="ru-RU" sz="2000" b="1" dirty="0">
                <a:solidFill>
                  <a:srgbClr val="C00000"/>
                </a:solidFill>
              </a:rPr>
              <a:t>пакетное движение </a:t>
            </a:r>
            <a:r>
              <a:rPr lang="ru-RU" sz="2000" dirty="0"/>
              <a:t>поездов в обоих направлениях с минимальными интервалами между поездами в пакете.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75" y="12135"/>
            <a:ext cx="8964488" cy="557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3484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53752" y="5589240"/>
            <a:ext cx="9036496" cy="116664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Организация </a:t>
            </a:r>
            <a:r>
              <a:rPr lang="ru-RU" sz="2000" b="1" dirty="0">
                <a:solidFill>
                  <a:srgbClr val="002060"/>
                </a:solidFill>
              </a:rPr>
              <a:t>обращения соединённых поездов </a:t>
            </a:r>
            <a:r>
              <a:rPr lang="ru-RU" sz="2000" dirty="0"/>
              <a:t>с </a:t>
            </a:r>
            <a:r>
              <a:rPr lang="ru-RU" sz="2000" dirty="0" smtClean="0"/>
              <a:t>составление </a:t>
            </a:r>
            <a:r>
              <a:rPr lang="ru-RU" sz="2000" dirty="0"/>
              <a:t>именных графиков машинистам, согласованных для вождения соединённых </a:t>
            </a:r>
            <a:r>
              <a:rPr lang="ru-RU" sz="2000" dirty="0" smtClean="0"/>
              <a:t>поездов.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2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9028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5496" y="4784394"/>
            <a:ext cx="9036496" cy="18218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dirty="0" smtClean="0"/>
              <a:t>  Обеспечение </a:t>
            </a:r>
            <a:r>
              <a:rPr lang="ru-RU" sz="2000" dirty="0"/>
              <a:t>мер по </a:t>
            </a:r>
            <a:r>
              <a:rPr lang="ru-RU" sz="2000" b="1" dirty="0">
                <a:solidFill>
                  <a:srgbClr val="002060"/>
                </a:solidFill>
              </a:rPr>
              <a:t>проследованию переездов с установленной </a:t>
            </a:r>
            <a:r>
              <a:rPr lang="ru-RU" sz="2000" b="1" dirty="0" smtClean="0">
                <a:solidFill>
                  <a:srgbClr val="002060"/>
                </a:solidFill>
              </a:rPr>
              <a:t>скоростью.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Закрытие </a:t>
            </a:r>
            <a:r>
              <a:rPr lang="ru-RU" sz="2000" b="1" dirty="0">
                <a:solidFill>
                  <a:srgbClr val="002060"/>
                </a:solidFill>
              </a:rPr>
              <a:t>малодеятельных переездов</a:t>
            </a:r>
            <a:r>
              <a:rPr lang="ru-RU" sz="2000" dirty="0"/>
              <a:t>, при невозможности - обеспечение их охраны и подачи извещений о приближающемся по неправильному пути </a:t>
            </a:r>
            <a:r>
              <a:rPr lang="ru-RU" sz="2000" dirty="0" smtClean="0"/>
              <a:t>поезде.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43408"/>
            <a:ext cx="864096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410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5733256"/>
            <a:ext cx="9144000" cy="96897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  </a:t>
            </a:r>
            <a:r>
              <a:rPr lang="ru-RU" b="1" dirty="0" smtClean="0">
                <a:solidFill>
                  <a:srgbClr val="002060"/>
                </a:solidFill>
              </a:rPr>
              <a:t>Открытие </a:t>
            </a:r>
            <a:r>
              <a:rPr lang="ru-RU" b="1" dirty="0">
                <a:solidFill>
                  <a:srgbClr val="002060"/>
                </a:solidFill>
              </a:rPr>
              <a:t>временных блок-постов </a:t>
            </a:r>
            <a:r>
              <a:rPr lang="ru-RU" dirty="0"/>
              <a:t>с укладкой стрелочных переводов с пологой маркой крестовин</a:t>
            </a:r>
            <a:r>
              <a:rPr lang="ru-RU" dirty="0" smtClean="0"/>
              <a:t>; укладка </a:t>
            </a:r>
            <a:r>
              <a:rPr lang="ru-RU" dirty="0"/>
              <a:t>временных съездов между главными путями на </a:t>
            </a:r>
            <a:r>
              <a:rPr lang="ru-RU" dirty="0" smtClean="0"/>
              <a:t>перегоне. </a:t>
            </a:r>
            <a:endParaRPr lang="ru-RU" dirty="0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812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0802" y="5600997"/>
            <a:ext cx="9113197" cy="12570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Обеспечение </a:t>
            </a:r>
            <a:r>
              <a:rPr lang="ru-RU" sz="2000" dirty="0"/>
              <a:t>на период производства ремонтно-путевых работ необходимого количества локомотивов, локомотивных бригад, путевых машин и механизмов, материалов, содержания дополнительного штата работников служб П, Ш, Э, </a:t>
            </a:r>
            <a:r>
              <a:rPr lang="ru-RU" sz="2000" dirty="0" smtClean="0"/>
              <a:t>В. </a:t>
            </a:r>
            <a:endParaRPr lang="ru-RU" sz="20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2"/>
            <a:ext cx="9144000" cy="557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30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1712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5489222"/>
            <a:ext cx="914400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Организация</a:t>
            </a:r>
            <a:r>
              <a:rPr lang="ru-RU" sz="2000" dirty="0" smtClean="0"/>
              <a:t> </a:t>
            </a:r>
            <a:r>
              <a:rPr lang="ru-RU" sz="2000" dirty="0"/>
              <a:t>на период ремонтно-путевых работ круглосуточного дежурства ДС, ДНЧ, машинистов-инструкторов для оказания практической помощи дежурным по станциям, ограничивающим ремонтируемый перегон.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014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539552" y="0"/>
            <a:ext cx="8229600" cy="237626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Внедрение </a:t>
            </a:r>
            <a:r>
              <a:rPr lang="ru-RU" b="1" dirty="0">
                <a:solidFill>
                  <a:srgbClr val="FF0000"/>
                </a:solidFill>
              </a:rPr>
              <a:t>вычислительной техники</a:t>
            </a:r>
            <a:r>
              <a:rPr lang="ru-RU" b="1" dirty="0" smtClean="0">
                <a:solidFill>
                  <a:srgbClr val="FF0000"/>
                </a:solidFill>
              </a:rPr>
              <a:t>, автоматизированных </a:t>
            </a:r>
            <a:r>
              <a:rPr lang="ru-RU" b="1" dirty="0">
                <a:solidFill>
                  <a:srgbClr val="FF0000"/>
                </a:solidFill>
              </a:rPr>
              <a:t>систем </a:t>
            </a:r>
            <a:r>
              <a:rPr lang="ru-RU" b="1" dirty="0" smtClean="0">
                <a:solidFill>
                  <a:srgbClr val="FF0000"/>
                </a:solidFill>
              </a:rPr>
              <a:t>управления, современных </a:t>
            </a:r>
            <a:r>
              <a:rPr lang="ru-RU" b="1" dirty="0">
                <a:solidFill>
                  <a:srgbClr val="FF0000"/>
                </a:solidFill>
              </a:rPr>
              <a:t>информационных систем в процесс организации движения </a:t>
            </a:r>
            <a:r>
              <a:rPr lang="ru-RU" b="1" dirty="0" smtClean="0">
                <a:solidFill>
                  <a:srgbClr val="FF0000"/>
                </a:solidFill>
              </a:rPr>
              <a:t>поездов.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036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5157192"/>
            <a:ext cx="9144000" cy="1584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Внедряется </a:t>
            </a:r>
            <a:r>
              <a:rPr lang="ru-RU" sz="2000" b="1" dirty="0">
                <a:solidFill>
                  <a:srgbClr val="C00000"/>
                </a:solidFill>
              </a:rPr>
              <a:t>система автоматизации процессов управления эксплуатационной работой</a:t>
            </a:r>
            <a:r>
              <a:rPr lang="ru-RU" sz="2000" dirty="0"/>
              <a:t> с применением </a:t>
            </a:r>
            <a:r>
              <a:rPr lang="ru-RU" sz="2000" b="1" dirty="0">
                <a:solidFill>
                  <a:srgbClr val="002060"/>
                </a:solidFill>
              </a:rPr>
              <a:t>ЭВМ и информационных технологий</a:t>
            </a:r>
            <a:r>
              <a:rPr lang="ru-RU" sz="2000" dirty="0"/>
              <a:t>. К этим процессам относятся</a:t>
            </a:r>
            <a:r>
              <a:rPr lang="ru-RU" sz="2000" dirty="0" smtClean="0"/>
              <a:t>: </a:t>
            </a:r>
            <a:r>
              <a:rPr lang="ru-RU" sz="2000" dirty="0"/>
              <a:t>управление перевозками в </a:t>
            </a:r>
            <a:r>
              <a:rPr lang="ru-RU" sz="2000" dirty="0" smtClean="0"/>
              <a:t>целом; управление </a:t>
            </a:r>
            <a:r>
              <a:rPr lang="ru-RU" sz="2000" dirty="0"/>
              <a:t>движением поездов на участке и маневровой работой — на станциях</a:t>
            </a:r>
            <a:r>
              <a:rPr lang="ru-RU" sz="2000" dirty="0" smtClean="0"/>
              <a:t>; </a:t>
            </a:r>
            <a:r>
              <a:rPr lang="ru-RU" sz="2000" dirty="0"/>
              <a:t>автоматизация учета, коммерческих операций и технико-экономических </a:t>
            </a:r>
            <a:r>
              <a:rPr lang="ru-RU" sz="2000" dirty="0" smtClean="0"/>
              <a:t>расчетов. </a:t>
            </a:r>
            <a:endParaRPr lang="ru-RU" sz="2000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736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4581128"/>
            <a:ext cx="9144000" cy="227687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dirty="0" smtClean="0"/>
              <a:t>   Управление </a:t>
            </a:r>
            <a:r>
              <a:rPr lang="ru-RU" sz="2000" dirty="0"/>
              <a:t>перевозочным процессом на уровнях ОАО «РЖД», железной дороги и линейного подразделения осуществляется в рамках АСУЖТ. </a:t>
            </a:r>
            <a:r>
              <a:rPr lang="ru-RU" sz="2000" b="1" dirty="0">
                <a:solidFill>
                  <a:srgbClr val="C00000"/>
                </a:solidFill>
              </a:rPr>
              <a:t>Основная техническая база этой системы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— единая сеть вычислительных центров: главный вычислительный центр (ГВЦ) ОАО «РЖД», ИВЦ дорог и узловые вычислительные цент­ры (УВЦ</a:t>
            </a:r>
            <a:r>
              <a:rPr lang="ru-RU" sz="2000" dirty="0" smtClean="0"/>
              <a:t>).В </a:t>
            </a:r>
            <a:r>
              <a:rPr lang="ru-RU" sz="2000" dirty="0"/>
              <a:t>АСУЖТ входит ряд функциональных подсистем управления перевозками пассажиров и грузов, устройствами электроснабжения и энергетики, локомотивным и вагонным хозяйствами, работой станций, узлов и участков, эксплуатацией и ремонтом пути и </a:t>
            </a:r>
            <a:r>
              <a:rPr lang="ru-RU" sz="2000" dirty="0" smtClean="0"/>
              <a:t>др.</a:t>
            </a:r>
            <a:endParaRPr lang="ru-RU" sz="2000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"/>
            <a:ext cx="8352928" cy="46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186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4376861"/>
            <a:ext cx="9144000" cy="248113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Одной </a:t>
            </a:r>
            <a:r>
              <a:rPr lang="ru-RU" sz="2000" dirty="0"/>
              <a:t>из важнейших функциональных подсистем АСУЖТ является </a:t>
            </a:r>
            <a:r>
              <a:rPr lang="ru-RU" sz="2000" b="1" dirty="0">
                <a:solidFill>
                  <a:srgbClr val="002060"/>
                </a:solidFill>
              </a:rPr>
              <a:t>автоматизированная система управления локомотивным хозяйством (АСУТ</a:t>
            </a:r>
            <a:r>
              <a:rPr lang="ru-RU" sz="2000" b="1" dirty="0"/>
              <a:t>). </a:t>
            </a:r>
            <a:r>
              <a:rPr lang="ru-RU" sz="2000" dirty="0"/>
              <a:t>Эта система анализирует результаты эксплуатационной работы подразделений локомотивного хозяйства, обеспечивает централизованный учет локомотивного парка по его состоянию и использованию, планирует работу локомотивов и локомотивных бригад, техническое обслуживание и ремонт электровозов и тепловозов. Для получения информации о техническом состоянии локомотивов по данным датчиков бортовых и стационарных диагностических устройств автоматически проверяются и регистрируются на машинных носителях информации значения основных характеристик оборудования тяговых единиц.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7002"/>
            <a:ext cx="7620000" cy="444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9310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-47298" y="5005552"/>
            <a:ext cx="9191297" cy="18722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настоящее время в ЦУП ОАО «РЖД» и на всех железных дорогах внедрена </a:t>
            </a:r>
            <a:r>
              <a:rPr lang="ru-RU" sz="2000" b="1" dirty="0">
                <a:solidFill>
                  <a:srgbClr val="C00000"/>
                </a:solidFill>
              </a:rPr>
              <a:t>система автоматизированного ведения графика исполненного движения ГИД «Урал-ВНИИЖТ». </a:t>
            </a:r>
            <a:r>
              <a:rPr lang="ru-RU" sz="2000" dirty="0"/>
              <a:t>Воплощены в практику системы интегрированной обработки маршрута машиниста, контроля дислокации и регулирования вагонного парка (ДИСПАРК) и др. Проводятся работы по автоматизации расчета плана формирования поездов.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68952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3530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3501008"/>
            <a:ext cx="9036496" cy="2448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Большое </a:t>
            </a:r>
            <a:r>
              <a:rPr lang="ru-RU" sz="2000" dirty="0"/>
              <a:t>будущее принадлежит автоматизированной системе сопровождения движущихся объектов, разработанной в России компанией «Дельта Телеком» </a:t>
            </a:r>
            <a:r>
              <a:rPr lang="ru-RU" sz="2000" b="1" dirty="0">
                <a:solidFill>
                  <a:srgbClr val="002060"/>
                </a:solidFill>
              </a:rPr>
              <a:t>на базе сотовой сети. </a:t>
            </a:r>
            <a:r>
              <a:rPr lang="ru-RU" sz="2000" dirty="0"/>
              <a:t>Эта система позволяет повысить безопасность движения путем постоянного отслеживания места нахождения локомотивов и вагонов.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41616"/>
            <a:ext cx="610552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1666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4" y="-1"/>
            <a:ext cx="5759756" cy="422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8144" y="3456573"/>
            <a:ext cx="3453736" cy="31882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/>
              <a:t>  В </a:t>
            </a:r>
            <a:r>
              <a:rPr lang="ru-RU" sz="2000" dirty="0"/>
              <a:t>точках контроля движения поездов </a:t>
            </a:r>
            <a:r>
              <a:rPr lang="ru-RU" sz="2000" dirty="0" smtClean="0"/>
              <a:t>датчик </a:t>
            </a:r>
            <a:r>
              <a:rPr lang="ru-RU" sz="2000" dirty="0"/>
              <a:t>поглощает сигналы отраженные датчиком, декодируются, и расшиф­рованная информация по каналам передачи данных поступает в обрабатывающий компьютер дорожного вычислительного центра. Считывание информации происходит при скорости движения до 140 </a:t>
            </a:r>
            <a:r>
              <a:rPr lang="ru-RU" sz="2000" dirty="0" smtClean="0"/>
              <a:t>км/ч.</a:t>
            </a:r>
            <a:endParaRPr lang="ru-RU" sz="2000" dirty="0"/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19"/>
            <a:ext cx="5218613" cy="391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4393" y="1268760"/>
            <a:ext cx="33461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Система </a:t>
            </a:r>
            <a:r>
              <a:rPr lang="ru-RU" sz="2000" b="1" dirty="0">
                <a:solidFill>
                  <a:srgbClr val="C00000"/>
                </a:solidFill>
              </a:rPr>
              <a:t>автоматической идентификации подвижных объектов (САИД) «</a:t>
            </a:r>
            <a:r>
              <a:rPr lang="ru-RU" sz="2000" b="1" dirty="0" smtClean="0">
                <a:solidFill>
                  <a:srgbClr val="C00000"/>
                </a:solidFill>
              </a:rPr>
              <a:t>Паль­ма».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3485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35488" y="5445224"/>
            <a:ext cx="8829000" cy="1296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C00000"/>
                </a:solidFill>
              </a:rPr>
              <a:t>САИД </a:t>
            </a:r>
            <a:r>
              <a:rPr lang="ru-RU" sz="2000" dirty="0"/>
              <a:t>служит основой для комплексного внедрения современных информационных технологий. Эта система позволяет повысить эффективность использования АСУЖТ. В некоторых странах для слежения за передвижением подвижных единиц используются спутниковые системы связи.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74" y="471808"/>
            <a:ext cx="8391525" cy="49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4222" y="102476"/>
            <a:ext cx="861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Система автоматической идентификации подвижных объектов (САИД) «Паль­ма».</a:t>
            </a:r>
          </a:p>
        </p:txBody>
      </p:sp>
    </p:spTree>
    <p:extLst>
      <p:ext uri="{BB962C8B-B14F-4D97-AF65-F5344CB8AC3E}">
        <p14:creationId xmlns:p14="http://schemas.microsoft.com/office/powerpoint/2010/main" val="24529524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4802744"/>
            <a:ext cx="9144000" cy="2053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В </a:t>
            </a:r>
            <a:r>
              <a:rPr lang="ru-RU" sz="2000" b="1" dirty="0"/>
              <a:t>соответствии с осуществляемой комплексной программой информатизации разрабатывается принципиально новая </a:t>
            </a:r>
            <a:r>
              <a:rPr lang="ru-RU" sz="2000" b="1" dirty="0">
                <a:solidFill>
                  <a:srgbClr val="C00000"/>
                </a:solidFill>
              </a:rPr>
              <a:t>автома­тизированная система управления перевозочным процессом (АСУПП) </a:t>
            </a:r>
            <a:r>
              <a:rPr lang="ru-RU" sz="2000" b="1" dirty="0"/>
              <a:t>с применением современных программно-технических комплексов и телекоммуникационного оборудования, которая обеспечит информационное взаимодействие с другими техноло­гическими информационными комплексами.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0522"/>
          <a:stretch/>
        </p:blipFill>
        <p:spPr>
          <a:xfrm>
            <a:off x="773832" y="286746"/>
            <a:ext cx="7596336" cy="45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18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184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9" y="5085184"/>
            <a:ext cx="9130801" cy="17728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   </a:t>
            </a:r>
            <a:r>
              <a:rPr lang="ru-RU" sz="2000" b="1" dirty="0" smtClean="0">
                <a:solidFill>
                  <a:srgbClr val="FF0000"/>
                </a:solidFill>
              </a:rPr>
              <a:t>Станциями</a:t>
            </a:r>
            <a:r>
              <a:rPr lang="ru-RU" sz="2000" b="1" dirty="0" smtClean="0"/>
              <a:t> </a:t>
            </a:r>
            <a:r>
              <a:rPr lang="ru-RU" sz="2000" dirty="0" smtClean="0"/>
              <a:t>называются раздельные пункты, имеющие путевое развитие и устройства, которые позволяют принимать и отправлять поезда, выполнять скрещение и обгон, производить операции по приему и выдаче грузов, обслуживанию пассажиров, а также маневровую работу по расформированию и формированию составов поездов и выполнять технические операции с ними.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73" y="203736"/>
            <a:ext cx="8742452" cy="503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43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16" y="5598405"/>
            <a:ext cx="9126583" cy="12241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sz="2200" b="1" dirty="0" smtClean="0">
                <a:solidFill>
                  <a:srgbClr val="FF0000"/>
                </a:solidFill>
              </a:rPr>
              <a:t>Разъезд </a:t>
            </a:r>
            <a:r>
              <a:rPr lang="ru-RU" sz="2200" b="1" dirty="0" smtClean="0"/>
              <a:t>- </a:t>
            </a:r>
            <a:r>
              <a:rPr lang="ru-RU" sz="2200" dirty="0" smtClean="0"/>
              <a:t>р</a:t>
            </a:r>
            <a:r>
              <a:rPr lang="ru-RU" sz="2000" dirty="0" smtClean="0"/>
              <a:t>аздельный  пункт</a:t>
            </a:r>
            <a:r>
              <a:rPr lang="ru-RU" sz="2000" b="1" dirty="0" smtClean="0"/>
              <a:t> </a:t>
            </a:r>
            <a:r>
              <a:rPr lang="ru-RU" sz="2000" dirty="0" smtClean="0"/>
              <a:t>на однопутных железнодорожных линиях, имеющий путевое развитие, предназначенное для скрещения и обгона поездов.</a:t>
            </a:r>
            <a:endParaRPr lang="ru-RU" sz="20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68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89637"/>
            <a:ext cx="8928992" cy="106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.</a:t>
            </a:r>
            <a:endParaRPr lang="ru-RU" sz="20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441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61248"/>
            <a:ext cx="9144000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 Раздельный пункт без путевого развития – </a:t>
            </a:r>
            <a:r>
              <a:rPr lang="ru-RU" sz="2000" b="1" dirty="0" smtClean="0">
                <a:solidFill>
                  <a:srgbClr val="FF0000"/>
                </a:solidFill>
              </a:rPr>
              <a:t>проходные светофоры при АБ.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142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1135</Words>
  <Application>Microsoft Office PowerPoint</Application>
  <PresentationFormat>Экран (4:3)</PresentationFormat>
  <Paragraphs>46</Paragraphs>
  <Slides>49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54" baseType="lpstr">
      <vt:lpstr>Arial</vt:lpstr>
      <vt:lpstr>Calibri</vt:lpstr>
      <vt:lpstr>Verdana</vt:lpstr>
      <vt:lpstr>Тема Office</vt:lpstr>
      <vt:lpstr>1_Тема Office</vt:lpstr>
      <vt:lpstr>ОАО "РЖД"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Раздельный пункт без путевого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Раздельные пункты </vt:lpstr>
      <vt:lpstr>Сводный график движения поездов.  Раздельные пункты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99</cp:revision>
  <dcterms:created xsi:type="dcterms:W3CDTF">2019-04-21T18:59:03Z</dcterms:created>
  <dcterms:modified xsi:type="dcterms:W3CDTF">2023-12-12T14:21:02Z</dcterms:modified>
</cp:coreProperties>
</file>