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72" r:id="rId10"/>
    <p:sldId id="263" r:id="rId11"/>
    <p:sldId id="27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301" r:id="rId37"/>
    <p:sldId id="291" r:id="rId38"/>
    <p:sldId id="292" r:id="rId39"/>
    <p:sldId id="294" r:id="rId40"/>
    <p:sldId id="295" r:id="rId41"/>
    <p:sldId id="297" r:id="rId42"/>
    <p:sldId id="298" r:id="rId43"/>
    <p:sldId id="299" r:id="rId44"/>
    <p:sldId id="300" r:id="rId45"/>
    <p:sldId id="302" r:id="rId46"/>
    <p:sldId id="314" r:id="rId47"/>
    <p:sldId id="315" r:id="rId48"/>
    <p:sldId id="304" r:id="rId49"/>
    <p:sldId id="312" r:id="rId50"/>
    <p:sldId id="313" r:id="rId51"/>
    <p:sldId id="311" r:id="rId52"/>
    <p:sldId id="316" r:id="rId53"/>
    <p:sldId id="317" r:id="rId54"/>
    <p:sldId id="318" r:id="rId55"/>
    <p:sldId id="319" r:id="rId56"/>
    <p:sldId id="320" r:id="rId57"/>
    <p:sldId id="321" r:id="rId58"/>
    <p:sldId id="322" r:id="rId59"/>
    <p:sldId id="323" r:id="rId60"/>
    <p:sldId id="324" r:id="rId61"/>
    <p:sldId id="325" r:id="rId62"/>
    <p:sldId id="326" r:id="rId63"/>
    <p:sldId id="327" r:id="rId6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2" autoAdjust="0"/>
    <p:restoredTop sz="94434" autoAdjust="0"/>
  </p:normalViewPr>
  <p:slideViewPr>
    <p:cSldViewPr>
      <p:cViewPr varScale="1">
        <p:scale>
          <a:sx n="71" d="100"/>
          <a:sy n="71" d="100"/>
        </p:scale>
        <p:origin x="12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58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07504" y="5993904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            Хозяйство автоматики и телемеханики.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66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Автоматическая блокировка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5445224"/>
            <a:ext cx="9144000" cy="1412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</a:t>
            </a:r>
            <a:r>
              <a:rPr lang="ru-RU" sz="2000" b="1" dirty="0" smtClean="0">
                <a:solidFill>
                  <a:srgbClr val="FF0000"/>
                </a:solidFill>
              </a:rPr>
              <a:t>Автоматическая блокировка (АБ) </a:t>
            </a:r>
            <a:r>
              <a:rPr lang="ru-RU" sz="2000" dirty="0" smtClean="0"/>
              <a:t>является наиболее современным средством регулирования движения поездов на перегонах. При автоблокировке светофоры закрываются автоматически при вступлении поезда на ограждаемый блок-участок и открывается автоматически после освобождения блок-участка.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64096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6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Автоматическая блокировка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5445224"/>
            <a:ext cx="9144000" cy="14127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616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483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507288" cy="6206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Автоматическая локомотивная сигнализация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99" y="4955939"/>
            <a:ext cx="9084038" cy="15841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Для повышения безопасности движения поездов автоблокировка дополняется  устройствами </a:t>
            </a:r>
            <a:r>
              <a:rPr lang="ru-RU" sz="2000" b="1" dirty="0" smtClean="0">
                <a:solidFill>
                  <a:srgbClr val="FF0000"/>
                </a:solidFill>
              </a:rPr>
              <a:t>автоматической локомотивной сигнализации</a:t>
            </a:r>
            <a:r>
              <a:rPr lang="ru-RU" sz="2000" dirty="0" smtClean="0">
                <a:solidFill>
                  <a:srgbClr val="FF0000"/>
                </a:solidFill>
              </a:rPr>
              <a:t>, </a:t>
            </a:r>
            <a:r>
              <a:rPr lang="ru-RU" sz="2000" dirty="0" smtClean="0"/>
              <a:t>которые передают машинисту информацию о показании светофора, к которому приближается поезд и автостопом. На отдельных участках </a:t>
            </a:r>
            <a:r>
              <a:rPr lang="ru-RU" sz="2000" b="1" dirty="0" smtClean="0"/>
              <a:t>АЛСО </a:t>
            </a:r>
            <a:r>
              <a:rPr lang="ru-RU" sz="2000" dirty="0" smtClean="0"/>
              <a:t>может применяться как самостоятельное средство сигнализации и связи.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76256" y="908721"/>
            <a:ext cx="433694" cy="3240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056784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066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Электрическая централизация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5373216"/>
            <a:ext cx="9144000" cy="129614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      </a:t>
            </a:r>
            <a:r>
              <a:rPr lang="ru-RU" sz="2000" dirty="0" smtClean="0"/>
              <a:t>На станциях поезда движутся по определенным маршрутам, в которые входят стрелки, переведенные и запертые в соответствующем положении. В системе ЭЦ управление стрелками и сигналами ведется с одного пункта – пост ЭЦ дежурным по станции.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5151436"/>
            <a:ext cx="4038600" cy="9747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29" y="692696"/>
            <a:ext cx="8496944" cy="4458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24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Диспетчерская централизация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5642647"/>
            <a:ext cx="9144000" cy="104097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  </a:t>
            </a:r>
            <a:r>
              <a:rPr lang="ru-RU" sz="2000" b="1" dirty="0" smtClean="0">
                <a:solidFill>
                  <a:srgbClr val="FF0000"/>
                </a:solidFill>
              </a:rPr>
              <a:t>Диспетчерская централизация </a:t>
            </a:r>
            <a:r>
              <a:rPr lang="ru-RU" sz="2000" dirty="0" smtClean="0"/>
              <a:t>– комплекс устройств ЭЦ и АБ, позволяющих управлять и контролировать работу нескольких станций  участка дороги поездным диспетчером из одного центра управления.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5589240"/>
            <a:ext cx="4038600" cy="5369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71500"/>
            <a:ext cx="7992888" cy="5089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14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27584" y="15583"/>
            <a:ext cx="7772400" cy="821129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Диспетчерская централизация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0" y="5181600"/>
            <a:ext cx="9144000" cy="1676400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         На линиях, оборудованных автоблокировкой, применяются </a:t>
            </a:r>
            <a:r>
              <a:rPr lang="ru-RU" sz="2000" b="1" dirty="0" smtClean="0">
                <a:solidFill>
                  <a:srgbClr val="FF0000"/>
                </a:solidFill>
              </a:rPr>
              <a:t>устройства диспетчерского контроля</a:t>
            </a:r>
            <a:r>
              <a:rPr lang="ru-RU" sz="2000" dirty="0" smtClean="0">
                <a:solidFill>
                  <a:schemeClr val="tx1"/>
                </a:solidFill>
              </a:rPr>
              <a:t>, которые передают поездному диспетчеру информацию об установленном направлении движения, занятии блок-участков, путей на промежуточных станциях, показаниях входных и выходных светофоров и другой информации. 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7848872" cy="4416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64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КТСМ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720408"/>
            <a:ext cx="9144000" cy="113759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    </a:t>
            </a:r>
            <a:r>
              <a:rPr lang="ru-RU" sz="2000" dirty="0" smtClean="0"/>
              <a:t>Для автоматического обнаружения перегрева букс в поездах применяется </a:t>
            </a:r>
            <a:r>
              <a:rPr lang="ru-RU" sz="2000" b="1" dirty="0" smtClean="0">
                <a:solidFill>
                  <a:srgbClr val="FF0000"/>
                </a:solidFill>
              </a:rPr>
              <a:t>аппаратура ПОНАБ, ДИСК, КТСМ.  КТСМ </a:t>
            </a:r>
            <a:r>
              <a:rPr lang="ru-RU" sz="2000" dirty="0" smtClean="0"/>
              <a:t>– комплекс технических средств мониторинга нагрева букс вагона. 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477672" cy="509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85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6926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Переездная сигнализация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4" y="5510558"/>
            <a:ext cx="9082336" cy="13474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Для обеспечения безопасности движения поездов в местах пересечения с автомобильными дорогами служат </a:t>
            </a:r>
            <a:r>
              <a:rPr lang="ru-RU" sz="2000" b="1" dirty="0" err="1" smtClean="0">
                <a:solidFill>
                  <a:srgbClr val="FF0000"/>
                </a:solidFill>
              </a:rPr>
              <a:t>ж.д</a:t>
            </a:r>
            <a:r>
              <a:rPr lang="ru-RU" sz="2000" b="1" dirty="0" smtClean="0">
                <a:solidFill>
                  <a:srgbClr val="FF0000"/>
                </a:solidFill>
              </a:rPr>
              <a:t>. переезды</a:t>
            </a:r>
            <a:r>
              <a:rPr lang="ru-RU" sz="2000" dirty="0" smtClean="0"/>
              <a:t>, на которых применяется автоматическая переездная сигнализация, устройства заграждения переезда (УЗП), автоматические шлагбаумы.</a:t>
            </a:r>
            <a:endParaRPr lang="ru-RU" sz="2000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352928" cy="5150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07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Классификация и назначение сигналов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17232"/>
            <a:ext cx="9144000" cy="10801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      </a:t>
            </a:r>
            <a:r>
              <a:rPr lang="ru-RU" sz="2000" b="1" dirty="0" smtClean="0">
                <a:solidFill>
                  <a:srgbClr val="FF0000"/>
                </a:solidFill>
              </a:rPr>
              <a:t>Сигнал </a:t>
            </a:r>
            <a:r>
              <a:rPr lang="ru-RU" sz="2000" b="1" dirty="0" smtClean="0"/>
              <a:t>– условный видимый или звуковой знак, при помощи которого  подается определенный приказ и подлежит беспрекословному выполнению.</a:t>
            </a:r>
            <a:endParaRPr lang="ru-RU" sz="2000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8064896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90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5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744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24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3790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92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41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174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90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59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843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5252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6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61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375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16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75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849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47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30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7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670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44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1"/>
          <a:stretch/>
        </p:blipFill>
        <p:spPr bwMode="auto">
          <a:xfrm>
            <a:off x="23591" y="11756"/>
            <a:ext cx="9144000" cy="6846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298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21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30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82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511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34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68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0009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433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989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94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Сигналы на железнодорожном транспорте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453336"/>
            <a:ext cx="8229600" cy="28803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8203"/>
            <a:ext cx="2705100" cy="383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40968"/>
            <a:ext cx="3060340" cy="365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37528"/>
            <a:ext cx="5826224" cy="361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66778"/>
            <a:ext cx="2474640" cy="248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66778"/>
            <a:ext cx="1440160" cy="2534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524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942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47"/>
          <a:stretch/>
        </p:blipFill>
        <p:spPr bwMode="auto">
          <a:xfrm>
            <a:off x="-16231" y="780"/>
            <a:ext cx="9052727" cy="6857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136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46"/>
          <a:stretch/>
        </p:blipFill>
        <p:spPr bwMode="auto">
          <a:xfrm>
            <a:off x="0" y="0"/>
            <a:ext cx="9144000" cy="689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196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944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06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Двухпутный перегон железной дороги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5519785"/>
            <a:ext cx="9144000" cy="13290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Применение путевой, особенно автоматической, блокировки дает возможность обеспечить высокую пропускную способность перегонов за счет деления их проходными сигналами на отдельные блок-участки, на каждом из которых может находится поезд.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784976" cy="479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829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75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060"/>
            <a:ext cx="9144000" cy="6910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527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24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811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1"/>
          <a:stretch/>
        </p:blipFill>
        <p:spPr bwMode="auto">
          <a:xfrm>
            <a:off x="-667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30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7"/>
          <a:stretch/>
        </p:blipFill>
        <p:spPr bwMode="auto">
          <a:xfrm>
            <a:off x="4268" y="-1"/>
            <a:ext cx="9139732" cy="684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412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53"/>
          <a:stretch/>
        </p:blipFill>
        <p:spPr bwMode="auto">
          <a:xfrm>
            <a:off x="0" y="-18967"/>
            <a:ext cx="91440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4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7"/>
          <a:stretch/>
        </p:blipFill>
        <p:spPr bwMode="auto">
          <a:xfrm>
            <a:off x="0" y="-31159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556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5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43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53"/>
          <a:stretch/>
        </p:blipFill>
        <p:spPr bwMode="auto">
          <a:xfrm>
            <a:off x="0" y="7705"/>
            <a:ext cx="91440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955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388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Двухпутный перегон железной дороги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5805264"/>
            <a:ext cx="8856984" cy="10527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            Безопасность движения обеспечивается тем, что устройства путевой блокировки не допускают открытия разрешающего сигнала, ограждающего участок до полного освобождения его поездом.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951595"/>
            <a:ext cx="4038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3889"/>
            <a:ext cx="8856984" cy="518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419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7"/>
          <a:stretch/>
        </p:blipFill>
        <p:spPr bwMode="auto">
          <a:xfrm>
            <a:off x="14808" y="-99392"/>
            <a:ext cx="9129192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68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7"/>
          <a:stretch/>
        </p:blipFill>
        <p:spPr bwMode="auto">
          <a:xfrm>
            <a:off x="16202" y="-5651"/>
            <a:ext cx="9127798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21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3204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Сигналы, применяемые для обозначения поездов, </a:t>
            </a:r>
            <a:r>
              <a:rPr lang="ru-RU" sz="2000" b="1" dirty="0" smtClean="0">
                <a:solidFill>
                  <a:srgbClr val="C00000"/>
                </a:solidFill>
              </a:rPr>
              <a:t>локомотивов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01208"/>
            <a:ext cx="9144000" cy="13685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FF0000"/>
                </a:solidFill>
              </a:rPr>
              <a:t>Голова поезда </a:t>
            </a:r>
            <a:r>
              <a:rPr lang="ru-RU" sz="2000" b="1" dirty="0">
                <a:solidFill>
                  <a:srgbClr val="002060"/>
                </a:solidFill>
              </a:rPr>
              <a:t>при движении на однопутных и по правильному железнодорожному пути на двухпутных участках </a:t>
            </a:r>
            <a:r>
              <a:rPr lang="ru-RU" sz="2000" dirty="0"/>
              <a:t>обозначается днем и ночью </a:t>
            </a:r>
            <a:r>
              <a:rPr lang="ru-RU" sz="2000" b="1" dirty="0"/>
              <a:t>одним прозрачно-белым огнем прожектора и двумя прозрачно-белыми огнями фонарей у буферного </a:t>
            </a:r>
            <a:r>
              <a:rPr lang="ru-RU" sz="2000" b="1" dirty="0" smtClean="0"/>
              <a:t>бруса. </a:t>
            </a:r>
            <a:endParaRPr lang="ru-RU" sz="2000" b="1" dirty="0"/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3536"/>
            <a:ext cx="7200800" cy="4757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22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Сигналы, применяемые для обозначения поездов, </a:t>
            </a:r>
            <a:r>
              <a:rPr lang="ru-RU" sz="2800" b="1" dirty="0" smtClean="0">
                <a:solidFill>
                  <a:srgbClr val="C00000"/>
                </a:solidFill>
              </a:rPr>
              <a:t>локомотивов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661248"/>
            <a:ext cx="9144000" cy="11967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FF0000"/>
                </a:solidFill>
              </a:rPr>
              <a:t>Голова поезда </a:t>
            </a:r>
            <a:r>
              <a:rPr lang="ru-RU" sz="2000" b="1" dirty="0">
                <a:solidFill>
                  <a:srgbClr val="002060"/>
                </a:solidFill>
              </a:rPr>
              <a:t>при движении по неправильному железнодорожному пути </a:t>
            </a:r>
            <a:r>
              <a:rPr lang="ru-RU" sz="2000" dirty="0"/>
              <a:t>обозначается: днем и ночью — красным огнем фонаря с левой стороны, с правой стороны — прозрачно-белым огнем фонаря, а также сигнальным прозрачно-белым огнем </a:t>
            </a:r>
            <a:r>
              <a:rPr lang="ru-RU" sz="2000" dirty="0" smtClean="0"/>
              <a:t>прожектора.</a:t>
            </a:r>
            <a:endParaRPr lang="ru-RU" sz="2000" dirty="0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64096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712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Путевая полуавтоматическая блокировка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5589240"/>
            <a:ext cx="9144000" cy="12687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  </a:t>
            </a:r>
            <a:r>
              <a:rPr lang="ru-RU" sz="2000" b="1" dirty="0" smtClean="0">
                <a:solidFill>
                  <a:srgbClr val="FF0000"/>
                </a:solidFill>
              </a:rPr>
              <a:t>Полуавтоматическая блокировка (ПАБ) </a:t>
            </a:r>
            <a:r>
              <a:rPr lang="ru-RU" sz="2000" dirty="0" smtClean="0"/>
              <a:t>регулирует движение поездов на малодеятельных участках. Для увеличения пропускной способности перегонов устанавливают путевые посты, которые делят перегоны на две или более частей (межпостовые перегоны).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143275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….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784976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769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Путевая полуавтоматическая блокировка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5589240"/>
            <a:ext cx="8964488" cy="1268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1432756"/>
          </a:xfrm>
        </p:spPr>
        <p:txBody>
          <a:bodyPr>
            <a:normAutofit/>
          </a:bodyPr>
          <a:lstStyle/>
          <a:p>
            <a:r>
              <a:rPr lang="ru-RU" dirty="0" smtClean="0"/>
              <a:t>….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64096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30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Путевая полуавтоматическая блокировка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5589240"/>
            <a:ext cx="8964488" cy="1268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1432756"/>
          </a:xfrm>
        </p:spPr>
        <p:txBody>
          <a:bodyPr>
            <a:normAutofit/>
          </a:bodyPr>
          <a:lstStyle/>
          <a:p>
            <a:r>
              <a:rPr lang="ru-RU" dirty="0" smtClean="0"/>
              <a:t>….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697"/>
            <a:ext cx="914400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06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</TotalTime>
  <Words>497</Words>
  <Application>Microsoft Office PowerPoint</Application>
  <PresentationFormat>Экран (4:3)</PresentationFormat>
  <Paragraphs>46</Paragraphs>
  <Slides>63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6" baseType="lpstr">
      <vt:lpstr>Arial</vt:lpstr>
      <vt:lpstr>Calibri</vt:lpstr>
      <vt:lpstr>Тема Office</vt:lpstr>
      <vt:lpstr>ОАО "РЖД"</vt:lpstr>
      <vt:lpstr>Презентация PowerPoint</vt:lpstr>
      <vt:lpstr>Презентация PowerPoint</vt:lpstr>
      <vt:lpstr>Презентация PowerPoint</vt:lpstr>
      <vt:lpstr>Двухпутный перегон железной дороги</vt:lpstr>
      <vt:lpstr>Двухпутный перегон железной дороги</vt:lpstr>
      <vt:lpstr>Путевая полуавтоматическая блокировка</vt:lpstr>
      <vt:lpstr>Путевая полуавтоматическая блокировка</vt:lpstr>
      <vt:lpstr>Путевая полуавтоматическая блокировка</vt:lpstr>
      <vt:lpstr>Автоматическая блокировка</vt:lpstr>
      <vt:lpstr>Автоматическая блокировка</vt:lpstr>
      <vt:lpstr>Автоматическая локомотивная сигнализация</vt:lpstr>
      <vt:lpstr>Электрическая централизация</vt:lpstr>
      <vt:lpstr>Диспетчерская централизация</vt:lpstr>
      <vt:lpstr>Диспетчерская централизация</vt:lpstr>
      <vt:lpstr>КТСМ</vt:lpstr>
      <vt:lpstr>Переездная сигнализация</vt:lpstr>
      <vt:lpstr>Классификация и назначение сигналов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Сигналы на железнодорожном транспорте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Сигналы, применяемые для обозначения поездов, локомотивов</vt:lpstr>
      <vt:lpstr>Сигналы, применяемые для обозначения поездов, локомотивов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91</cp:revision>
  <dcterms:created xsi:type="dcterms:W3CDTF">2019-04-21T18:59:03Z</dcterms:created>
  <dcterms:modified xsi:type="dcterms:W3CDTF">2023-12-10T16:09:19Z</dcterms:modified>
</cp:coreProperties>
</file>