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7" r:id="rId3"/>
    <p:sldId id="335" r:id="rId4"/>
    <p:sldId id="307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34" r:id="rId15"/>
    <p:sldId id="325" r:id="rId16"/>
    <p:sldId id="31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howGuides="1">
      <p:cViewPr varScale="1">
        <p:scale>
          <a:sx n="88" d="100"/>
          <a:sy n="88" d="100"/>
        </p:scale>
        <p:origin x="494" y="7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36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19.08.2024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6020" y="-963488"/>
            <a:ext cx="8346263" cy="2592288"/>
          </a:xfrm>
        </p:spPr>
        <p:txBody>
          <a:bodyPr rtlCol="0"/>
          <a:lstStyle/>
          <a:p>
            <a:pPr algn="ctr"/>
            <a:r>
              <a:rPr lang="ru-RU" sz="1400" b="1" dirty="0" smtClean="0"/>
              <a:t>МИНИСТЕРСТВО </a:t>
            </a:r>
            <a:r>
              <a:rPr lang="ru-RU" sz="1400" b="1" dirty="0"/>
              <a:t>ТРАНСПОРТА РОССИЙСКОЙ ФЕДЕРАЦИИ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ФЕДЕРАЛЬНОЕ АГЕНТСТВО ЖЕЛЕЗНОДОРОЖНОГО ТРАНСПОРТА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Филиал федерального государственного бюджетного образовательного учреждения высшего образования</a:t>
            </a:r>
            <a:br>
              <a:rPr lang="ru-RU" sz="1400" dirty="0"/>
            </a:br>
            <a:r>
              <a:rPr lang="ru-RU" sz="1400" dirty="0"/>
              <a:t>«Самарский государственный университет путей сообщения» в г. Саратове</a:t>
            </a:r>
            <a:br>
              <a:rPr lang="ru-RU" sz="1400" dirty="0"/>
            </a:br>
            <a:r>
              <a:rPr lang="ru-RU" sz="1400" b="1" dirty="0"/>
              <a:t>Филиал СамГУПС в </a:t>
            </a:r>
            <a:r>
              <a:rPr lang="ru-RU" sz="1400" b="1" dirty="0" smtClean="0"/>
              <a:t>г. Саратове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972" y="2402905"/>
            <a:ext cx="8956602" cy="111608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ДВИЖЕНИЯ</a:t>
            </a:r>
          </a:p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КУРС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0498" y="4293096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base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Неревяткина. А.Н.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5940" y="1844824"/>
            <a:ext cx="10441160" cy="1116085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3. </a:t>
            </a:r>
            <a:r>
              <a:rPr lang="ru-RU" sz="3600" b="1" dirty="0" smtClean="0"/>
              <a:t>Наиболее </a:t>
            </a:r>
            <a:r>
              <a:rPr lang="ru-RU" sz="3600" b="1" dirty="0"/>
              <a:t>эффективное использование пропускной и провозной способности </a:t>
            </a:r>
            <a:r>
              <a:rPr lang="ru-RU" sz="3600" dirty="0"/>
              <a:t>участков и перерабатывающей способности станций, которое достигается </a:t>
            </a:r>
            <a:r>
              <a:rPr lang="ru-RU" sz="3600" dirty="0" smtClean="0"/>
              <a:t>рациональной </a:t>
            </a:r>
            <a:r>
              <a:rPr lang="ru-RU" sz="3600" dirty="0"/>
              <a:t>прокладкой поездов на графике, правильным чередованием </a:t>
            </a:r>
            <a:r>
              <a:rPr lang="ru-RU" sz="3600" dirty="0" smtClean="0"/>
              <a:t>подвода </a:t>
            </a:r>
            <a:r>
              <a:rPr lang="ru-RU" sz="3600" dirty="0"/>
              <a:t>к станциям транзитных и разборочных поездов;</a:t>
            </a:r>
          </a:p>
        </p:txBody>
      </p:sp>
    </p:spTree>
    <p:extLst>
      <p:ext uri="{BB962C8B-B14F-4D97-AF65-F5344CB8AC3E}">
        <p14:creationId xmlns:p14="http://schemas.microsoft.com/office/powerpoint/2010/main" val="160219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5940" y="1844824"/>
            <a:ext cx="10441160" cy="1116085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4</a:t>
            </a:r>
            <a:r>
              <a:rPr lang="ru-RU" sz="3600" i="1" dirty="0" smtClean="0"/>
              <a:t>.</a:t>
            </a:r>
            <a:r>
              <a:rPr lang="ru-RU" sz="3600" dirty="0" smtClean="0"/>
              <a:t> </a:t>
            </a:r>
            <a:r>
              <a:rPr lang="ru-RU" sz="3600" b="1" i="1" dirty="0"/>
              <a:t>В</a:t>
            </a:r>
            <a:r>
              <a:rPr lang="ru-RU" sz="3600" b="1" i="1" dirty="0" smtClean="0"/>
              <a:t>ысокопроизводительное </a:t>
            </a:r>
            <a:r>
              <a:rPr lang="ru-RU" sz="3600" b="1" i="1" dirty="0"/>
              <a:t>использование подвижного состава </a:t>
            </a:r>
            <a:r>
              <a:rPr lang="ru-RU" sz="3600" dirty="0"/>
              <a:t>с помощью </a:t>
            </a:r>
            <a:r>
              <a:rPr lang="ru-RU" sz="3600" dirty="0" smtClean="0"/>
              <a:t>четкого </a:t>
            </a:r>
            <a:r>
              <a:rPr lang="ru-RU" sz="3600" dirty="0"/>
              <a:t>согласования графиков движения поездов и оборота локомотивов на смежных участках, на </a:t>
            </a:r>
            <a:r>
              <a:rPr lang="ru-RU" sz="3600" dirty="0" err="1"/>
              <a:t>междудорожных</a:t>
            </a:r>
            <a:r>
              <a:rPr lang="ru-RU" sz="3600" dirty="0"/>
              <a:t> и пограничных стыках и применения прогрессивных методов эксплуатации; </a:t>
            </a:r>
          </a:p>
        </p:txBody>
      </p:sp>
    </p:spTree>
    <p:extLst>
      <p:ext uri="{BB962C8B-B14F-4D97-AF65-F5344CB8AC3E}">
        <p14:creationId xmlns:p14="http://schemas.microsoft.com/office/powerpoint/2010/main" val="28814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948" y="2132856"/>
            <a:ext cx="10441160" cy="1116085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5. Соблюдение </a:t>
            </a:r>
            <a:r>
              <a:rPr lang="ru-RU" sz="3600" b="1" i="1" dirty="0"/>
              <a:t>установленной продолжительности работы локомотивных и </a:t>
            </a:r>
            <a:r>
              <a:rPr lang="ru-RU" sz="3600" b="1" i="1" dirty="0" smtClean="0"/>
              <a:t>поездных </a:t>
            </a:r>
            <a:r>
              <a:rPr lang="ru-RU" sz="3600" b="1" i="1" dirty="0"/>
              <a:t>бригад </a:t>
            </a:r>
            <a:r>
              <a:rPr lang="ru-RU" sz="3600" dirty="0"/>
              <a:t>организацией на направлении </a:t>
            </a:r>
            <a:r>
              <a:rPr lang="ru-RU" sz="3600" dirty="0" smtClean="0"/>
              <a:t>пунктов</a:t>
            </a:r>
          </a:p>
          <a:p>
            <a:r>
              <a:rPr lang="ru-RU" sz="3600" dirty="0" smtClean="0"/>
              <a:t>подмены </a:t>
            </a:r>
            <a:r>
              <a:rPr lang="ru-RU" sz="3600" dirty="0"/>
              <a:t>бригад</a:t>
            </a:r>
          </a:p>
        </p:txBody>
      </p:sp>
    </p:spTree>
    <p:extLst>
      <p:ext uri="{BB962C8B-B14F-4D97-AF65-F5344CB8AC3E}">
        <p14:creationId xmlns:p14="http://schemas.microsoft.com/office/powerpoint/2010/main" val="124524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948" y="1916832"/>
            <a:ext cx="10441160" cy="1116085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6. Предоставление </a:t>
            </a:r>
            <a:r>
              <a:rPr lang="ru-RU" sz="3600" b="1" i="1" dirty="0"/>
              <a:t>возможности выполнения работ по текущему содержанию пути</a:t>
            </a:r>
            <a:r>
              <a:rPr lang="ru-RU" sz="3600" dirty="0"/>
              <a:t>, сооружений, устройств электроснабжения, </a:t>
            </a:r>
            <a:endParaRPr lang="ru-RU" sz="3600" dirty="0" smtClean="0"/>
          </a:p>
          <a:p>
            <a:r>
              <a:rPr lang="ru-RU" sz="3600" dirty="0" smtClean="0"/>
              <a:t>СЦБ </a:t>
            </a:r>
            <a:r>
              <a:rPr lang="ru-RU" sz="3600" dirty="0"/>
              <a:t>и связи выделением в графике технологических «окон» продолжительностью 60—120 мин</a:t>
            </a:r>
          </a:p>
        </p:txBody>
      </p:sp>
    </p:spTree>
    <p:extLst>
      <p:ext uri="{BB962C8B-B14F-4D97-AF65-F5344CB8AC3E}">
        <p14:creationId xmlns:p14="http://schemas.microsoft.com/office/powerpoint/2010/main" val="278612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3892" y="1772816"/>
            <a:ext cx="4320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График движения поездов дает наглядную картину движения, определяет время хода поездов по перегонам, время их отправления со станции и прибытия на станцию, продолжительность стоянок в пунктах скрещивания и обгона и другие показатели, характеризующие условия движения поездов.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340" y="548680"/>
            <a:ext cx="539115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8428" y="764704"/>
            <a:ext cx="5472608" cy="1116085"/>
          </a:xfrm>
        </p:spPr>
        <p:txBody>
          <a:bodyPr>
            <a:noAutofit/>
          </a:bodyPr>
          <a:lstStyle/>
          <a:p>
            <a:r>
              <a:rPr lang="ru-RU" sz="2800" i="1" dirty="0"/>
              <a:t>График движения поездов составляется на год с корректировкой на зимний </a:t>
            </a:r>
            <a:r>
              <a:rPr lang="ru-RU" sz="2800" i="1" dirty="0" smtClean="0"/>
              <a:t>период </a:t>
            </a:r>
            <a:r>
              <a:rPr lang="ru-RU" sz="2800" i="1" dirty="0"/>
              <a:t>и вводится одновременно на всей сети железных дорог. </a:t>
            </a:r>
            <a:r>
              <a:rPr lang="ru-RU" sz="2800" dirty="0"/>
              <a:t>На основании </a:t>
            </a:r>
            <a:r>
              <a:rPr lang="ru-RU" sz="2800" dirty="0" smtClean="0"/>
              <a:t>графика </a:t>
            </a:r>
            <a:r>
              <a:rPr lang="ru-RU" sz="2800" dirty="0"/>
              <a:t>составляется расписание движения поездов с указанием времени прибытия и отправления их со станций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0" y="692696"/>
            <a:ext cx="5568619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26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82933" y="2132856"/>
            <a:ext cx="525658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Поезд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сформированный и сцепленный состав вагонов с одним или несколькими действующими локомотивами или моторными вагонами, имеющий установленные сигналы. Локомотивы без вагонов, моторные вагоны, специальный самоходный подвижной состав, отправляемые на перегон, рассматриваются как поезд.</a:t>
            </a:r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476" y="1772816"/>
            <a:ext cx="4818062" cy="32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95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670476" y="1992322"/>
            <a:ext cx="48145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Маршрутная скорость поезда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(км/ч) -  определяется делением общей протяженности маршрута следования поезда (в километрах) на общее время нахождения поезда в пути следования (в часах) с учетом времени всех остановок на железнодорожных станциях для посадки и высадки пассажиров. 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892" y="1484783"/>
            <a:ext cx="512599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6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5940" y="764704"/>
            <a:ext cx="9144032" cy="561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366220" y="188640"/>
            <a:ext cx="359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Маршрутная скорость поезда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237816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92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932" y="2492896"/>
            <a:ext cx="9782801" cy="1239837"/>
          </a:xfrm>
        </p:spPr>
        <p:txBody>
          <a:bodyPr/>
          <a:lstStyle/>
          <a:p>
            <a:r>
              <a:rPr lang="ru-RU" b="1" dirty="0" smtClean="0"/>
              <a:t>НУМЕРАЦИЯ ПАССАЖИРСКИХ ПОЕЗДОВ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918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485900" y="1556792"/>
            <a:ext cx="9782801" cy="146876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600" b="1" dirty="0" smtClean="0"/>
              <a:t>Значение графика движения поездов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7908" y="548680"/>
            <a:ext cx="73668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var(--font-family-heading)"/>
              </a:rPr>
              <a:t>Пассажирские поезда</a:t>
            </a:r>
          </a:p>
          <a:p>
            <a:r>
              <a:rPr lang="ru-RU" b="1" dirty="0">
                <a:solidFill>
                  <a:srgbClr val="C00000"/>
                </a:solidFill>
                <a:latin typeface="PT Root UI"/>
              </a:rPr>
              <a:t>1–150 - Скорые круглогодичные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Vмарш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 от 50 км/час (вкл.) до 91 км/час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искл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.), маршрут следования свыше 150 км)</a:t>
            </a:r>
            <a:br>
              <a:rPr lang="ru-RU" b="1" dirty="0">
                <a:solidFill>
                  <a:srgbClr val="C00000"/>
                </a:solidFill>
                <a:latin typeface="PT Root UI"/>
              </a:rPr>
            </a:br>
            <a:r>
              <a:rPr lang="ru-RU" b="1" dirty="0">
                <a:solidFill>
                  <a:srgbClr val="C00000"/>
                </a:solidFill>
                <a:latin typeface="PT Root UI"/>
              </a:rPr>
              <a:t>151–298 Скорые сезонного и разового обращения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Vмарш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 от 50 км/час (вкл.) до 91 км/час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искл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.), маршрут следования свыше 150 км)</a:t>
            </a:r>
            <a:br>
              <a:rPr lang="ru-RU" b="1" dirty="0">
                <a:solidFill>
                  <a:srgbClr val="C00000"/>
                </a:solidFill>
                <a:latin typeface="PT Root UI"/>
              </a:rPr>
            </a:br>
            <a:r>
              <a:rPr lang="ru-RU" b="1" dirty="0">
                <a:solidFill>
                  <a:srgbClr val="C00000"/>
                </a:solidFill>
                <a:latin typeface="PT Root UI"/>
              </a:rPr>
              <a:t>301–450 и 601–698 - Пассажирские круглогодичные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Vмарш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 до 50 км/час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искл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.), маршрут следования свыше 150 км)</a:t>
            </a:r>
            <a:br>
              <a:rPr lang="ru-RU" b="1" dirty="0">
                <a:solidFill>
                  <a:srgbClr val="C00000"/>
                </a:solidFill>
                <a:latin typeface="PT Root UI"/>
              </a:rPr>
            </a:br>
            <a:r>
              <a:rPr lang="ru-RU" b="1" dirty="0">
                <a:solidFill>
                  <a:srgbClr val="C00000"/>
                </a:solidFill>
                <a:latin typeface="PT Root UI"/>
              </a:rPr>
              <a:t>451–598 - Пассажирские сезонные, разового назначения и детские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Vмарш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 до 50 км/час (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искл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.), маршрут следования свыше 150 км)</a:t>
            </a:r>
            <a:br>
              <a:rPr lang="ru-RU" b="1" dirty="0">
                <a:solidFill>
                  <a:srgbClr val="C00000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701–750 - Скоростные (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Vмарш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> 91 км/час и более)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751–788 - Высокоскоростные (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Vмарш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> 161 км/час и более)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801–898 - Обслуживаемые 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моторвагонным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> подвижным 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составовом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> (кроме скоростных и высокоскоростных)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901–920 - Служебного (специального) назначения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921–940 - Туристические (коммерческие)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941–960 - Людские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961–970 - Грузопассажирские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971–998 - Почтово-багажные</a:t>
            </a:r>
            <a:endParaRPr lang="ru-RU" b="0" i="0" dirty="0">
              <a:solidFill>
                <a:srgbClr val="333333"/>
              </a:solidFill>
              <a:effectLst/>
              <a:latin typeface="PT Root UI"/>
            </a:endParaRPr>
          </a:p>
        </p:txBody>
      </p:sp>
    </p:spTree>
    <p:extLst>
      <p:ext uri="{BB962C8B-B14F-4D97-AF65-F5344CB8AC3E}">
        <p14:creationId xmlns:p14="http://schemas.microsoft.com/office/powerpoint/2010/main" val="268032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45940" y="177281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var(--font-family-heading)"/>
              </a:rPr>
              <a:t>Пригородные поезда</a:t>
            </a:r>
          </a:p>
          <a:p>
            <a:r>
              <a:rPr lang="ru-RU" sz="2400" dirty="0">
                <a:solidFill>
                  <a:srgbClr val="C00000"/>
                </a:solidFill>
                <a:latin typeface="PT Root UI"/>
              </a:rPr>
              <a:t>6001–6998 - Пригородные, приграничные пригородные (региональные) поезда</a:t>
            </a:r>
            <a:br>
              <a:rPr lang="ru-RU" sz="2400" dirty="0">
                <a:solidFill>
                  <a:srgbClr val="C00000"/>
                </a:solidFill>
                <a:latin typeface="PT Root UI"/>
              </a:rPr>
            </a:br>
            <a:r>
              <a:rPr lang="ru-RU" sz="2400" dirty="0">
                <a:solidFill>
                  <a:srgbClr val="333333"/>
                </a:solidFill>
                <a:latin typeface="PT Root UI"/>
              </a:rPr>
              <a:t>7001–7198 - Скоростные пригородные поезда</a:t>
            </a:r>
            <a:br>
              <a:rPr lang="ru-RU" sz="2400" dirty="0">
                <a:solidFill>
                  <a:srgbClr val="333333"/>
                </a:solidFill>
                <a:latin typeface="PT Root UI"/>
              </a:rPr>
            </a:br>
            <a:r>
              <a:rPr lang="ru-RU" sz="2400" dirty="0">
                <a:solidFill>
                  <a:srgbClr val="333333"/>
                </a:solidFill>
                <a:latin typeface="PT Root UI"/>
              </a:rPr>
              <a:t>7201–7598 - Скорые пригородные и городские поезда</a:t>
            </a:r>
            <a:br>
              <a:rPr lang="ru-RU" sz="2400" dirty="0">
                <a:solidFill>
                  <a:srgbClr val="333333"/>
                </a:solidFill>
                <a:latin typeface="PT Root UI"/>
              </a:rPr>
            </a:br>
            <a:r>
              <a:rPr lang="ru-RU" sz="2400" dirty="0">
                <a:solidFill>
                  <a:srgbClr val="333333"/>
                </a:solidFill>
                <a:latin typeface="PT Root UI"/>
              </a:rPr>
              <a:t>7601–7628 - Поезда служебного (специального) назначения</a:t>
            </a:r>
            <a:endParaRPr lang="ru-RU" sz="2400" b="0" i="0" dirty="0">
              <a:solidFill>
                <a:srgbClr val="333333"/>
              </a:solidFill>
              <a:effectLst/>
              <a:latin typeface="PT Root UI"/>
            </a:endParaRPr>
          </a:p>
        </p:txBody>
      </p:sp>
    </p:spTree>
    <p:extLst>
      <p:ext uri="{BB962C8B-B14F-4D97-AF65-F5344CB8AC3E}">
        <p14:creationId xmlns:p14="http://schemas.microsoft.com/office/powerpoint/2010/main" val="30743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5900" y="980728"/>
            <a:ext cx="823098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33333"/>
                </a:solidFill>
                <a:latin typeface="var(--font-family-heading)"/>
              </a:rPr>
              <a:t>Технические поезда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5001–5998 - Состоящие из цельнометаллических вагонов без пассажиров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7631–7998 - Состоящие из моторвагонного подвижного состава без пассажиров, в </a:t>
            </a:r>
            <a:r>
              <a:rPr lang="ru-RU" sz="2000" dirty="0" err="1">
                <a:solidFill>
                  <a:srgbClr val="333333"/>
                </a:solidFill>
                <a:latin typeface="PT Root UI"/>
              </a:rPr>
              <a:t>т.ч</a:t>
            </a:r>
            <a:r>
              <a:rPr lang="ru-RU" sz="2000" dirty="0">
                <a:solidFill>
                  <a:srgbClr val="333333"/>
                </a:solidFill>
                <a:latin typeface="PT Root UI"/>
              </a:rPr>
              <a:t>. от скоростных и высокоскоростных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1001–1020 - Рефрижераторные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1021–1420 - Контейнерные поезда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1421–1440 - Для перевозок груза в контрейлерах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1441–1450 - Специализированные для перевозки грузов в универсальном подвижном составе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1451–1460 - Для перевозки живности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1461–1810 - Для перевозки угля, руды, удобрений в кольцевых маршрутах</a:t>
            </a:r>
          </a:p>
          <a:p>
            <a:r>
              <a:rPr lang="ru-RU" sz="2000" dirty="0">
                <a:solidFill>
                  <a:srgbClr val="333333"/>
                </a:solidFill>
                <a:latin typeface="PT Root UI"/>
              </a:rPr>
              <a:t>1811–1998 - Для перевозки наливных грузов в кольцевых и технологических </a:t>
            </a:r>
            <a:r>
              <a:rPr lang="ru-RU" sz="2000" dirty="0" smtClean="0">
                <a:solidFill>
                  <a:srgbClr val="333333"/>
                </a:solidFill>
                <a:latin typeface="PT Root UI"/>
              </a:rPr>
              <a:t>маршрутах</a:t>
            </a:r>
            <a:endParaRPr lang="ru-RU" sz="2000" dirty="0">
              <a:solidFill>
                <a:srgbClr val="333333"/>
              </a:solidFill>
              <a:latin typeface="PT Root UI"/>
            </a:endParaRPr>
          </a:p>
        </p:txBody>
      </p:sp>
    </p:spTree>
    <p:extLst>
      <p:ext uri="{BB962C8B-B14F-4D97-AF65-F5344CB8AC3E}">
        <p14:creationId xmlns:p14="http://schemas.microsoft.com/office/powerpoint/2010/main" val="66124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5860" y="476672"/>
            <a:ext cx="102251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Root UI"/>
              </a:rPr>
              <a:t>9201–9298 - Соединенные поезда, следующие на один и более диспетчерских участков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9301–9498 - Для составов из порожних вагонов в количестве 350-520 осей с одним локомотивом в голове, в 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т.ч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>. на удлиненных плечах обслуживания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9501–9698 - Тяжеловесные поезда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9701–9750 - Поезда весом 8000 т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9751–9798 - Поезда весом 9000 т и более</a:t>
            </a:r>
          </a:p>
          <a:p>
            <a:r>
              <a:rPr lang="ru-RU" b="1" dirty="0">
                <a:solidFill>
                  <a:srgbClr val="C00000"/>
                </a:solidFill>
                <a:latin typeface="PT Root UI"/>
              </a:rPr>
              <a:t>2001–2998 - Сквозные, в </a:t>
            </a:r>
            <a:r>
              <a:rPr lang="ru-RU" b="1" dirty="0" err="1">
                <a:solidFill>
                  <a:srgbClr val="C00000"/>
                </a:solidFill>
                <a:latin typeface="PT Root UI"/>
              </a:rPr>
              <a:t>т.ч</a:t>
            </a:r>
            <a:r>
              <a:rPr lang="ru-RU" b="1" dirty="0">
                <a:solidFill>
                  <a:srgbClr val="C00000"/>
                </a:solidFill>
                <a:latin typeface="PT Root UI"/>
              </a:rPr>
              <a:t>. на удлиненных плечах обслуживания</a:t>
            </a:r>
          </a:p>
          <a:p>
            <a:r>
              <a:rPr lang="ru-RU" b="1" dirty="0">
                <a:solidFill>
                  <a:srgbClr val="C00000"/>
                </a:solidFill>
                <a:latin typeface="PT Root UI"/>
              </a:rPr>
              <a:t>3001–3398 - Участковые</a:t>
            </a:r>
          </a:p>
          <a:p>
            <a:r>
              <a:rPr lang="ru-RU" b="1" dirty="0">
                <a:solidFill>
                  <a:srgbClr val="C00000"/>
                </a:solidFill>
                <a:latin typeface="PT Root UI"/>
              </a:rPr>
              <a:t>3401–3468 - Сборные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3471–3498 - Сборно-участковые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3501–3598 - Вывозные — для уборки и подачи вагонов на отдельные промежуточные станции участка и подъездные пути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3601–3798 - Передаточные — для передачи вагонов с одной станции на другую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3801–3898 - Диспетчерские локомотивы — для уборки и подачи вагонов на промежуточные станции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3901–3978 - Подача вагонов рабочего парка на перегон для выгрузки в «окно» при производстве путевых работ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3981–3998 - Подача вагонов по перевозочным документам под погрузку или выгрузку на примыкание к главным путям на перегоне, внутристанционные передачи, подача вагонов по договорам на пути (подъездные пути) станций, закрытых для грузовых операций</a:t>
            </a:r>
            <a:endParaRPr lang="ru-RU" dirty="0">
              <a:solidFill>
                <a:srgbClr val="333333"/>
              </a:solidFill>
              <a:latin typeface="PT Root UI"/>
            </a:endParaRPr>
          </a:p>
        </p:txBody>
      </p:sp>
    </p:spTree>
    <p:extLst>
      <p:ext uri="{BB962C8B-B14F-4D97-AF65-F5344CB8AC3E}">
        <p14:creationId xmlns:p14="http://schemas.microsoft.com/office/powerpoint/2010/main" val="17101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5860" y="0"/>
            <a:ext cx="95050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var(--font-family-heading)"/>
              </a:rPr>
              <a:t>Локомотивы, сплотки, технические, хозяйственные и прочие поезда</a:t>
            </a:r>
          </a:p>
          <a:p>
            <a:r>
              <a:rPr lang="ru-RU" dirty="0">
                <a:solidFill>
                  <a:srgbClr val="333333"/>
                </a:solidFill>
                <a:latin typeface="PT Root UI"/>
              </a:rPr>
              <a:t>Толкачи-резервные локомотивы, следующие для подталкивания или после подталкивания поездов: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4001–4148 — грузовых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4151–4188 — пассажирских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4191–4198 — хозяйственных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b="1" dirty="0">
                <a:solidFill>
                  <a:srgbClr val="333333"/>
                </a:solidFill>
                <a:latin typeface="PT Root UI"/>
              </a:rPr>
              <a:t>Резервные локомотивы, следующие без вагонов:</a:t>
            </a:r>
            <a:br>
              <a:rPr lang="ru-RU" b="1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4201–4228 — от подталкивания грузовых поездов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4231–4258 — от подталкивания вывозных и передаточных поездов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4261–4298 — от подталкивания хозяйственных поездов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4301–4398 — от (к) пассажирских, людских, пригородных, почтово-багажных и грузопассажирских поездов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4401–4698 — от (к) поездов: ускоренных, соединенных, сквозных, участковых, сборных, сборно-участковых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4701–4778 — от (на) хозяйственных работ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4779–4798 — </a:t>
            </a:r>
            <a:r>
              <a:rPr lang="ru-RU" dirty="0" err="1">
                <a:solidFill>
                  <a:srgbClr val="333333"/>
                </a:solidFill>
                <a:latin typeface="PT Root UI"/>
              </a:rPr>
              <a:t>рельсосмазыватели</a:t>
            </a:r>
            <a:r>
              <a:rPr lang="ru-RU" dirty="0">
                <a:solidFill>
                  <a:srgbClr val="333333"/>
                </a:solidFill>
                <a:latin typeface="PT Root UI"/>
              </a:rPr>
              <a:t/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4801–4898 — от (к) вывозных, маневровых и передаточных поездов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b="1" dirty="0">
                <a:solidFill>
                  <a:srgbClr val="333333"/>
                </a:solidFill>
                <a:latin typeface="PT Root UI"/>
              </a:rPr>
              <a:t>Сплотки резервных локомотивов, находящиеся в эксплуатации:</a:t>
            </a:r>
            <a:br>
              <a:rPr lang="ru-RU" b="1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4901–4960 — грузовых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4961–4990 — пассажирских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4991–4998 — хозяйственных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8001–8048 - Восстановительные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8051–8098 - Пожарные</a:t>
            </a:r>
            <a:br>
              <a:rPr lang="ru-RU" dirty="0">
                <a:solidFill>
                  <a:srgbClr val="333333"/>
                </a:solidFill>
                <a:latin typeface="PT Root UI"/>
              </a:rPr>
            </a:br>
            <a:r>
              <a:rPr lang="ru-RU" dirty="0">
                <a:solidFill>
                  <a:srgbClr val="333333"/>
                </a:solidFill>
                <a:latin typeface="PT Root UI"/>
              </a:rPr>
              <a:t>8101–8198 - Снегоочистители и снегоуборочная техника всех наименований</a:t>
            </a:r>
            <a:endParaRPr lang="ru-RU" b="0" i="0" dirty="0">
              <a:solidFill>
                <a:srgbClr val="333333"/>
              </a:solidFill>
              <a:effectLst/>
              <a:latin typeface="PT Root UI"/>
            </a:endParaRPr>
          </a:p>
        </p:txBody>
      </p:sp>
    </p:spTree>
    <p:extLst>
      <p:ext uri="{BB962C8B-B14F-4D97-AF65-F5344CB8AC3E}">
        <p14:creationId xmlns:p14="http://schemas.microsoft.com/office/powerpoint/2010/main" val="286451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0940" b="5901"/>
          <a:stretch/>
        </p:blipFill>
        <p:spPr>
          <a:xfrm>
            <a:off x="4568825" y="764704"/>
            <a:ext cx="7620000" cy="4752528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1765" y="1628800"/>
            <a:ext cx="5040560" cy="244827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График движения поездов</a:t>
            </a:r>
            <a:r>
              <a:rPr lang="ru-RU" sz="1800" dirty="0"/>
              <a:t> — это графическое отображение движения поездов на масштабной сетке, где на горизонтальной оси отображено время в минутах, на вертикальной расстояние в километрах, горизонтальными линиями самой сетки отображаются раздельные пункты. На графике также отображается дополнительная информация по поездам (номер поезда, серия локомотива, масса и длина поезда, перегонные времена хода поездов, станционные интервалы и т.д.)</a:t>
            </a:r>
          </a:p>
        </p:txBody>
      </p:sp>
    </p:spTree>
    <p:extLst>
      <p:ext uri="{BB962C8B-B14F-4D97-AF65-F5344CB8AC3E}">
        <p14:creationId xmlns:p14="http://schemas.microsoft.com/office/powerpoint/2010/main" val="175885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5360" y="188640"/>
            <a:ext cx="6195986" cy="460258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>График движения поездов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является </a:t>
            </a:r>
            <a:r>
              <a:rPr lang="ru-RU" dirty="0"/>
              <a:t>основой организации всей перевозочной работы на железнодорожном транспорте.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</a:t>
            </a:r>
            <a:r>
              <a:rPr lang="ru-RU" dirty="0"/>
              <a:t>обязателен для всех подразделений железных дорог: </a:t>
            </a:r>
            <a:r>
              <a:rPr lang="ru-RU" i="1" dirty="0"/>
              <a:t>станций, локомотивных депо, пунктов технического </a:t>
            </a:r>
            <a:r>
              <a:rPr lang="ru-RU" i="1" dirty="0" smtClean="0"/>
              <a:t>обслуживания </a:t>
            </a:r>
            <a:r>
              <a:rPr lang="ru-RU" i="1" dirty="0"/>
              <a:t>и ремонта вагонов, тяговых подстанций, дистанций пути, сигнализации и </a:t>
            </a:r>
            <a:r>
              <a:rPr lang="ru-RU" i="1" dirty="0" smtClean="0"/>
              <a:t>связи </a:t>
            </a:r>
            <a:r>
              <a:rPr lang="ru-RU" i="1" dirty="0"/>
              <a:t>и т.д. </a:t>
            </a:r>
            <a:r>
              <a:rPr lang="ru-RU" dirty="0"/>
              <a:t>График организует работу всех подразделений в единое </a:t>
            </a:r>
            <a:r>
              <a:rPr lang="ru-RU" dirty="0" smtClean="0"/>
              <a:t>целое.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73932" y="1137322"/>
            <a:ext cx="3293422" cy="4343400"/>
          </a:xfrm>
        </p:spPr>
        <p:txBody>
          <a:bodyPr>
            <a:noAutofit/>
          </a:bodyPr>
          <a:lstStyle/>
          <a:p>
            <a:r>
              <a:rPr lang="ru-RU" sz="3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3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88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78588" y="1124744"/>
            <a:ext cx="4163044" cy="493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На его </a:t>
            </a:r>
            <a:r>
              <a:rPr lang="ru-RU" dirty="0" smtClean="0"/>
              <a:t>основе </a:t>
            </a:r>
            <a:r>
              <a:rPr lang="ru-RU" dirty="0"/>
              <a:t>согласовывается деятельность железных дорог с </a:t>
            </a:r>
            <a:r>
              <a:rPr lang="ru-RU" dirty="0" smtClean="0"/>
              <a:t>предприятиями -грузоотправителями </a:t>
            </a:r>
            <a:r>
              <a:rPr lang="ru-RU" dirty="0"/>
              <a:t>и грузополучателями, определяются показатели использования </a:t>
            </a:r>
            <a:r>
              <a:rPr lang="ru-RU" dirty="0" smtClean="0"/>
              <a:t>вагонов </a:t>
            </a:r>
            <a:r>
              <a:rPr lang="ru-RU" dirty="0"/>
              <a:t>и локомотивов, осуществляется своевременная и безопасная перевозка </a:t>
            </a:r>
            <a:r>
              <a:rPr lang="ru-RU" dirty="0" smtClean="0"/>
              <a:t>пассажиров.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8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0516" y="1622011"/>
            <a:ext cx="4814586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Соблюдение графика движения поездов и предупреждение его </a:t>
            </a:r>
            <a:r>
              <a:rPr lang="ru-RU" dirty="0" smtClean="0">
                <a:solidFill>
                  <a:srgbClr val="C00000"/>
                </a:solidFill>
              </a:rPr>
              <a:t>нарушений </a:t>
            </a:r>
            <a:r>
              <a:rPr lang="ru-RU" dirty="0">
                <a:solidFill>
                  <a:srgbClr val="C00000"/>
                </a:solidFill>
              </a:rPr>
              <a:t>является главным условием для всех работников, связанных с </a:t>
            </a:r>
            <a:r>
              <a:rPr lang="ru-RU" dirty="0" smtClean="0">
                <a:solidFill>
                  <a:srgbClr val="C00000"/>
                </a:solidFill>
              </a:rPr>
              <a:t>организацией </a:t>
            </a:r>
            <a:r>
              <a:rPr lang="ru-RU" dirty="0">
                <a:solidFill>
                  <a:srgbClr val="C00000"/>
                </a:solidFill>
              </a:rPr>
              <a:t>движения</a:t>
            </a: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4" y="1556792"/>
            <a:ext cx="5400600" cy="346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59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5980" y="1772816"/>
            <a:ext cx="9073008" cy="268012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К графику движения поездов предъявляются следующие требования:</a:t>
            </a:r>
          </a:p>
        </p:txBody>
      </p:sp>
    </p:spTree>
    <p:extLst>
      <p:ext uri="{BB962C8B-B14F-4D97-AF65-F5344CB8AC3E}">
        <p14:creationId xmlns:p14="http://schemas.microsoft.com/office/powerpoint/2010/main" val="37020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972" y="2420888"/>
            <a:ext cx="9433048" cy="1116085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</a:t>
            </a:r>
            <a:r>
              <a:rPr lang="ru-RU" sz="3600" b="1" i="1" dirty="0"/>
              <a:t>О</a:t>
            </a:r>
            <a:r>
              <a:rPr lang="ru-RU" sz="3600" b="1" i="1" dirty="0" smtClean="0"/>
              <a:t>беспечение </a:t>
            </a:r>
            <a:r>
              <a:rPr lang="ru-RU" sz="3600" b="1" i="1" dirty="0"/>
              <a:t>выполнения плана перевозок грузов и пассажиров </a:t>
            </a:r>
            <a:r>
              <a:rPr lang="ru-RU" sz="3600" dirty="0"/>
              <a:t>прокладкой на каждом участке определенного числа пассажирских и грузовых поездов;</a:t>
            </a:r>
          </a:p>
        </p:txBody>
      </p:sp>
    </p:spTree>
    <p:extLst>
      <p:ext uri="{BB962C8B-B14F-4D97-AF65-F5344CB8AC3E}">
        <p14:creationId xmlns:p14="http://schemas.microsoft.com/office/powerpoint/2010/main" val="79564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948" y="1340768"/>
            <a:ext cx="10441160" cy="1116085"/>
          </a:xfrm>
        </p:spPr>
        <p:txBody>
          <a:bodyPr>
            <a:noAutofit/>
          </a:bodyPr>
          <a:lstStyle/>
          <a:p>
            <a:r>
              <a:rPr lang="ru-RU" sz="3600" b="1" i="1" dirty="0"/>
              <a:t>2. О</a:t>
            </a:r>
            <a:r>
              <a:rPr lang="ru-RU" sz="3600" b="1" i="1" dirty="0" smtClean="0"/>
              <a:t>беспечение </a:t>
            </a:r>
            <a:r>
              <a:rPr lang="ru-RU" sz="3600" b="1" i="1" dirty="0"/>
              <a:t>безопасности движения поездов </a:t>
            </a:r>
            <a:r>
              <a:rPr lang="ru-RU" sz="3600" dirty="0"/>
              <a:t>соблюдением перегонных </a:t>
            </a:r>
            <a:r>
              <a:rPr lang="ru-RU" sz="3600" dirty="0" smtClean="0"/>
              <a:t>времен </a:t>
            </a:r>
            <a:r>
              <a:rPr lang="ru-RU" sz="3600" dirty="0"/>
              <a:t>хода поездов, станционных и межпоездных интервалов, норм стоянок </a:t>
            </a:r>
            <a:r>
              <a:rPr lang="ru-RU" sz="3600" dirty="0" smtClean="0"/>
              <a:t>поездов </a:t>
            </a:r>
            <a:r>
              <a:rPr lang="ru-RU" sz="3600" dirty="0"/>
              <a:t>для технических и коммерческих операций, установленных требований при приеме и отправлении поездов и производстве маневровой работы и т. д.;</a:t>
            </a:r>
          </a:p>
        </p:txBody>
      </p:sp>
    </p:spTree>
    <p:extLst>
      <p:ext uri="{BB962C8B-B14F-4D97-AF65-F5344CB8AC3E}">
        <p14:creationId xmlns:p14="http://schemas.microsoft.com/office/powerpoint/2010/main" val="363313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402</TotalTime>
  <Words>847</Words>
  <Application>Microsoft Office PowerPoint</Application>
  <PresentationFormat>Произвольный</PresentationFormat>
  <Paragraphs>66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Euphemia</vt:lpstr>
      <vt:lpstr>PT Root UI</vt:lpstr>
      <vt:lpstr>Times New Roman</vt:lpstr>
      <vt:lpstr>var(--font-family-heading)</vt:lpstr>
      <vt:lpstr>Математика 16 х 9</vt:lpstr>
      <vt:lpstr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графику движения поездов предъявляются следующие требования: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НУМЕРАЦИЯ ПАССАЖИРСКИХ ПОЕЗДОВ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dc:title>
  <dc:creator>Учетная запись Майкрософт</dc:creator>
  <cp:lastModifiedBy>Учетная запись Майкрософт</cp:lastModifiedBy>
  <cp:revision>38</cp:revision>
  <dcterms:created xsi:type="dcterms:W3CDTF">2024-08-15T09:08:49Z</dcterms:created>
  <dcterms:modified xsi:type="dcterms:W3CDTF">2024-08-19T19:21:34Z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