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1" r:id="rId22"/>
    <p:sldId id="276" r:id="rId23"/>
    <p:sldId id="277" r:id="rId24"/>
    <p:sldId id="282" r:id="rId25"/>
    <p:sldId id="278" r:id="rId26"/>
    <p:sldId id="279" r:id="rId27"/>
    <p:sldId id="283" r:id="rId28"/>
    <p:sldId id="280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86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roup 1556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1558" name="Straight Connector 1557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4" name="Straight Connector 1563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5" name="Straight Connector 1564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6" name="Straight Connector 1565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7" name="Straight Connector 1566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8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9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0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1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2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3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4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5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6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7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8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9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0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1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2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3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4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5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6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7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8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9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0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1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2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3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4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5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6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7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8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9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0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1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2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3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4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5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6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7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8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9" name="Oval 1608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0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1" name="Oval 161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2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3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4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5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6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7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8" name="Oval 1617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9" name="Oval 1618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0" name="Oval 1619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1" name="Oval 1620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2" name="Oval 1621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3" name="Oval 1622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4" name="Oval 1623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6" name="Oval 1625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7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8" name="Oval 1627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9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0" name="Oval 1629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1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2" name="Oval 1631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3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4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5" name="Oval 1634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6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7" name="Oval 1636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8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9" name="Oval 1638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0" name="Oval 1639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1" name="Oval 1640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2" name="Oval 1641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3" name="Oval 1642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4" name="Oval 1643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5" name="Oval 1644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6" name="Oval 1645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7" name="Oval 1646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8" name="Oval 1647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9" name="Oval 1648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0" name="Oval 1649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1" name="Oval 1650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2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3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4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5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6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7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8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9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0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1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2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3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4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6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7" name="Oval 1666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8" name="Oval 1667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9" name="Oval 1668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0" name="Oval 1669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1" name="Oval 1670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2" name="Oval 1671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3" name="Oval 1672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4" name="Oval 1673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5" name="Oval 1674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6" name="Oval 1675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7" name="Oval 1676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8" name="Oval 1677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9" name="Oval 1678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0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1" name="Oval 1680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2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3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4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5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6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7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8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9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0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1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2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3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4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6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7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8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9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0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1" name="Oval 170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3" name="Oval 1702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4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5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6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7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8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9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0" name="Oval 1709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1" name="Oval 1710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2" name="Oval 1711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3" name="Oval 1712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4" name="Oval 1713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5" name="Oval 1714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6" name="Oval 1715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7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8" name="Oval 1717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9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0" name="Oval 1719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1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2" name="Oval 1721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3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4" name="Oval 1723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5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6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7" name="Oval 1726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8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9" name="Oval 1728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0" name="Oval 1729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1" name="Oval 1730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2" name="Oval 1731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3" name="Oval 1732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4" name="Oval 1733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5" name="Oval 1734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6" name="Oval 1735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7" name="Oval 1736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8" name="Oval 1737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9" name="Oval 1738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0" name="Oval 1739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1" name="Oval 1740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2" name="Oval 1741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2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3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4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5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6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7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8" name="Oval 1757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9" name="Oval 1758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0" name="Oval 1759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1" name="Oval 1760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2" name="Oval 1761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3" name="Oval 1762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4" name="Oval 1763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5" name="Oval 1764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6" name="Oval 1765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7" name="Oval 1766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8" name="Oval 1767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9" name="Oval 1768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0" name="Oval 1769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1" name="Oval 1770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2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3" name="Oval 1772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5" name="Oval 1774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6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7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8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9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0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1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2" name="Oval 1781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3" name="Oval 1782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4" name="Oval 1783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5" name="Oval 1784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6" name="Oval 1785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7" name="Oval 1786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8" name="Oval 1787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9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0" name="Oval 178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1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2" name="Oval 179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4" name="Oval 1793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5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6" name="Oval 1795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7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8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9" name="Oval 1798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0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1" name="Oval 1800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2" name="Oval 1801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3" name="Oval 1802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4" name="Oval 1803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5" name="Oval 1804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6" name="Oval 1805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7" name="Oval 1806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8" name="Oval 1807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9" name="Oval 1808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0" name="Oval 1809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1" name="Oval 1810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2" name="Oval 1811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3" name="Oval 1812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4" name="Oval 1813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5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6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7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8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9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0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1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2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3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4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5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6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7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8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9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0" name="Oval 1829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1" name="Oval 1830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2" name="Oval 1831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3" name="Oval 1832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4" name="Oval 1833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5" name="Oval 1834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6" name="Oval 1835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7" name="Oval 1836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8" name="Oval 1837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9" name="Oval 1838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0" name="Oval 1839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1" name="Oval 1840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2" name="Oval 1841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" name="Oval 1842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4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5" name="Oval 18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6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7" name="Oval 1846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8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9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0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1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2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3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4" name="Oval 1853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5" name="Oval 1854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6" name="Oval 1855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7" name="Oval 1856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8" name="Oval 1857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9" name="Oval 1858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0" name="Oval 1859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1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2" name="Oval 186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3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4" name="Oval 1863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5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6" name="Oval 186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7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8" name="Oval 1867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9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0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1" name="Oval 1870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72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3" name="Oval 1872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4" name="Oval 1873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5" name="Oval 1874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6" name="Oval 1875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7" name="Oval 1876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8" name="Oval 1877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9" name="Oval 1878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0" name="Oval 1879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1" name="Oval 1880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2" name="Oval 1881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3" name="Oval 1882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4" name="Oval 1883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5" name="Oval 1884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6" name="Oval 1885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7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8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9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0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1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2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3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4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5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6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7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8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9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0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2" name="Oval 190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3" name="Oval 190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4" name="Oval 190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5" name="Oval 190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6" name="Oval 190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7" name="Oval 190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8" name="Oval 190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9" name="Oval 190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0" name="Oval 190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1" name="Oval 191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2" name="Oval 191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3" name="Oval 1912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4" name="Oval 1913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5" name="Oval 1914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6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7" name="Oval 1916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18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9" name="Oval 1918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0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1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2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3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4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5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6" name="Oval 192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7" name="Oval 192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8" name="Oval 192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9" name="Oval 192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0" name="Oval 192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1" name="Oval 193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2" name="Oval 193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4" name="Oval 1933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5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6" name="Oval 1935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7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8" name="Oval 1937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9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0" name="Oval 1939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3" name="Oval 1942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5" name="Oval 194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6" name="Oval 194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7" name="Oval 194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8" name="Oval 194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9" name="Oval 194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0" name="Oval 194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1" name="Oval 195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2" name="Oval 195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3" name="Oval 195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4" name="Oval 195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5" name="Oval 1954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6" name="Oval 1955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7" name="Oval 1956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8" name="Oval 1957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9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0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1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2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3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4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5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6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7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8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9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0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1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2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3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4" name="Oval 1973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5" name="Oval 1974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6" name="Oval 1975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7" name="Oval 1976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8" name="Oval 1977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9" name="Oval 1978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0" name="Oval 1979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1" name="Oval 1980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2" name="Oval 1981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3" name="Oval 1982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4" name="Oval 1983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5" name="Oval 1984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6" name="Oval 1985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7" name="Oval 1986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8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9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0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1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2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3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527" name="Straight Connector 526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2" name="Straight Connector 531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7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Oval 598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Oval 599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Oval 600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Oval 601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Oval 602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Oval 603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Oval 604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Oval 605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Oval 621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Oval 622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Oval 623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Oval 624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Oval 625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Oval 626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Oval 627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Oval 628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Oval 629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Oval 630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Oval 669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Oval 670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Oval 671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Oval 672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Oval 673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Oval 674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698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Oval 700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Oval 701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Oval 702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Oval 703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Oval 704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6" name="Oval 705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7" name="Oval 706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8" name="Oval 707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9" name="Oval 708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0" name="Oval 709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1" name="Oval 710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2" name="Oval 711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3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5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6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8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9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0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1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2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5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6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7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8" name="Oval 727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9" name="Oval 728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Oval 729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Oval 730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Oval 731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Oval 732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4" name="Oval 733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5" name="Oval 734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6" name="Oval 735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" name="Oval 736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8" name="Oval 737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9" name="Oval 738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0" name="Oval 739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1" name="Oval 740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2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3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4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5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6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7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8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9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Oval 756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Oval 757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Oval 758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Oval 759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Oval 760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Oval 761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Oval 762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4" name="Oval 763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" name="Oval 764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6" name="Oval 765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7" name="Oval 766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Oval 767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Oval 768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0" name="Oval 769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1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2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3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4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5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6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7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8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9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1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4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5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6" name="Oval 785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7" name="Oval 786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8" name="Oval 787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9" name="Oval 788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0" name="Oval 789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1" name="Oval 790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2" name="Oval 791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3" name="Oval 792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4" name="Oval 793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Oval 794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Oval 795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7" name="Oval 796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8" name="Oval 797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9" name="Oval 798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0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1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2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3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4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5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7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8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9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1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2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3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4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Oval 814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Oval 815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7" name="Oval 816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8" name="Oval 817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9" name="Oval 818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" name="Oval 819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" name="Oval 820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2" name="Oval 821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3" name="Oval 822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4" name="Oval 823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5" name="Oval 824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Oval 825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Oval 826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8" name="Oval 827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9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0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1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2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3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4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5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6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9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3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4" name="Oval 843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5" name="Oval 844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6" name="Oval 845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7" name="Oval 846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8" name="Oval 847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Oval 848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Oval 849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1" name="Oval 850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2" name="Oval 851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3" name="Oval 852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4" name="Oval 853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5" name="Oval 854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6" name="Oval 855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7" name="Oval 856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8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9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0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2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3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4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5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6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7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8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9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0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1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2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Oval 872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4" name="Oval 873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5" name="Oval 874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6" name="Oval 875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7" name="Oval 876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8" name="Oval 877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9" name="Oval 878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" name="Oval 879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1" name="Oval 880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2" name="Oval 881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3" name="Oval 882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4" name="Oval 883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5" name="Oval 884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6" name="Oval 885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7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8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9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0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1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2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3" name="Oval 902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4" name="Oval 903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5" name="Oval 904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6" name="Oval 905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7" name="Oval 906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8" name="Oval 907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9" name="Oval 908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0" name="Oval 909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1" name="Oval 910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2" name="Oval 911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3" name="Oval 912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4" name="Oval 913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5" name="Oval 914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6" name="Oval 915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7" name="Oval 916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8" name="Oval 917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9" name="Oval 918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0" name="Oval 919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1" name="Oval 920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2" name="Oval 921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3" name="Oval 922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4" name="Oval 923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5" name="Oval 924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6" name="Oval 925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7" name="Oval 926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8" name="Oval 927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9" name="Oval 928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0" name="Oval 929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1" name="Oval 930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2" name="Oval 931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3" name="Oval 932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4" name="Oval 933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5" name="Oval 934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6" name="Oval 935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7" name="Oval 936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8" name="Oval 937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9" name="Oval 938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0" name="Oval 93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1" name="Oval 940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2" name="Oval 941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3" name="Oval 942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4" name="Oval 943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5" name="Oval 9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6" name="Oval 945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7" name="Oval 946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" name="Oval 947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9" name="Oval 948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0" name="Oval 949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1" name="Oval 950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2" name="Oval 951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3" name="Oval 952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4" name="Oval 953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5" name="Oval 954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6" name="Oval 95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7" name="Oval 956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8" name="Oval 957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9" name="Oval 958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0" name="Oval 959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1" name="Oval 960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2" name="Oval 961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3" name="Oval 962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4" name="Oval 963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5" name="Oval 964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6" name="Oval 965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7" name="Oval 966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8" name="Oval 967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9" name="Oval 968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0" name="Oval 969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1" name="Oval 970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2" name="Oval 971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tIns="45720" rIns="91440" bIns="4572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 dirty="0"/>
              <a:pPr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images.yandex.ru/yandsearch?text=%D1%83%D1%82%D0%B5%D1%87%D0%BA%D0%B0%20%D0%BD%D0%B5%D1%84%D1%82%D0%B8%20%D0%B8%D0%B7%20%D0%B6%D0%B4%20%D1%86%D0%B8%D1%81%D1%82%D0%B5%D1%80%D0%BD%D1%8B&amp;fp=0&amp;pos=23&amp;uinfo=ww-1007-wh-418-fw-782-fh-448-pd-1&amp;rpt=simage&amp;img_url=http://www.b-port.com/mediafiles/items/2013/09/112914/7ed2feda7c89f321aa7b1a268244efbe_L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images.yandex.ru/yandsearch?p=4&amp;text=%D1%83%D1%82%D0%B5%D1%87%D0%BA%D0%B0%20%D0%BD%D0%B5%D1%84%D1%82%D0%B8%20%D0%B8%D0%B7%20%D0%B6%D0%B4%20%D1%86%D0%B8%D1%81%D1%82%D0%B5%D1%80%D0%BD%D1%8B&amp;fp=4&amp;pos=135&amp;uinfo=ww-1007-wh-418-fw-782-fh-448-pd-1&amp;rpt=simage&amp;img_url=http://www.34.mchs.gov.ru/upload/iblock/3fd/100_7417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web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yandsearch?p=1&amp;text=%D0%BF%D0%BB%D0%BE%D0%BC%D0%B1%D1%8B%20%D1%81%D0%B2%D0%B8%D0%BD%D1%86%D0%BE%D0%B2%D1%8B%D0%B5&amp;fp=1&amp;pos=35&amp;uinfo=ww-1007-wh-418-fw-782-fh-448-pd-1&amp;rpt=simage&amp;img_url=http://www.knews.kg/files/media/51/5110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hyperlink" Target="http://images.yandex.ru/yandsearch?p=2&amp;text=%D0%BF%D0%BB%D0%BE%D0%BC%D0%B1%D1%8B%20%D1%81%D0%B2%D0%B8%D0%BD%D1%86%D0%BE%D0%B2%D1%8B%D0%B5&amp;fp=2&amp;pos=89&amp;uinfo=ww-1007-wh-418-fw-782-fh-448-pd-1&amp;rpt=simage&amp;img_url=http://www.kz.all.biz/img/kz/catalog/small/271566.jpe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сохранности грузов</a:t>
            </a:r>
            <a:b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видам) ​ ​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Преподаватель:​ Неревяткина. А.Н.​</a:t>
            </a:r>
          </a:p>
          <a:p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9" b="39890"/>
          <a:stretch/>
        </p:blipFill>
        <p:spPr>
          <a:xfrm>
            <a:off x="0" y="0"/>
            <a:ext cx="12192000" cy="465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6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443525"/>
            <a:ext cx="10363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 хищения груза, перевозимого на открытом подвижном составе (выемки, нарушение защитной маркировки и др.), в том числе краж деталей автомобилей, тракторов и сельскохозяйственных машин, если их не сопровождал проводник отправителя или </a:t>
            </a:r>
            <a:r>
              <a:rPr lang="ru-RU" alt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получателя</a:t>
            </a:r>
            <a:endParaRPr lang="ru-RU" alt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20"/>
          <a:stretch/>
        </p:blipFill>
        <p:spPr>
          <a:xfrm>
            <a:off x="0" y="2690294"/>
            <a:ext cx="12192000" cy="41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6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68848"/>
            <a:ext cx="5592912" cy="45243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хищение</a:t>
            </a: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учитываются также другие случаи не сохранности грузов</a:t>
            </a: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утрата, порча, недостача мест и др.), если органами транспортной полиции или следствия будет установлено, что они произошли в результате хищения.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12" y="1461589"/>
            <a:ext cx="6599088" cy="453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8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274" y="1689688"/>
            <a:ext cx="4763588" cy="37856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Наибольшая часть хищений из гружёных вагонов и контейнеров происходит в парках станций и реже на перегонах. Поэтому особенно важно обеспечить охрану грузов в поездах и вагонах, соблюдать пропускной режим в парках, не допускать проезда посторонних лиц  в грузовых поездах.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26" y="3040017"/>
            <a:ext cx="5726974" cy="38179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26" y="0"/>
            <a:ext cx="5726974" cy="3040017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>
            <a:stCxn id="4" idx="1"/>
          </p:cNvCxnSpPr>
          <p:nvPr/>
        </p:nvCxnSpPr>
        <p:spPr>
          <a:xfrm flipH="1">
            <a:off x="5190309" y="1520009"/>
            <a:ext cx="1274717" cy="12319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1"/>
          </p:cNvCxnSpPr>
          <p:nvPr/>
        </p:nvCxnSpPr>
        <p:spPr>
          <a:xfrm flipH="1" flipV="1">
            <a:off x="2871653" y="3853543"/>
            <a:ext cx="3593373" cy="109546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2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1205">
            <a:off x="5987017" y="4534863"/>
            <a:ext cx="3452269" cy="16916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недостаче мест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9" y="2286000"/>
            <a:ext cx="5716306" cy="4023360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случаи, когда при проверке груза, принятого к перевозке со счётом мест, обнаружена недостача, которая не является результатом хищения и произошла в результате недостачи мест груза, погруженного в вагоны средствами дороги или порта и прибывшего на станцию назначения за исправными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ЗПУ.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435" y="1832718"/>
            <a:ext cx="4801429" cy="346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5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недостаче мест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9" y="2286000"/>
            <a:ext cx="4862865" cy="4023360"/>
          </a:xfrm>
        </p:spPr>
        <p:txBody>
          <a:bodyPr/>
          <a:lstStyle/>
          <a:p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погруженного средствами отправителя и прибывшего в неисправном вагоне, вагоне с повреждёнными ЗПУ или ЗПУ попутных станций; в грузовом складе; погруженного на открытом подвижном составе средствами отправителя и прибывшего вне исправном вагоне, с нарушенным креплением, увязкой.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076" y="2224169"/>
            <a:ext cx="5732636" cy="3427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8702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997" y="1743458"/>
            <a:ext cx="6412992" cy="1499616"/>
          </a:xfrm>
        </p:spPr>
        <p:txBody>
          <a:bodyPr>
            <a:noAutofit/>
          </a:bodyPr>
          <a:lstStyle/>
          <a:p>
            <a:r>
              <a:rPr lang="ru-RU" sz="2800" cap="none" dirty="0" smtClean="0">
                <a:solidFill>
                  <a:srgbClr val="FA8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Весовая недостача</a:t>
            </a:r>
            <a:r>
              <a:rPr lang="ru-RU" sz="2800" cap="none" dirty="0" smtClean="0">
                <a:solidFill>
                  <a:srgbClr val="FA8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800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– </a:t>
            </a:r>
            <a:r>
              <a:rPr lang="ru-RU" sz="280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недостача веса грузов, перевозимых навалом, </a:t>
            </a:r>
            <a:r>
              <a:rPr lang="ru-RU" sz="2800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насыпью </a:t>
            </a:r>
            <a:r>
              <a:rPr lang="ru-RU" sz="280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наливом, а также принятых со счётом мест (при тождественности числа мест в натуре и документах), если расследованием установлено, что она не является следствием хищения и произошла в результате:</a:t>
            </a:r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276" y="2049643"/>
            <a:ext cx="6695622" cy="502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5751" y="796834"/>
            <a:ext cx="9720071" cy="1319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неправильного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взвешивания или неправильного указания веса груза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перевозочных документах при погрузке средствами железной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51" y="2116183"/>
            <a:ext cx="6912427" cy="4147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909" y="2116183"/>
            <a:ext cx="4339046" cy="433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4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5751" y="796834"/>
            <a:ext cx="9720071" cy="1319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в упаковке груза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погруженного средствами железной дороги или прибывшего с повреждёнными пломбами станции погрузки или пломбами  попутной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062" y="2273973"/>
            <a:ext cx="6230556" cy="415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A86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утрату, порчу и повреждение груза учитывается полное или частичное уничтожение или порча и повреждение груза, допущенное:</a:t>
            </a:r>
            <a:r>
              <a:rPr lang="ru-RU" sz="2800" dirty="0">
                <a:latin typeface="Arial" charset="0"/>
              </a:rPr>
              <a:t/>
            </a:r>
            <a:br>
              <a:rPr lang="ru-RU" sz="2800" dirty="0">
                <a:latin typeface="Arial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583" y="2399212"/>
            <a:ext cx="5080581" cy="4023360"/>
          </a:xfrm>
        </p:spPr>
        <p:txBody>
          <a:bodyPr>
            <a:normAutofit/>
          </a:bodyPr>
          <a:lstStyle/>
          <a:p>
            <a:pPr indent="0">
              <a:buNone/>
              <a:tabLst>
                <a:tab pos="215900" algn="l"/>
              </a:tabLst>
              <a:defRPr/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неправильной или небрежной погрузке, выгрузке и сортировке средствами дороги;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  <a:tabLst>
                <a:tab pos="215900" algn="l"/>
              </a:tabLst>
              <a:defRPr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 авариях, крушениях, пожарах, роспуске вагонов с горок и маневрах;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  <a:tabLst>
                <a:tab pos="215900" algn="l"/>
              </a:tabLst>
              <a:defRPr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утечки (раструски) груза из-за технической неисправности подвижного состава, а также коммерческой неисправности при погрузке средствами дороги, кроме перевозки в подвижном составе отправителя или получателя;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  <a:tabLst>
                <a:tab pos="215900" algn="l"/>
              </a:tabLst>
              <a:defRPr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из-за несвоевременной доставки или неправильного обслуживания в пути скоропортящихся грузов.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flashnord.com/sites/default/files/styles/img_644x644/public/field/image/9ffd8d74d52082d5f0d651ea7583817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277" y="1689542"/>
            <a:ext cx="5158621" cy="3875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19277" y="5872147"/>
            <a:ext cx="5207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  <a:tabLst>
                <a:tab pos="215900" algn="l"/>
              </a:tabLst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– Утечка серной кислоты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4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34.mchs.gov.ru/upload/iblock/3fd/100_7417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17"/>
          <a:stretch>
            <a:fillRect/>
          </a:stretch>
        </p:blipFill>
        <p:spPr bwMode="auto">
          <a:xfrm>
            <a:off x="2690948" y="272142"/>
            <a:ext cx="7141028" cy="5355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93926" y="5865614"/>
            <a:ext cx="4580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  <a:tabLst>
                <a:tab pos="215900" algn="l"/>
              </a:tabLst>
              <a:defRPr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Утечка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жидкого углеводорода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84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несохранным перевозкам </a:t>
            </a: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51203" y="2730139"/>
            <a:ext cx="4754880" cy="22685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утрата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недостача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порча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</a:t>
            </a: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груза, принятого к перевозке, происшедшие до выдачи его </a:t>
            </a:r>
            <a:r>
              <a:rPr lang="ru-RU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грузополучателю.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55377" y="2808517"/>
            <a:ext cx="4754880" cy="211182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alt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признак не сохранности – количественная недостача против данных, указанных в накладной или поломки, повреждения и другие признаки понижения качества груза или полной его не пригодности к использованию по назначению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7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8011" y="317086"/>
            <a:ext cx="10694126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несохранная перевозка должна быть оформлена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её расследуются в установленные сроки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altLang="ru-RU" sz="2400" b="1" dirty="0">
              <a:solidFill>
                <a:srgbClr val="FA86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b="1" dirty="0">
                <a:solidFill>
                  <a:srgbClr val="FA8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несохранных перевозок подразделяются на 5 групп:</a:t>
            </a:r>
          </a:p>
          <a:p>
            <a:pPr algn="just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при возникновении убытков на сумму свыше 3 млн. руб.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при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 убытков на сумму от 1 до 3 млн. руб.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при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 убытков на сумму от 400 тыс. руб. до 1 млн. руб.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при возникновении убытков на сумму от 100 тыс. руб. до 400 тыс. руб.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– при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 убытков на сумму до 100 тыс. руб.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2522"/>
            <a:ext cx="4634954" cy="30054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9143" t="19556" r="35500" b="20000"/>
          <a:stretch/>
        </p:blipFill>
        <p:spPr>
          <a:xfrm>
            <a:off x="8168640" y="3842064"/>
            <a:ext cx="4023360" cy="30159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10" y="3842064"/>
            <a:ext cx="4417374" cy="300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9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443146"/>
            <a:ext cx="12207041" cy="212365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и расследование </a:t>
            </a:r>
            <a:endPara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несохранных перевозок 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82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1" y="346893"/>
            <a:ext cx="5016136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случаи несохранных перевозок рассматриваются и расследуются комиссией станции по особым случаям перевозок грузов немедленно.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Служебное расследование должно быть завершено, как правило, в пятидневный срок.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685" y="282087"/>
            <a:ext cx="5938429" cy="32532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39246" y="3700530"/>
            <a:ext cx="5695405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УЖТ обстоятельства, которые могут служить основанием для материальной ответственности железной дороги, отправителей и получателей грузов, пассажиров, удостоверяет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коммерческий акт (формаГУ-22) или акт общей формы (формаГУ-23),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составляемые на станциях.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1" y="3496431"/>
            <a:ext cx="2289827" cy="32352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527" y="3535313"/>
            <a:ext cx="2184370" cy="31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1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расследования случаев не сохранности грузов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920" y="1285850"/>
            <a:ext cx="5678488" cy="4258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24128" y="2571545"/>
            <a:ext cx="4389120" cy="1687477"/>
          </a:xfrm>
        </p:spPr>
        <p:txBody>
          <a:bodyPr>
            <a:noAutofit/>
          </a:bodyPr>
          <a:lstStyle/>
          <a:p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вызвавших её или способствовавших ей, установление и при необходимости наказание виновных, а также проведение мероприятий, предупреждающих несохранные перевозки.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06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расследования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36356" y="2181498"/>
            <a:ext cx="4754880" cy="402336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 расследованию каждого случая не сохранности и разъединения грузов от документов приступают немедленно по выявлении этого факта, получении оперативного донесения или коммерческого акта с других станций.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Расследование должно быть закончено в десятидневный срок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за исключением случаев, расследованием которых дорога занимается совместно с портами, пароходствами и иностранными дорогами.</a:t>
            </a:r>
            <a:endParaRPr lang="ru-RU" sz="20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357" t="13588" r="30714" b="28381"/>
          <a:stretch/>
        </p:blipFill>
        <p:spPr>
          <a:xfrm>
            <a:off x="907870" y="2377442"/>
            <a:ext cx="5114252" cy="3039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3187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219" y="848310"/>
            <a:ext cx="52512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несохранных перевозок 5 группы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расследуются комиссией начальника станции (ДС). </a:t>
            </a:r>
            <a:endParaRPr lang="ru-RU" alt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</a:t>
            </a:r>
            <a:r>
              <a:rPr lang="ru-RU" altLang="ru-RU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несохранных перевозок 4 группы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расследуются комиссией начальника отделения дороги (НОД) в десятидневный срок. </a:t>
            </a:r>
            <a:endParaRPr lang="ru-RU" alt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</a:t>
            </a:r>
            <a:r>
              <a:rPr lang="ru-RU" altLang="ru-RU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несохранных перевозок 3 группы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расследуются комиссией начальника дороги (Н) в двадцатидневный срок. </a:t>
            </a:r>
            <a:endParaRPr lang="ru-RU" alt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</a:t>
            </a:r>
            <a:r>
              <a:rPr lang="ru-RU" altLang="ru-RU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несохранных перевозок 2 группы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расследуются комиссией ОАО «РЖД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двадцатидневный срок. </a:t>
            </a:r>
            <a:endParaRPr lang="ru-RU" alt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Случаи несохранных перевозок 1 группы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рассматриваются с выездом на место происшествия 1-го заместителя президента ОАО «РЖД» с докладом вице-президенту ОАО «РЖД» по управлению перевозками.</a:t>
            </a:r>
            <a:endParaRPr lang="ru-RU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algn="just"/>
            <a:endParaRPr lang="ru-RU" alt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рассматриваются с обязательным выездом на место происшествия.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801" y="1170526"/>
            <a:ext cx="6287861" cy="4193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35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8984" y="505097"/>
            <a:ext cx="6130833" cy="60016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расследования различных видов несохранных перевозок </a:t>
            </a:r>
            <a:r>
              <a:rPr lang="ru-RU" altLang="ru-RU" sz="2400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 в служебной инструкции по актово</a:t>
            </a:r>
            <a:r>
              <a:rPr lang="ru-RU" altLang="ru-RU" sz="2400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-претензионной работе на железных дорогах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расследования случаев не сохранных перевозок лицо, производившее расследование, даёт письменное заключение. В нём указывается краткое описание обстоятельств и причин не сохранности, степень виновности каждого из причастных работников и делаются соответствующие выводы и предложения.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материалы расследования по коммерческим актам направляются в службу коммерческой работы в сфере грузовых перевозок своей дороги.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27" y="2323010"/>
            <a:ext cx="3940629" cy="221660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422491" y="5146764"/>
            <a:ext cx="3159578" cy="43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524002" y="1711506"/>
            <a:ext cx="3159578" cy="43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123497" y="634288"/>
            <a:ext cx="390203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РАССЛЕДОВАНИЯ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1132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806" y="585216"/>
            <a:ext cx="9720072" cy="1499616"/>
          </a:xfrm>
        </p:spPr>
        <p:txBody>
          <a:bodyPr>
            <a:noAutofit/>
          </a:bodyPr>
          <a:lstStyle/>
          <a:p>
            <a:r>
              <a:rPr lang="ru-RU" sz="2400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Тщательно рассмотрев все относящиеся к делу материалы, лично опросив работников, осмотрев груз и подлинные документы, проверив склады</a:t>
            </a:r>
            <a:r>
              <a:rPr lang="ru-RU" sz="2400" cap="none" dirty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</a:t>
            </a:r>
            <a:r>
              <a:rPr lang="ru-RU" sz="2400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2400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/>
            </a:r>
            <a:br>
              <a:rPr lang="ru-RU" sz="2400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r>
              <a:rPr lang="ru-RU" sz="2400" u="sng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начальник </a:t>
            </a:r>
            <a:r>
              <a:rPr lang="ru-RU" sz="2400" u="sng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станции (или его заместитель) выявляет:</a:t>
            </a:r>
            <a:br>
              <a:rPr lang="ru-RU" sz="2400" u="sng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endParaRPr lang="ru-RU" sz="2000" u="sng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894805" y="2384314"/>
            <a:ext cx="9207137" cy="3341572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1. нарушения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 выполнении перевозочного процесса, вследствие которых была допущена не сохранность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груза;</a:t>
            </a: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2. причины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вызвавшие не сохранность;</a:t>
            </a:r>
            <a:endParaRPr lang="ru-RU" sz="24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3. виновников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хищения, повреждения груза, неправильного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взвешивания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др.;</a:t>
            </a:r>
            <a:endParaRPr lang="ru-RU" sz="24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4. работников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которые своими не правильными действиями и нарушением должностных обязанностей способствовали возникновению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несохранности груза.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74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156" y="1275027"/>
            <a:ext cx="50248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несохранных перевозок на станции ведётся на основании результатов расследования,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оперативных донесений и коммерческих актов. Начальник станции вместе с начальником команды военизированной охраны на основании анализа выявляют наиболее не благополучные участки работы и принимают профилактические меры для обеспечения сохранности грузов. При необходимости результаты расследования и анализы рассматриваются на оперативных совещаниях в службе коммерческой работы в сфере грузовых перевозок.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489" y="1644235"/>
            <a:ext cx="5879374" cy="286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8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24;p34" descr="Сочку детишкам захотелось  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36617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527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367501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206" y="1297577"/>
            <a:ext cx="7772400" cy="146304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bg1"/>
                </a:solidFill>
              </a:rPr>
              <a:t>Недостача груза </a:t>
            </a:r>
            <a:r>
              <a:rPr lang="ru-RU" sz="2400" dirty="0"/>
              <a:t>— это разница между количеством (массой) груза, указанным в транспортном документе, и фактическим количеством (массой) груза, прибывшим в пункт назначения.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6422" y="5085805"/>
            <a:ext cx="8107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cap="all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i="1" cap="all" dirty="0">
                <a:solidFill>
                  <a:srgbClr val="FA8612"/>
                </a:solidFill>
              </a:rPr>
              <a:t>Повреждение (порча) груза </a:t>
            </a:r>
            <a:r>
              <a:rPr lang="ru-RU" sz="2400" cap="all" dirty="0"/>
              <a:t>— результат такого воздействия на груз, которое привело к ухудшению его качества и снижению стоимости.</a:t>
            </a:r>
            <a:br>
              <a:rPr lang="ru-RU" sz="2400" cap="all" dirty="0"/>
            </a:br>
            <a:endParaRPr lang="ru-RU" sz="2400" cap="all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438606" y="1123403"/>
            <a:ext cx="0" cy="148045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99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230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02" y="0"/>
            <a:ext cx="10293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61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причины не сохранности перевозок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501" y="1487048"/>
            <a:ext cx="5678488" cy="3785658"/>
          </a:xfrm>
          <a:prstGeom prst="roundRect">
            <a:avLst>
              <a:gd name="adj" fmla="val 1687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24128" y="2605849"/>
            <a:ext cx="4389120" cy="2166448"/>
          </a:xfrm>
        </p:spPr>
        <p:txBody>
          <a:bodyPr/>
          <a:lstStyle/>
          <a:p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технологии и правил выполнения коммерческих операций, приводящие к утрате или порче груза, а также плохая организация его охраны, что способствует хищениям.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32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наличия и состояния груза данным перевозочных документов 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24128" y="2605849"/>
            <a:ext cx="4389120" cy="2166448"/>
          </a:xfrm>
        </p:spPr>
        <p:txBody>
          <a:bodyPr>
            <a:noAutofit/>
          </a:bodyPr>
          <a:lstStyle/>
          <a:p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вызвано и причинами, несвязанными с действительной его утратой или порчей при перевозке. К таким причинам относятся: указание в документах завышенного веса груза вследствие не правильного взвешивания, неправильный подсчёт мест при погрузке, не обнаружение порчи или повреждения при приёме груза к перевозке и т.д.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2271" t="13714" r="29071" b="13890"/>
          <a:stretch/>
        </p:blipFill>
        <p:spPr>
          <a:xfrm rot="20890310">
            <a:off x="6250964" y="1533304"/>
            <a:ext cx="5287895" cy="367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6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хищение учитывают недостачу груза, сопровождаемую следующими обстоятельствами:</a:t>
            </a:r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Срывом </a:t>
            </a:r>
            <a:r>
              <a:rPr lang="ru-RU" alt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пломб, ЗПУ и закруток, следами повреждения и подделки </a:t>
            </a:r>
            <a:r>
              <a:rPr lang="ru-RU" alt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пломб</a:t>
            </a:r>
            <a:endParaRPr lang="ru-RU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Picture 2" descr="http://www.knews.kg/files/media/51/5110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13" y="3117668"/>
            <a:ext cx="462915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images.slanet.by/~src7541347/Plomby_svincovye_provoloka_plombirovochnaya_plombirator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587" y="3295840"/>
            <a:ext cx="33655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0"/>
          <a:stretch/>
        </p:blipFill>
        <p:spPr>
          <a:xfrm>
            <a:off x="8875087" y="3117668"/>
            <a:ext cx="2875079" cy="240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4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2149" y="886825"/>
            <a:ext cx="105547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Проломами </a:t>
            </a:r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стен, пола, крыши вагона или контейнера, решёток вентиляционного люка, люковых решёток у крытых вагонов, через которые могло быть совершено хищение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151" y="2442044"/>
            <a:ext cx="5574030" cy="4180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9836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0022" y="623893"/>
            <a:ext cx="7463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Следами насильственного повреждения и вскрытия тары грузовых мест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794" y="2183059"/>
            <a:ext cx="5895703" cy="442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4892" y="589895"/>
            <a:ext cx="84908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Проломами стен, кровли складских помещений, через которые могло быть совершено хищение, вскрытием замков или срывом ЗПУ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01" y="2208130"/>
            <a:ext cx="5310868" cy="43799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69" y="2208130"/>
            <a:ext cx="5586549" cy="437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Integral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B4028482-F53A-4442-AB14-9B7A43F44F9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120</TotalTime>
  <Words>1246</Words>
  <Application>Microsoft Office PowerPoint</Application>
  <PresentationFormat>Широкоэкранный</PresentationFormat>
  <Paragraphs>72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Интеграл</vt:lpstr>
      <vt:lpstr>Обеспечение сохранности грузов </vt:lpstr>
      <vt:lpstr>К несохранным перевозкам относятся:</vt:lpstr>
      <vt:lpstr>Недостача груза — это разница между количеством (массой) груза, указанным в транспортном документе, и фактическим количеством (массой) груза, прибывшим в пункт назначения. </vt:lpstr>
      <vt:lpstr>Главные причины не сохранности перевозок</vt:lpstr>
      <vt:lpstr>Несоответствие наличия и состояния груза данным перевозочных документов </vt:lpstr>
      <vt:lpstr>Как хищение учитывают недостачу груза, сопровождаемую следующими обстоятельствами: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 недостаче мест </vt:lpstr>
      <vt:lpstr>К недостаче мест </vt:lpstr>
      <vt:lpstr>Весовая недостача – недостача веса грузов, перевозимых навалом, насыпью и наливом, а также принятых со счётом мест (при тождественности числа мест в натуре и документах), если расследованием установлено, что она не является следствием хищения и произошла в результате: </vt:lpstr>
      <vt:lpstr>Презентация PowerPoint</vt:lpstr>
      <vt:lpstr>Презентация PowerPoint</vt:lpstr>
      <vt:lpstr>Как утрату, порчу и повреждение груза учитывается полное или частичное уничтожение или порча и повреждение груза, допущенное: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Основная задача расследования случаев не сохранности грузов</vt:lpstr>
      <vt:lpstr>СРОК расследования</vt:lpstr>
      <vt:lpstr>Презентация PowerPoint</vt:lpstr>
      <vt:lpstr>Презентация PowerPoint</vt:lpstr>
      <vt:lpstr>Тщательно рассмотрев все относящиеся к делу материалы, лично опросив работников, осмотрев груз и подлинные документы, проверив склады,  начальник станции (или его заместитель) выявляет: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сохранности грузов</dc:title>
  <dc:creator>Учетная запись Майкрософт</dc:creator>
  <cp:lastModifiedBy>Учетная запись Майкрософт</cp:lastModifiedBy>
  <cp:revision>14</cp:revision>
  <dcterms:created xsi:type="dcterms:W3CDTF">2023-01-24T10:27:04Z</dcterms:created>
  <dcterms:modified xsi:type="dcterms:W3CDTF">2023-02-07T09:17:28Z</dcterms:modified>
</cp:coreProperties>
</file>