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70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B7D37-7E04-4945-A7C9-7B2F8AED6E9F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73A54-BB36-4BE3-AE60-F348072D7E7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40956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Принципы и основные методы составления плана формирования поездов</a:t>
            </a:r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 descr="Узбекистан и Киргизия договорились о скидках на железнодорожные перевозки.  Перевозка грузов железнодорожным транспортом в Узбекист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9488" y="2510981"/>
            <a:ext cx="5040560" cy="3786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 числу групп вагонов составы формируются: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4500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Одногруппные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К единственной станции назначения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lvl="0" indent="4500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Групповые. Включены две и более вагонные группы на различные станции назначения. </a:t>
            </a:r>
          </a:p>
          <a:p>
            <a:pPr marL="0" indent="45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Также составы тут разделяются на: </a:t>
            </a:r>
          </a:p>
          <a:p>
            <a:pPr marL="0" lvl="0" indent="4500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Груженые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0" indent="4500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Порожние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lvl="0" indent="4500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Комбинированные (есть и порожние, и груженые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вагоны).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827584" y="476672"/>
            <a:ext cx="7596336" cy="35394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Расчет плана формирования поездов порой нуждается в корректировке. Изменения производятся в зависимости от эксплуатационной работы отдельных участков путей, суточного образования на них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вагонопотоков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 корректировке плана обращаются только в том случае, если это не замедлит общее движение поездов по ж/д.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23528" y="4581128"/>
            <a:ext cx="8568952" cy="1631216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Изменения оформляются соответствующими диспетчерскими приказами, заверяемыми подписями ответственных лиц. Что касается допустимых вариаций подобных оперативных корректировок частей планов формирования грузовых поездов, они устанавливаются по каждому из назначений, указываются в дорожных книгах подобных схем.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1972816"/>
          </a:xfrm>
        </p:spPr>
        <p:txBody>
          <a:bodyPr>
            <a:normAutofit/>
          </a:bodyPr>
          <a:lstStyle/>
          <a:p>
            <a:pPr marL="0" indent="450000" algn="ctr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отношении оперативных изменений уже межгосударственных пунктов перехода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можно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сказать, что они осуществляются только в следующих случаях: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573016"/>
            <a:ext cx="2544736" cy="40011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Стихийные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бедствия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5301208"/>
            <a:ext cx="4572000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Нарушение безопасности движения железнодорожных составов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5976" y="3140968"/>
            <a:ext cx="4572000" cy="163121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Просьбы отдельных грузополучателей и грузоотправителей в отношении отдельных поставок - вагонов, вагонных групп либо отправительских маршрутов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Показатели по маршрутизации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50000" algn="ctr">
              <a:spcBef>
                <a:spcPts val="0"/>
              </a:spcBef>
              <a:buNone/>
            </a:pPr>
            <a:r>
              <a:rPr lang="ru-RU" sz="2800" i="1" u="sng" dirty="0">
                <a:latin typeface="Times New Roman" pitchFamily="18" charset="0"/>
                <a:cs typeface="Times New Roman" pitchFamily="18" charset="0"/>
              </a:rPr>
              <a:t>План формирования грузовых поездов состоит из нескольких частей: определение рода подвижных составов, категорий вагонов, станций их расформирования и прочего.</a:t>
            </a:r>
          </a:p>
        </p:txBody>
      </p:sp>
      <p:pic>
        <p:nvPicPr>
          <p:cNvPr id="25604" name="Picture 4" descr="грузовые поезда» - ЯРНОВОСТ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3645024"/>
            <a:ext cx="4762500" cy="2926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Основные показатели маршрутизации для плана формирования: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060848"/>
            <a:ext cx="7848872" cy="3744416"/>
          </a:xfrm>
          <a:ln>
            <a:solidFill>
              <a:srgbClr val="7030A0"/>
            </a:solidFill>
          </a:ln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уровень - по отдельным грузам и в целом.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дальность маршрутов.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Размер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переработки вагонов, снимаемой отправительскими маршрутами на участковых и сортировочных ж/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станциях.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Показатели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удельного веса маршрутной погрузки под выгрузку в распыление и на одну станцию.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объем экономии приведенных часов переработки всеми отправительскими маршрутами.</a:t>
            </a:r>
          </a:p>
          <a:p>
            <a:endParaRPr lang="ru-RU" sz="2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Общие показатели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844824"/>
            <a:ext cx="7704856" cy="3196951"/>
          </a:xfrm>
          <a:noFill/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Размер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транзитных потоков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вагонов.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Коэффициенты переработки.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дальность пробега грузовых составов.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Вагоночасы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переработки.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сформированных отправлений.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мощность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вагонопотоков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относящихся к одному назначению. 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Железнодорожные перевозки грузов | Группа компаний ДТС, Екатеринбур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6984776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ctr">
              <a:spcBef>
                <a:spcPts val="0"/>
              </a:spcBef>
              <a:buNone/>
            </a:pPr>
            <a:r>
              <a:rPr lang="ru-RU" i="1" u="sng" dirty="0">
                <a:latin typeface="Times New Roman" pitchFamily="18" charset="0"/>
                <a:cs typeface="Times New Roman" pitchFamily="18" charset="0"/>
              </a:rPr>
              <a:t>План формирования поездов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единый технологический процесс деятельности всех станций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железнодорожной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сети. </a:t>
            </a:r>
          </a:p>
          <a:p>
            <a:pPr marL="0" indent="450000" algn="ctr">
              <a:spcBef>
                <a:spcPts val="0"/>
              </a:spcBef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он одновременно выступает схемой распределения сортировочных работ между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ними</a:t>
            </a: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устанавливает назначение и род групп вагонов, составов, формируемых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станциями</a:t>
            </a:r>
          </a:p>
          <a:p>
            <a:pPr marL="0" indent="450000">
              <a:spcBef>
                <a:spcPts val="0"/>
              </a:spcBef>
              <a:buFont typeface="Wingdings" pitchFamily="2" charset="2"/>
              <a:buChar char="q"/>
            </a:pP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>
              <a:spcBef>
                <a:spcPts val="0"/>
              </a:spcBef>
              <a:buFont typeface="Wingdings" pitchFamily="2" charset="2"/>
              <a:buChar char="q"/>
            </a:pP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50000">
              <a:spcBef>
                <a:spcPts val="0"/>
              </a:spcBef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 плане формирования указано:</a:t>
            </a:r>
          </a:p>
          <a:p>
            <a:pPr marL="0" indent="450000">
              <a:spcBef>
                <a:spcPts val="0"/>
              </a:spcBef>
              <a:buNone/>
            </a:pP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Категории отправляемых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составов; </a:t>
            </a: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Станции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расформирования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Назначение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каждого из включенных в состав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вагонов;</a:t>
            </a: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каждого из подвижных составов. </a:t>
            </a:r>
          </a:p>
          <a:p>
            <a:pPr marL="0" indent="450000">
              <a:spcBef>
                <a:spcPts val="0"/>
              </a:spcBef>
              <a:buNone/>
            </a:pPr>
            <a:r>
              <a:rPr lang="ru-RU" sz="2800" i="1" u="sng" dirty="0">
                <a:latin typeface="Times New Roman" pitchFamily="18" charset="0"/>
                <a:cs typeface="Times New Roman" pitchFamily="18" charset="0"/>
              </a:rPr>
              <a:t>План формирования поездов ориентирован на снижение расходов железнодорожных компаний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Методы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составления плана формирования поездов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ctr">
              <a:spcBef>
                <a:spcPts val="0"/>
              </a:spcBef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План формирования грузовых поездов предусматривает включение вагонов в подвижные составы двумя методами: </a:t>
            </a:r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419872" y="3212976"/>
            <a:ext cx="93610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355976" y="3212976"/>
            <a:ext cx="86409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11560" y="4005064"/>
            <a:ext cx="31684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назначению следования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3861048"/>
            <a:ext cx="27987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роду формируемого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подвижного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состава</a:t>
            </a:r>
          </a:p>
        </p:txBody>
      </p:sp>
      <p:pic>
        <p:nvPicPr>
          <p:cNvPr id="14340" name="Picture 4" descr="В России запустили грузовое поезда в обход Украин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581128"/>
            <a:ext cx="3787991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 algn="ctr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Рассмотрим самые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распространенные специализации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рамках плана формирования грузовых поездов ОАО РЖД. По условиям, грузовые составы будут разделены на: </a:t>
            </a:r>
          </a:p>
          <a:p>
            <a:endParaRPr lang="ru-RU" dirty="0"/>
          </a:p>
        </p:txBody>
      </p:sp>
      <p:pic>
        <p:nvPicPr>
          <p:cNvPr id="17414" name="Picture 6" descr="ᐈ Стрелка на право фотографии, картинки стрелка в право | скачать на  Depositphotos®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293096"/>
            <a:ext cx="1571247" cy="1052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476672"/>
            <a:ext cx="295232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Отправительские маршруты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6136" y="476672"/>
            <a:ext cx="252562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Технические маршруты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3" y="83671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Организуются с мест погрузки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836712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Формируются без грузоотправителя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1763688" y="1484784"/>
            <a:ext cx="288032" cy="360040"/>
          </a:xfrm>
          <a:prstGeom prst="downArrow">
            <a:avLst>
              <a:gd name="adj1" fmla="val 50000"/>
              <a:gd name="adj2" fmla="val 461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5616" y="1916832"/>
            <a:ext cx="1771639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По назначению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2348880"/>
            <a:ext cx="4824536" cy="120032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Прямые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Назначение на станции распыления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Назначение на распределительные  или входные станции ж/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616" y="3717032"/>
            <a:ext cx="266290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По условиям обращения: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23528" y="4293096"/>
            <a:ext cx="4608512" cy="64633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Кольцевые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Технологические - курсируют поезда: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499992" y="4509120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347864" y="5013176"/>
            <a:ext cx="2307748" cy="1477328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Зонные сборные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Удлиненные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Сборно-участковые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Вывозные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Передаточные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1772816"/>
            <a:ext cx="272337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Составы подразделяются: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16216" y="2348880"/>
            <a:ext cx="1593193" cy="9233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Сквозные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Участковые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Сборные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4" descr="Грузовые поезда Китай-Европа в 2018 году совершили 6 363 рейса — Центр  транспортных стратег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221088"/>
            <a:ext cx="3025138" cy="18539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7931224" cy="3917032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i="1" u="sng" dirty="0">
                <a:latin typeface="Times New Roman" pitchFamily="18" charset="0"/>
                <a:cs typeface="Times New Roman" pitchFamily="18" charset="0"/>
              </a:rPr>
              <a:t>Прямые.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Они формируются из вагонов назначением на одну-единственную станцию выгрузки, а также по адресу одного получателя на конкретный подъездной путь.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i="1" u="sng" dirty="0" smtClean="0">
                <a:latin typeface="Times New Roman" pitchFamily="18" charset="0"/>
                <a:cs typeface="Times New Roman" pitchFamily="18" charset="0"/>
              </a:rPr>
              <a:t>Назначения </a:t>
            </a:r>
            <a:r>
              <a:rPr lang="ru-RU" sz="2400" i="1" u="sng" dirty="0">
                <a:latin typeface="Times New Roman" pitchFamily="18" charset="0"/>
                <a:cs typeface="Times New Roman" pitchFamily="18" charset="0"/>
              </a:rPr>
              <a:t>на так называемые станции распыления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Назначение на такие станции распыления, где осуществляется разведение вагонов по грузополучателям, станциям выгрузки в границах зон обслуживания данных станций.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i="1" u="sng" dirty="0" smtClean="0">
                <a:latin typeface="Times New Roman" pitchFamily="18" charset="0"/>
                <a:cs typeface="Times New Roman" pitchFamily="18" charset="0"/>
              </a:rPr>
              <a:t>Назначение </a:t>
            </a:r>
            <a:r>
              <a:rPr lang="ru-RU" sz="2400" i="1" u="sng" dirty="0">
                <a:latin typeface="Times New Roman" pitchFamily="18" charset="0"/>
                <a:cs typeface="Times New Roman" pitchFamily="18" charset="0"/>
              </a:rPr>
              <a:t>на распределительные или входные станции ж/</a:t>
            </a:r>
            <a:r>
              <a:rPr lang="ru-RU" sz="2400" i="1" u="sng" dirty="0" err="1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где получаются только топливные грузы.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147248" cy="4061048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i="1" u="sng" dirty="0">
                <a:latin typeface="Times New Roman" pitchFamily="18" charset="0"/>
                <a:cs typeface="Times New Roman" pitchFamily="18" charset="0"/>
              </a:rPr>
              <a:t>Кольцевые.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Тут имеются постоянные составы, которые после выгрузки снова возвращаются на начальную станцию или отделение железной дороги для повторной загрузки.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0000">
              <a:spcBef>
                <a:spcPts val="0"/>
              </a:spcBef>
              <a:buFont typeface="Wingdings" pitchFamily="2" charset="2"/>
              <a:buChar char="Ø"/>
            </a:pP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Технологические</a:t>
            </a:r>
            <a:r>
              <a:rPr lang="ru-RU" sz="2800" i="1" u="sng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Они будут обращаться по установленному графику между предприятиями, организациями - адресатами и адресантами грузов, сопровождаемыми технологическими процессами, требующими именно ритмичной доставки.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51520" y="188640"/>
            <a:ext cx="3456384" cy="9233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Сквозные.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Они следуют без переработки через одну или сразу несколько ж/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станций.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268760"/>
            <a:ext cx="3528392" cy="646331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Участковые.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Следуют по одному участку без переформирования.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132856"/>
            <a:ext cx="3744416" cy="9233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Сборные.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Предназначены для сбора и развоза вагонов по станциям конкретного участка.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212976"/>
            <a:ext cx="4572000" cy="92333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Зонные сборные.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Работают сразу на нескольких промежуточных станциях, относящихся к одному участку. </a:t>
            </a: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483768" y="4221088"/>
            <a:ext cx="3600400" cy="120032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Удлиненные.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Соответственно, работают на промежуточных станциях двух смежных ж/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участков.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4283968" y="188640"/>
            <a:ext cx="2843808" cy="230832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Сборно-участковые.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Такие поезда следуют по нескольким участкам, работают на промежуточных станциях одного участка и следуют транзитом через иные участки.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292080" y="2204864"/>
            <a:ext cx="3599384" cy="147732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Вывозные.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Они следуют с участковой или сортировочной станции до отдельной грузовой или промежуточной станции уже иного, примыкающего участка.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79512" y="5517232"/>
            <a:ext cx="3887416" cy="120032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Передаточные.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Курсируют между станциями, входящими в один узел. Обслуживаются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спецпарком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передаточных локомотивов.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6156176" y="3789040"/>
            <a:ext cx="2843808" cy="286232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 называемые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диспетчерские локомотивы.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Избираются при незначительной выгрузке/погрузке на промежуточных ж/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станциях. Нередко выступают дополнением к сборным поездным составам.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 animBg="1"/>
      <p:bldP spid="7" grpId="0" animBg="1"/>
      <p:bldP spid="8" grpId="0" animBg="1"/>
      <p:bldP spid="9" grpId="0" animBg="1"/>
      <p:bldP spid="19458" grpId="0" animBg="1"/>
      <p:bldP spid="19459" grpId="0" animBg="1"/>
      <p:bldP spid="19460" grpId="0" animBg="1"/>
      <p:bldP spid="19461" grpId="0" animBg="1"/>
      <p:bldP spid="1946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728</Words>
  <Application>Microsoft Office PowerPoint</Application>
  <PresentationFormat>Экран (4:3)</PresentationFormat>
  <Paragraphs>81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Тема Office</vt:lpstr>
      <vt:lpstr>Принципы и основные методы составления плана формирования поездов </vt:lpstr>
      <vt:lpstr>Презентация PowerPoint</vt:lpstr>
      <vt:lpstr>Презентация PowerPoint</vt:lpstr>
      <vt:lpstr>Методы составления плана формирования поездов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 числу групп вагонов составы формируются:  </vt:lpstr>
      <vt:lpstr>Презентация PowerPoint</vt:lpstr>
      <vt:lpstr>Презентация PowerPoint</vt:lpstr>
      <vt:lpstr>Показатели по маршрутизации  </vt:lpstr>
      <vt:lpstr>Основные показатели маршрутизации для плана формирования:</vt:lpstr>
      <vt:lpstr>Общие показатели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Принципы и основные методы составления плана формирования поездов</dc:title>
  <dc:creator>Home</dc:creator>
  <cp:lastModifiedBy>Учетная запись Майкрософт</cp:lastModifiedBy>
  <cp:revision>16</cp:revision>
  <dcterms:created xsi:type="dcterms:W3CDTF">2020-09-02T06:13:35Z</dcterms:created>
  <dcterms:modified xsi:type="dcterms:W3CDTF">2024-11-09T07:02:28Z</dcterms:modified>
</cp:coreProperties>
</file>