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  <p:sldId id="262" r:id="rId9"/>
    <p:sldId id="261" r:id="rId10"/>
    <p:sldId id="268" r:id="rId11"/>
    <p:sldId id="267" r:id="rId12"/>
    <p:sldId id="266" r:id="rId13"/>
    <p:sldId id="265" r:id="rId14"/>
    <p:sldId id="269" r:id="rId15"/>
    <p:sldId id="273" r:id="rId16"/>
    <p:sldId id="272" r:id="rId17"/>
    <p:sldId id="271" r:id="rId18"/>
    <p:sldId id="270" r:id="rId19"/>
    <p:sldId id="274" r:id="rId20"/>
    <p:sldId id="277" r:id="rId21"/>
    <p:sldId id="278" r:id="rId22"/>
    <p:sldId id="313" r:id="rId23"/>
    <p:sldId id="312" r:id="rId24"/>
    <p:sldId id="282" r:id="rId25"/>
    <p:sldId id="281" r:id="rId26"/>
    <p:sldId id="280" r:id="rId27"/>
    <p:sldId id="279" r:id="rId28"/>
    <p:sldId id="283" r:id="rId29"/>
    <p:sldId id="284" r:id="rId30"/>
    <p:sldId id="285" r:id="rId31"/>
    <p:sldId id="287" r:id="rId32"/>
    <p:sldId id="311" r:id="rId33"/>
    <p:sldId id="288" r:id="rId34"/>
    <p:sldId id="286" r:id="rId35"/>
    <p:sldId id="294" r:id="rId36"/>
    <p:sldId id="293" r:id="rId37"/>
    <p:sldId id="295" r:id="rId38"/>
    <p:sldId id="292" r:id="rId39"/>
    <p:sldId id="300" r:id="rId40"/>
    <p:sldId id="301" r:id="rId41"/>
    <p:sldId id="302" r:id="rId42"/>
    <p:sldId id="303" r:id="rId43"/>
    <p:sldId id="305" r:id="rId44"/>
    <p:sldId id="306" r:id="rId45"/>
    <p:sldId id="307" r:id="rId46"/>
    <p:sldId id="308" r:id="rId47"/>
    <p:sldId id="291" r:id="rId48"/>
    <p:sldId id="309" r:id="rId49"/>
    <p:sldId id="299" r:id="rId50"/>
    <p:sldId id="298" r:id="rId51"/>
    <p:sldId id="290" r:id="rId52"/>
    <p:sldId id="315" r:id="rId53"/>
    <p:sldId id="316" r:id="rId5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2" autoAdjust="0"/>
    <p:restoredTop sz="94129" autoAdjust="0"/>
  </p:normalViewPr>
  <p:slideViewPr>
    <p:cSldViewPr>
      <p:cViewPr>
        <p:scale>
          <a:sx n="70" d="100"/>
          <a:sy n="70" d="100"/>
        </p:scale>
        <p:origin x="1296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http://www.mtu.gov.ua/img/publishing/?id=95143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http://www.mtu.gov.ua/img/publishing/?id=95143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http://www.mtu.gov.ua/img/publishing/?id=95143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683568" y="5824439"/>
            <a:ext cx="8136904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660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3804" y="5172518"/>
            <a:ext cx="9050196" cy="115212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технологического электроснабжения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защищаться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токов короткого замыкания, перенапряжений, включая атмосферные и коммутационные, и перегрузок сверх установленных норм.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п.3)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s.go31.ru/section/newsInternalIcon/upload/images/news/icon/000/048/665/dsc4111-2_5bbcb08f0d74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93"/>
          <a:stretch/>
        </p:blipFill>
        <p:spPr bwMode="auto">
          <a:xfrm>
            <a:off x="2521371" y="633461"/>
            <a:ext cx="6408712" cy="449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lide-share.ru/slide/3615659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63"/>
          <a:stretch/>
        </p:blipFill>
        <p:spPr bwMode="auto">
          <a:xfrm>
            <a:off x="106111" y="633461"/>
            <a:ext cx="3456384" cy="449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82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5085184"/>
            <a:ext cx="8928992" cy="10409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Линии электропередачи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напряжением свыше 1000 В, проложенные по опорам контактной сети,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отключаться при однофазных замыканиях на землю.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п.3)</a:t>
            </a:r>
          </a:p>
          <a:p>
            <a:pPr marL="0" indent="0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4" descr="https://dvizhenie24.ru/wp-content/uploads/2019/07/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34336"/>
            <a:ext cx="7355160" cy="430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179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149080"/>
            <a:ext cx="9144000" cy="21328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подвеса контактного провода вне искусственных сооружений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менее: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перегонах и железнодорожных станциях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5750 мм;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переездах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6000 мм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(ПТЭ Прил.№4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п.4)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8" name="Picture 4" descr="https://wiki.nashtransport.ru/images/5/5e/%D0%93%D0%96%D0%94_%D0%94%D0%BE%D1%81%D0%BA%D0%B8%D0%BD%D0%BE_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871" y="632032"/>
            <a:ext cx="2834929" cy="342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admkut-jah.ru/images/pamyatki/JD_pereez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32032"/>
            <a:ext cx="4356720" cy="342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113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1219" y="4071838"/>
            <a:ext cx="9032781" cy="1800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подвеса контактного провода в пределах искусственных сооружений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</a:t>
            </a:r>
            <a:r>
              <a:rPr lang="ru-RU" sz="2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менее: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5550 мм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для контактной сети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постоянного тока напряжением 3 </a:t>
            </a:r>
            <a:r>
              <a:rPr lang="ru-RU" sz="2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5570 мм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для контактной сети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переменного тока напряжением 25 </a:t>
            </a:r>
            <a:r>
              <a:rPr lang="ru-RU" sz="2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</a:t>
            </a:r>
            <a:endParaRPr lang="ru-RU" sz="2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подвеса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контактного провода должна быть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6800 мм</a:t>
            </a: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(ПТЭ Прил.№4 п.4)</a:t>
            </a:r>
          </a:p>
          <a:p>
            <a:pPr marL="0" indent="0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6" name="Picture 8" descr="https://kuban.photography/uploads/posts/2017-09/1504245655_photo1965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644" y="634336"/>
            <a:ext cx="4356851" cy="343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s://ds04.infourok.ru/uploads/ex/004d/0008d9ec-d2461fb2/hello_html_m593dadc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3" y="634336"/>
            <a:ext cx="4560442" cy="341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010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052101"/>
            <a:ext cx="9036496" cy="169334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искусственных сооружений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токоведущих элементов токоприемника и частей контактной сети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находящихся под напряжением,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заземленных частей сооружений 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железнодорожного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состава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200 мм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линиях, электрифицированных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270 мм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переменном токе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п.5)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slide-share.ru/image/680161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026" y="599145"/>
            <a:ext cx="6235948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070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slide-share.ru/image/6801612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6" t="5573" r="44921" b="3563"/>
          <a:stretch/>
        </p:blipFill>
        <p:spPr bwMode="auto">
          <a:xfrm>
            <a:off x="4715511" y="345214"/>
            <a:ext cx="3096344" cy="453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G:\УПЦ-3\11. Заготовки\Изучаем-ПТЭ, ИСИ, ИДП\Новая папка\установка опор к.с.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2"/>
          <a:stretch/>
        </p:blipFill>
        <p:spPr bwMode="auto">
          <a:xfrm>
            <a:off x="395536" y="345214"/>
            <a:ext cx="3394523" cy="473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77252"/>
            <a:ext cx="9036496" cy="1184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от оси крайнего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до внутреннего края опор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контактной сети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перегонах 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железнодорожных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должно быть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3100 мм.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п.6)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998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lide-share.ru/image/532880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" r="2034"/>
          <a:stretch/>
        </p:blipFill>
        <p:spPr bwMode="auto">
          <a:xfrm>
            <a:off x="1352732" y="548680"/>
            <a:ext cx="6438535" cy="4398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1178" y="4653136"/>
            <a:ext cx="9092821" cy="14127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особо сильно снегозаносимых выемках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(кроме скальных)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 выходах из них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 длине 100 м)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оси крайнего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пути до внутреннего края опор контактной сети должно быть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5700 мм.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п.6)</a:t>
            </a:r>
          </a:p>
          <a:p>
            <a:pPr marL="0" indent="0">
              <a:buNone/>
            </a:pPr>
            <a:endParaRPr lang="ru-RU" sz="2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530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1800" y="4707744"/>
            <a:ext cx="8871019" cy="15677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существующих линиях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особо трудных условиях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вновь электрифицируемых линиях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оси железнодорожного пути до внутреннего края опор контактной сети допускается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 не менее 2450 мм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на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перегонах — не менее 2750 мм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п.6)</a:t>
            </a:r>
          </a:p>
          <a:p>
            <a:pPr marL="0" indent="0" algn="just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slide-share.ru/image/680161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1707718" cy="191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slide-share.ru/image/6801610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4" t="6479"/>
          <a:stretch/>
        </p:blipFill>
        <p:spPr bwMode="auto">
          <a:xfrm>
            <a:off x="171801" y="544244"/>
            <a:ext cx="4579776" cy="423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slide-share.ru/image/6801610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85" t="37118" r="29803" b="13606"/>
          <a:stretch/>
        </p:blipFill>
        <p:spPr bwMode="auto">
          <a:xfrm rot="5400000">
            <a:off x="1721413" y="2941278"/>
            <a:ext cx="236410" cy="207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87624" y="3542380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2450 мм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slide-share.ru/image/6801610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4" t="6479" r="2194"/>
          <a:stretch/>
        </p:blipFill>
        <p:spPr bwMode="auto">
          <a:xfrm>
            <a:off x="4463044" y="544244"/>
            <a:ext cx="4680956" cy="423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slide-share.ru/image/6801610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85" t="37118" r="29803" b="13606"/>
          <a:stretch/>
        </p:blipFill>
        <p:spPr bwMode="auto">
          <a:xfrm rot="5400000">
            <a:off x="6137889" y="2768551"/>
            <a:ext cx="239320" cy="210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31731" y="3451427"/>
            <a:ext cx="1010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2750 мм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39517" y="422418"/>
            <a:ext cx="1581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перегонах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65044" y="422418"/>
            <a:ext cx="1511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</a:t>
            </a:r>
          </a:p>
        </p:txBody>
      </p:sp>
    </p:spTree>
    <p:extLst>
      <p:ext uri="{BB962C8B-B14F-4D97-AF65-F5344CB8AC3E}">
        <p14:creationId xmlns:p14="http://schemas.microsoft.com/office/powerpoint/2010/main" val="2123291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pic>
        <p:nvPicPr>
          <p:cNvPr id="4" name="Picture 2" descr="https://antennaproducts.com/wp-content/uploads/2014/04/srq230-ground-moun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34336"/>
            <a:ext cx="3887308" cy="39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3121" y="4606036"/>
            <a:ext cx="89289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металлические сооружения и конструкции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расположенные на расстоянии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5 метров от частей контактной сети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должны быть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заземлены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оборудованы устройствами защитного отключения при попадании на сооружения и конструкции высокого напряжения. </a:t>
            </a:r>
          </a:p>
          <a:p>
            <a:pPr algn="just"/>
            <a:r>
              <a:rPr lang="ru-RU" dirty="0" smtClean="0"/>
              <a:t>                                                                                                                        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(ПТЭ Прил.№4 п.7)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4" t="14496" r="4690"/>
          <a:stretch/>
        </p:blipFill>
        <p:spPr bwMode="auto">
          <a:xfrm>
            <a:off x="4501297" y="634336"/>
            <a:ext cx="4320480" cy="39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5484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3" y="4070667"/>
            <a:ext cx="8928993" cy="18002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путепроводах и пешеходных мостах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расположенных над электрифицированными железнодорожными путями, должны быть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 предохранительные щиты и сплошной настил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местах прохода людей для ограждения частей контактной сети, находящихся под напряжением.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п.7)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8" name="Picture 6" descr="https://photos.wikimapia.org/p/00/06/73/97/04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5" y="636319"/>
            <a:ext cx="5040560" cy="340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2500"/>
          <a:stretch/>
        </p:blipFill>
        <p:spPr>
          <a:xfrm>
            <a:off x="4427984" y="634336"/>
            <a:ext cx="4608512" cy="340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102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pic>
        <p:nvPicPr>
          <p:cNvPr id="1026" name="Picture 2" descr="http://900igr.net/up/datas/212746/00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42" r="51193" b="42092"/>
          <a:stretch/>
        </p:blipFill>
        <p:spPr bwMode="auto">
          <a:xfrm>
            <a:off x="683568" y="634336"/>
            <a:ext cx="3672408" cy="250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900igr.net/up/datas/212746/0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07" r="51193" b="1"/>
          <a:stretch/>
        </p:blipFill>
        <p:spPr bwMode="auto">
          <a:xfrm>
            <a:off x="4477072" y="635014"/>
            <a:ext cx="3767336" cy="250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3124" y="3356992"/>
            <a:ext cx="8807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Требование ПТЭ к сооружениям и устройствам технологического электроснабжения железных дорог. 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Уровни напряжения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Габарит подвески контактного провода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опор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Средства и устройства защиты, секционирование контактной сети.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Воздушные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линии электропередачи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Действия локомотивной бригады и причастных работников при обнаружении неисправности контактной сети (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крышевого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оборудования).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№2580 от 12.12.2017г. п.15,16)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488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4" name="Picture 6" descr="https://slide-share.ru/slide/7720421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8" r="28077" b="15664"/>
          <a:stretch/>
        </p:blipFill>
        <p:spPr bwMode="auto">
          <a:xfrm>
            <a:off x="5033013" y="500803"/>
            <a:ext cx="4032448" cy="309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282388"/>
            <a:ext cx="9144000" cy="198165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сеть, линии электропередачи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автоблокировки и продольного электроснабжения напряжением свыше 1000 В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разделяться на секции при помощи </a:t>
            </a: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изолирующих сопряжений анкерных участков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(предусматривающих электрическую независимость смежных секций), </a:t>
            </a: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нейтральных вставок, секционных и врезных изоляторов, разъединителей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(ПТЭ Прил.№4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п.8)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8" name="Picture 10" descr="https://i.ytimg.com/vi/KbJNkLHNn80/hq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89" y="764094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s://omzor.ru/wp-content/uploads/2019/06/podveski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8" b="28554"/>
          <a:stretch/>
        </p:blipFill>
        <p:spPr bwMode="auto">
          <a:xfrm>
            <a:off x="4882951" y="2176871"/>
            <a:ext cx="418250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712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5275559"/>
            <a:ext cx="9036496" cy="11057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Опоры контактной сети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щиты, установленные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границах воздушных промежутков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должны иметь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отличительную окраску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п.8)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 descr="http://rasfokus.ru/images/photos/medium/67a5f54f42119dfc2e68123917e8af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34336"/>
            <a:ext cx="7869560" cy="459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://www.mtu.gov.ua/img/publishing/?id=95143"/>
          <p:cNvPicPr/>
          <p:nvPr/>
        </p:nvPicPr>
        <p:blipFill rotWithShape="1">
          <a:blip r:embed="rId3" r:link="rId4" cstate="print"/>
          <a:srcRect l="47523" r="16211" b="25334"/>
          <a:stretch/>
        </p:blipFill>
        <p:spPr bwMode="auto">
          <a:xfrm>
            <a:off x="6464896" y="634336"/>
            <a:ext cx="208823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6969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229305"/>
            <a:ext cx="9142302" cy="16170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Нейтральная вставка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участок контактной подвески между двумя воздушными промежутками (изолирующими сопряжениями), на котором отсутствует напряжение , обеспечивающий электрическую изоляцию сопрягаемых участков при прохождении токоприемников электроподвижного состава.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helpiks.org/helpiksorg/baza8/251200735342.files/image2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8"/>
          <a:stretch/>
        </p:blipFill>
        <p:spPr bwMode="auto">
          <a:xfrm>
            <a:off x="395535" y="548680"/>
            <a:ext cx="8597897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://www.mtu.gov.ua/img/publishing/?id=95143"/>
          <p:cNvPicPr/>
          <p:nvPr/>
        </p:nvPicPr>
        <p:blipFill rotWithShape="1">
          <a:blip r:embed="rId3" r:link="rId4" cstate="print"/>
          <a:srcRect l="47523" r="16211" b="25334"/>
          <a:stretch/>
        </p:blipFill>
        <p:spPr bwMode="auto">
          <a:xfrm>
            <a:off x="7054070" y="2492896"/>
            <a:ext cx="208823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3861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376368"/>
            <a:ext cx="9144000" cy="1481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электрифицированных участках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входной светофор и знак «Граница станции»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должен стоять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воздушным промежутком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 стороны перегона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расстоянии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ближе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остряка входной стрелки или предельного столбика. 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Входные светофоры с Житомира и с ветви &quot;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2"/>
          <a:stretch/>
        </p:blipFill>
        <p:spPr bwMode="auto">
          <a:xfrm>
            <a:off x="228600" y="634336"/>
            <a:ext cx="8686800" cy="474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://www.mtu.gov.ua/img/publishing/?id=95143"/>
          <p:cNvPicPr/>
          <p:nvPr/>
        </p:nvPicPr>
        <p:blipFill rotWithShape="1">
          <a:blip r:embed="rId3" r:link="rId4" cstate="print"/>
          <a:srcRect l="47523" r="16211" b="25334"/>
          <a:stretch/>
        </p:blipFill>
        <p:spPr bwMode="auto">
          <a:xfrm>
            <a:off x="6827168" y="634336"/>
            <a:ext cx="208823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0502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8" r="4250"/>
          <a:stretch/>
        </p:blipFill>
        <p:spPr bwMode="auto">
          <a:xfrm>
            <a:off x="57505" y="2780928"/>
            <a:ext cx="9086495" cy="2550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4" name="Picture 2" descr="https://helpiks.org/helpiksorg/baza9/381013916278.files/image07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294" y="323992"/>
            <a:ext cx="7805838" cy="261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6256" y="5116573"/>
            <a:ext cx="8928992" cy="1329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Между опорами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щитами воздушного промежутка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остановка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электроподвижного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с поднятым токоприемником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(ПТЭ Прил.№4 п.8)</a:t>
            </a:r>
          </a:p>
        </p:txBody>
      </p:sp>
    </p:spTree>
    <p:extLst>
      <p:ext uri="{BB962C8B-B14F-4D97-AF65-F5344CB8AC3E}">
        <p14:creationId xmlns:p14="http://schemas.microsoft.com/office/powerpoint/2010/main" val="18262182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m.studref.com/htm/img/39/7854/1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5" y="323992"/>
            <a:ext cx="4238625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93186" y="836712"/>
            <a:ext cx="4443310" cy="43788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питания и секционирования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контактной сети, линий автоблокировки и продольного технологического электроснабжения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определяется,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соответственно,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владельцем инфраструктуры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владельцем железнодорожных путей необщего пользования.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Выкопировки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этой схемы, ежегодно выверяемые,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включаются в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железнодорожной станции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(ПТЭ Прил.№4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п.9)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8593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4300" y="4638613"/>
            <a:ext cx="8915400" cy="206084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Переключение разъединителей контактной сети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электровозных 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моторвагонных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депо, экипировочных устройств, а также железнодорожных путей, где осматривается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крышевое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оборудование электроподвижного состава,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производится уполномоченными лицами, прошедшими соответствующее обучение.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Переключение остальных разъединителей производится только по приказу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энергодиспетчера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п.10)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2" descr="http://otvali.ru/wp-content/uploads/2018/10/raziedeniteli-visokovolt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191" y="619813"/>
            <a:ext cx="6720218" cy="401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2511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s://lokomo.ru/images/elektro/kont-set/kontaktnaja-set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1020"/>
            <a:ext cx="434340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https://lokomo.ru/images/elektro/kont-set/kontaktnaja-set-1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534"/>
            <a:ext cx="423944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261460"/>
            <a:ext cx="9036496" cy="1833067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Приводы</a:t>
            </a:r>
            <a:r>
              <a:rPr lang="ru-RU" dirty="0"/>
              <a:t> секционных разъединителей </a:t>
            </a:r>
            <a:r>
              <a:rPr lang="ru-RU" b="1" dirty="0"/>
              <a:t>с ручным управлением </a:t>
            </a:r>
            <a:r>
              <a:rPr lang="ru-RU" dirty="0"/>
              <a:t>должны быть </a:t>
            </a:r>
            <a:r>
              <a:rPr lang="ru-RU" b="1" dirty="0"/>
              <a:t>заперты на замки</a:t>
            </a:r>
            <a:r>
              <a:rPr lang="ru-RU" dirty="0"/>
              <a:t>. </a:t>
            </a:r>
            <a:r>
              <a:rPr lang="ru-RU" b="1" dirty="0"/>
              <a:t>Порядок переключения разъединителей контактной сети</a:t>
            </a:r>
            <a:r>
              <a:rPr lang="ru-RU" dirty="0"/>
              <a:t>, а также выключателей и разъединителей линий автоблокировки и продольного технологического электроснабжения, </a:t>
            </a:r>
            <a:r>
              <a:rPr lang="ru-RU" b="1" dirty="0"/>
              <a:t>хранения ключей</a:t>
            </a:r>
            <a:r>
              <a:rPr lang="ru-RU" dirty="0"/>
              <a:t> от запертых приводов разъединителей, </a:t>
            </a:r>
            <a:r>
              <a:rPr lang="ru-RU" b="1" dirty="0" smtClean="0"/>
              <a:t>устанавливается владельцем </a:t>
            </a:r>
            <a:r>
              <a:rPr lang="ru-RU" b="1" dirty="0"/>
              <a:t>инфраструктуры</a:t>
            </a:r>
            <a:r>
              <a:rPr lang="ru-RU" b="1" dirty="0" smtClean="0"/>
              <a:t>.                  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(ПТЭ Прил.№4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п.10)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697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15716" y="561025"/>
            <a:ext cx="5112568" cy="60309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Воздушные линии электропередачи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 descr="http://5klass.net/datas/fizika/Proizvodstvo-peredacha-i-ispolzovanie-elektroenergii/0007-007-Peredacha-elektroenergi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3" t="29737" r="7476" b="31090"/>
          <a:stretch/>
        </p:blipFill>
        <p:spPr bwMode="auto">
          <a:xfrm>
            <a:off x="275142" y="892366"/>
            <a:ext cx="8570795" cy="388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https://ds05.infourok.ru/uploads/ex/0339/0003d3c8-b66ccf55/img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t="5588" r="2878" b="74463"/>
          <a:stretch/>
        </p:blipFill>
        <p:spPr bwMode="auto">
          <a:xfrm>
            <a:off x="-11461" y="4780797"/>
            <a:ext cx="9144000" cy="13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0602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04" y="404664"/>
            <a:ext cx="806489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4300" y="4476394"/>
            <a:ext cx="8915400" cy="15289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от нижней точки проводов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воздушных линий электропередачи напряжением свыше 1000 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поверхности земли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максимальной стреле провеса должно быть не менее: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перегонах — 6,0 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труднодоступных местах — 5,0 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(ПТЭ Прил.№4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п.11)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845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5168949"/>
            <a:ext cx="9036496" cy="1689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технологического электроснабжения должны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обеспечивать: 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Надежное </a:t>
            </a:r>
            <a:r>
              <a:rPr lang="ru-RU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электроснабжение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ЭПС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движения поездов с установленными нормами массы, скоростями и интервалами между ними при установленных размерах движения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    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(ПТЭ Прил.№4 п.1)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railway-transport.ru/books/item/f00/s00/z0000017/pic/0000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34335"/>
            <a:ext cx="6876764" cy="453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7646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3992"/>
            <a:ext cx="867645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337361"/>
            <a:ext cx="9144000" cy="15450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от нижней точки проводов воздушных линий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электропередачи напряжением свыше 1000В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поверхности земли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максимальной стреле провеса должно быть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пересечениях с автодорогами, станциях и в населенных пунктах - 7,0 м.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п.11)</a:t>
            </a:r>
          </a:p>
          <a:p>
            <a:pPr marL="0" indent="0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993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687220"/>
            <a:ext cx="9036496" cy="2104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пересечениях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путей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нижней точки проводов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воздушных линий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электропередачи напряжением свыше 1000 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уровня верха головки рельса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электрифицированных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путей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7,5 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электрифицированных линиях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расстояние до проводов контактной сети должно устанавливаться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уровня напряжения пересекаемых воздушных линий электропередачи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п.11)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698" name="Picture 2" descr="https://static.tildacdn.com/tild3134-3133-4330-a139-636634376531/w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183" y="634336"/>
            <a:ext cx="733163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6255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1978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8200" y="1844824"/>
            <a:ext cx="4038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 smtClean="0"/>
              <a:t>11. 2750 мм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 smtClean="0"/>
              <a:t>12. 270 мм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 smtClean="0"/>
              <a:t>13. 7 м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 smtClean="0"/>
              <a:t>14. 5750 мм </a:t>
            </a:r>
            <a:endParaRPr lang="ru-RU" sz="2400" b="1" dirty="0"/>
          </a:p>
          <a:p>
            <a:pPr marL="0" indent="0">
              <a:buNone/>
            </a:pPr>
            <a:r>
              <a:rPr lang="ru-RU" sz="2600" b="1" dirty="0" smtClean="0"/>
              <a:t>15. 2,7-4 </a:t>
            </a:r>
            <a:r>
              <a:rPr lang="ru-RU" sz="2600" b="1" dirty="0" err="1" smtClean="0"/>
              <a:t>кВ</a:t>
            </a:r>
            <a:endParaRPr lang="ru-RU" sz="2600" b="1" dirty="0"/>
          </a:p>
          <a:p>
            <a:pPr marL="0" indent="0">
              <a:buNone/>
            </a:pPr>
            <a:r>
              <a:rPr lang="ru-RU" sz="2600" b="1" dirty="0" smtClean="0"/>
              <a:t>16. 6800 мм</a:t>
            </a:r>
            <a:endParaRPr lang="ru-RU" sz="2600" b="1" dirty="0"/>
          </a:p>
          <a:p>
            <a:pPr marL="0" indent="0">
              <a:buNone/>
            </a:pPr>
            <a:r>
              <a:rPr lang="ru-RU" sz="2600" b="1" dirty="0" smtClean="0"/>
              <a:t>17. 2,4 </a:t>
            </a:r>
            <a:r>
              <a:rPr lang="ru-RU" sz="2600" b="1" dirty="0" err="1" smtClean="0"/>
              <a:t>кВ</a:t>
            </a:r>
            <a:endParaRPr lang="ru-RU" sz="2600" b="1" dirty="0"/>
          </a:p>
          <a:p>
            <a:pPr marL="0" indent="0">
              <a:buNone/>
            </a:pPr>
            <a:r>
              <a:rPr lang="ru-RU" sz="2600" b="1" dirty="0" smtClean="0"/>
              <a:t>18. 5 м</a:t>
            </a:r>
            <a:endParaRPr lang="ru-RU" sz="2600" b="1" dirty="0"/>
          </a:p>
          <a:p>
            <a:pPr marL="0" indent="0">
              <a:buNone/>
            </a:pPr>
            <a:r>
              <a:rPr lang="ru-RU" sz="2600" b="1" dirty="0" smtClean="0"/>
              <a:t>19. 1,3 с</a:t>
            </a:r>
            <a:endParaRPr lang="ru-RU" sz="2600" b="1" dirty="0"/>
          </a:p>
          <a:p>
            <a:pPr marL="0" indent="0">
              <a:buNone/>
            </a:pPr>
            <a:r>
              <a:rPr lang="ru-RU" sz="2600" dirty="0"/>
              <a:t> 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59832" y="767398"/>
            <a:ext cx="23534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БЛИЦ-ОПРОС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1844824"/>
            <a:ext cx="1620957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1</a:t>
            </a:r>
            <a:r>
              <a:rPr lang="ru-RU" sz="2400" b="1" dirty="0" smtClean="0"/>
              <a:t>. 3100 </a:t>
            </a:r>
            <a:r>
              <a:rPr lang="ru-RU" sz="2400" b="1" dirty="0" smtClean="0"/>
              <a:t>мм</a:t>
            </a:r>
          </a:p>
          <a:p>
            <a:r>
              <a:rPr lang="ru-RU" sz="2400" b="1" dirty="0" smtClean="0"/>
              <a:t>2. 220 В</a:t>
            </a:r>
          </a:p>
          <a:p>
            <a:r>
              <a:rPr lang="ru-RU" sz="2400" b="1" dirty="0" smtClean="0"/>
              <a:t>3. 6000 мм</a:t>
            </a:r>
          </a:p>
          <a:p>
            <a:r>
              <a:rPr lang="ru-RU" sz="2400" b="1" dirty="0" smtClean="0"/>
              <a:t>4. 6 м</a:t>
            </a:r>
          </a:p>
          <a:p>
            <a:r>
              <a:rPr lang="ru-RU" sz="2400" b="1" dirty="0" smtClean="0"/>
              <a:t>5. 5550 мм</a:t>
            </a:r>
          </a:p>
          <a:p>
            <a:r>
              <a:rPr lang="ru-RU" sz="2400" b="1" dirty="0" smtClean="0"/>
              <a:t>6. 21-29 </a:t>
            </a:r>
            <a:r>
              <a:rPr lang="ru-RU" sz="2400" b="1" dirty="0" err="1" smtClean="0"/>
              <a:t>кВ</a:t>
            </a:r>
            <a:endParaRPr lang="ru-RU" sz="2400" b="1" dirty="0" smtClean="0"/>
          </a:p>
          <a:p>
            <a:r>
              <a:rPr lang="ru-RU" sz="2400" b="1" dirty="0" smtClean="0"/>
              <a:t>7. 5700 мм</a:t>
            </a:r>
          </a:p>
          <a:p>
            <a:r>
              <a:rPr lang="ru-RU" sz="2400" b="1" dirty="0" smtClean="0"/>
              <a:t>8. 2450 мм</a:t>
            </a:r>
          </a:p>
          <a:p>
            <a:r>
              <a:rPr lang="ru-RU" sz="2400" b="1" dirty="0" smtClean="0"/>
              <a:t>9. 19 </a:t>
            </a:r>
            <a:r>
              <a:rPr lang="ru-RU" sz="2400" b="1" dirty="0" err="1" smtClean="0"/>
              <a:t>кВ</a:t>
            </a:r>
            <a:endParaRPr lang="ru-RU" sz="2400" b="1" dirty="0" smtClean="0"/>
          </a:p>
          <a:p>
            <a:r>
              <a:rPr lang="ru-RU" sz="2400" b="1" dirty="0" smtClean="0"/>
              <a:t>10 .200 мм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896107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704" y="4865540"/>
            <a:ext cx="8967791" cy="14127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15.1.Машинист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поезда, остановившегося на перегоне из-за повреждения контактной сети или других устройств электроснабжения,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обязан: </a:t>
            </a: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по радиосвязи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остановке поезда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установленным порядком;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434852"/>
            <a:ext cx="914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15. Действия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локомотивной бригады и причастных работников при обнаружении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неисправности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контактной сети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повреждении токоприемников.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rcmm.ru/uploads/posts/2018-10/1540215135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87" y="1055540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rzn-jd.ru/wp-content/uploads/2015/11/IMG_809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24"/>
          <a:stretch/>
        </p:blipFill>
        <p:spPr bwMode="auto">
          <a:xfrm>
            <a:off x="6012606" y="1050879"/>
            <a:ext cx="2906688" cy="381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1909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617" y="3771230"/>
            <a:ext cx="9036496" cy="26821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случаях обнаружения повреждения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токоприемников,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крышевого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оборудования локомотива, МВПС или контактной сети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применить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экстренное торможение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одновременно,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меры к опусканию токоприемников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электроподвижном составе;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если контактный провод находится на крыше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состава, после остановки поезда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к исключению попадания людей в опасную зону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пассажирским поездом предупредить начальника поезда в МВПС по громкой связи о запрете выхода пассажиров из вагонов. </a:t>
            </a:r>
          </a:p>
        </p:txBody>
      </p:sp>
      <p:pic>
        <p:nvPicPr>
          <p:cNvPr id="2054" name="Picture 6" descr="https://avatars.mds.yandex.net/get-zen_doc/1852570/pub_5d60eae1aad43600ac096b26_5d60eaedddfef600ae08fd2a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687" y="634336"/>
            <a:ext cx="5114426" cy="314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15234"/>
          <a:stretch/>
        </p:blipFill>
        <p:spPr>
          <a:xfrm>
            <a:off x="250937" y="631121"/>
            <a:ext cx="3471430" cy="314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6275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939" y="4289020"/>
            <a:ext cx="8928992" cy="11849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подниматься и выполнять какие-либо работы на крыше локомотива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снятия напряжения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заземления контактной сети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прибывшими работниками ЭЧ.</a:t>
            </a:r>
          </a:p>
        </p:txBody>
      </p:sp>
      <p:pic>
        <p:nvPicPr>
          <p:cNvPr id="6146" name="Picture 2" descr="https://avatars.mds.yandex.net/get-zen_doc/1590365/pub_5dc9185268e68b2090786b1d_5dc93e65a02e001559b67cc8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59"/>
          <a:stretch/>
        </p:blipFill>
        <p:spPr bwMode="auto">
          <a:xfrm>
            <a:off x="1907704" y="634336"/>
            <a:ext cx="4704457" cy="368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7940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365104"/>
            <a:ext cx="8928992" cy="18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15.2.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остановки поезда локомотивная бригада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отключить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локомотиве, МВПС силовые и вспомогательные цепи, контакторы отопления вагонов пассажирского поезда, опустить токоприемники;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произвести осмотр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локомотива, МВПС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(без подъема на крышу),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контактной сети и состава поезда;</a:t>
            </a:r>
          </a:p>
        </p:txBody>
      </p:sp>
      <p:pic>
        <p:nvPicPr>
          <p:cNvPr id="5128" name="Picture 8" descr="https://www.trainpix.org/photo/01/37/10/1371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20724"/>
            <a:ext cx="6601996" cy="354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7342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4573" y="3759307"/>
            <a:ext cx="9078722" cy="220920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*по </a:t>
            </a:r>
            <a:r>
              <a:rPr lang="ru-RU" sz="2000" b="1" dirty="0"/>
              <a:t>радиосвязи вызвать ДСП </a:t>
            </a:r>
            <a:r>
              <a:rPr lang="ru-RU" sz="2000" dirty="0"/>
              <a:t>ближайшей станции или </a:t>
            </a:r>
            <a:r>
              <a:rPr lang="ru-RU" sz="2000" b="1" dirty="0" smtClean="0"/>
              <a:t>ДНЦ</a:t>
            </a:r>
            <a:r>
              <a:rPr lang="ru-RU" sz="2000" dirty="0" smtClean="0"/>
              <a:t> и </a:t>
            </a:r>
            <a:r>
              <a:rPr lang="ru-RU" sz="2000" b="1" dirty="0">
                <a:solidFill>
                  <a:srgbClr val="C00000"/>
                </a:solidFill>
              </a:rPr>
              <a:t>доложить о характере неисправности контактной сети, локомотива</a:t>
            </a:r>
            <a:r>
              <a:rPr lang="ru-RU" sz="2000" dirty="0"/>
              <a:t>, МВПС (обрыв струны, фиксатора контактной сети, пережог или обрыв контактного провода, излом токоприемника, завышенный зигзаг контактного провода, наклон или падение опоры контактной сети и наличие габарита по соседнему пути), </a:t>
            </a:r>
            <a:r>
              <a:rPr lang="ru-RU" sz="2000" b="1" dirty="0"/>
              <a:t>с указанием возможной причины повреждения;</a:t>
            </a:r>
          </a:p>
        </p:txBody>
      </p:sp>
      <p:pic>
        <p:nvPicPr>
          <p:cNvPr id="6" name="Picture 4" descr="http://tltgorod.ru/pics/201804/600_6zc3fjblquq_n108807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0" t="14222" r="9597" b="9388"/>
          <a:stretch/>
        </p:blipFill>
        <p:spPr bwMode="auto">
          <a:xfrm>
            <a:off x="17687" y="634336"/>
            <a:ext cx="4824536" cy="3124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8400" t="18500" b="22248"/>
          <a:stretch/>
        </p:blipFill>
        <p:spPr>
          <a:xfrm>
            <a:off x="4932040" y="634336"/>
            <a:ext cx="4176464" cy="312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366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648" y="4221088"/>
            <a:ext cx="9130352" cy="21328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*если </a:t>
            </a:r>
            <a:r>
              <a:rPr lang="ru-RU" sz="2000" b="1" dirty="0"/>
              <a:t>осмотром установлено, что движение может быть возобновлено, </a:t>
            </a:r>
            <a:r>
              <a:rPr lang="ru-RU" sz="2000" b="1" dirty="0">
                <a:solidFill>
                  <a:srgbClr val="002060"/>
                </a:solidFill>
              </a:rPr>
              <a:t>продолжить движение</a:t>
            </a:r>
            <a:r>
              <a:rPr lang="ru-RU" sz="2000" b="1" dirty="0"/>
              <a:t>, сообщив ДСП (ДНЦ) о принятых </a:t>
            </a:r>
            <a:r>
              <a:rPr lang="ru-RU" sz="2000" b="1" dirty="0" smtClean="0"/>
              <a:t>мерах</a:t>
            </a:r>
            <a:r>
              <a:rPr lang="ru-RU" sz="2000" dirty="0" smtClean="0"/>
              <a:t>;</a:t>
            </a:r>
          </a:p>
          <a:p>
            <a:pPr marL="0" indent="0" algn="just">
              <a:buNone/>
            </a:pPr>
            <a:r>
              <a:rPr lang="ru-RU" sz="2000" b="1" dirty="0" smtClean="0"/>
              <a:t>*при </a:t>
            </a:r>
            <a:r>
              <a:rPr lang="ru-RU" sz="2000" b="1" dirty="0"/>
              <a:t>повреждениях контактной сети</a:t>
            </a:r>
            <a:r>
              <a:rPr lang="ru-RU" sz="2000" dirty="0"/>
              <a:t>, позволяющих движение локомотива. МВПС </a:t>
            </a:r>
            <a:r>
              <a:rPr lang="ru-RU" sz="2000" b="1" dirty="0">
                <a:solidFill>
                  <a:srgbClr val="002060"/>
                </a:solidFill>
              </a:rPr>
              <a:t>с опущенными токоприемниками </a:t>
            </a:r>
            <a:r>
              <a:rPr lang="ru-RU" sz="2000" b="1" dirty="0"/>
              <a:t>сообщить ДСП (ДНЦ) километр</a:t>
            </a:r>
            <a:r>
              <a:rPr lang="ru-RU" sz="2000" dirty="0"/>
              <a:t>, </a:t>
            </a:r>
            <a:r>
              <a:rPr lang="ru-RU" sz="2000" b="1" dirty="0"/>
              <a:t>пикет и номера опор начала и конца поврежденного участка контактной сети;</a:t>
            </a:r>
          </a:p>
        </p:txBody>
      </p:sp>
      <p:pic>
        <p:nvPicPr>
          <p:cNvPr id="9218" name="Picture 2" descr="https://www.artmajeur.com/medias/standard/n/i/nik-ma1953/artwork/11441822_img-08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34336"/>
            <a:ext cx="5849888" cy="358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9925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.obozrevatel.com/2014/7/8/362778.jpg?size=1080x5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4664"/>
            <a:ext cx="7203855" cy="3849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0208" y="4272962"/>
            <a:ext cx="9036496" cy="26844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*если </a:t>
            </a:r>
            <a:r>
              <a:rPr lang="ru-RU" sz="2000" dirty="0"/>
              <a:t>по условиям профиля </a:t>
            </a:r>
            <a:r>
              <a:rPr lang="ru-RU" sz="2000" b="1" dirty="0" smtClean="0">
                <a:solidFill>
                  <a:srgbClr val="002060"/>
                </a:solidFill>
              </a:rPr>
              <a:t>невозможно проследовать место повреждения </a:t>
            </a:r>
            <a:r>
              <a:rPr lang="ru-RU" sz="2000" b="1" dirty="0">
                <a:solidFill>
                  <a:srgbClr val="002060"/>
                </a:solidFill>
              </a:rPr>
              <a:t>контактной сети </a:t>
            </a:r>
            <a:r>
              <a:rPr lang="ru-RU" sz="2000" dirty="0"/>
              <a:t>с опущенными токоприемниками или когда поврежденные конструкции выходят за габарит подвижного состава, </a:t>
            </a:r>
            <a:r>
              <a:rPr lang="ru-RU" sz="2000" b="1" dirty="0">
                <a:solidFill>
                  <a:srgbClr val="C00000"/>
                </a:solidFill>
              </a:rPr>
              <a:t>произвести остановку поезда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сообщить по радиосвязи </a:t>
            </a:r>
            <a:r>
              <a:rPr lang="ru-RU" sz="2000" b="1" dirty="0"/>
              <a:t>ДСП (ДНЦ) станций</a:t>
            </a:r>
            <a:r>
              <a:rPr lang="ru-RU" sz="2000" dirty="0"/>
              <a:t>, ограничивающих перегон, и </a:t>
            </a:r>
            <a:r>
              <a:rPr lang="ru-RU" sz="2000" b="1" dirty="0"/>
              <a:t>машинистам вслед идущих поездов</a:t>
            </a:r>
            <a:r>
              <a:rPr lang="ru-RU" sz="2000" dirty="0"/>
              <a:t>, о причине остановки, </a:t>
            </a:r>
            <a:r>
              <a:rPr lang="ru-RU" sz="2000" b="1" dirty="0">
                <a:solidFill>
                  <a:srgbClr val="C00000"/>
                </a:solidFill>
              </a:rPr>
              <a:t>произвести закрепление подвижного состава</a:t>
            </a:r>
            <a:r>
              <a:rPr lang="ru-RU" sz="2000" dirty="0"/>
              <a:t>, согласно установленных норм, </a:t>
            </a:r>
            <a:r>
              <a:rPr lang="ru-RU" sz="2000" b="1" dirty="0">
                <a:solidFill>
                  <a:srgbClr val="C00000"/>
                </a:solidFill>
              </a:rPr>
              <a:t>набрать воздух в главные и запасные резервуары </a:t>
            </a:r>
            <a:r>
              <a:rPr lang="ru-RU" sz="2000" dirty="0"/>
              <a:t>и по возможности </a:t>
            </a:r>
            <a:r>
              <a:rPr lang="ru-RU" sz="2000" b="1" dirty="0"/>
              <a:t>обеспечить заданное давление воздуха в питательной и тормозной магистрали.</a:t>
            </a:r>
          </a:p>
        </p:txBody>
      </p:sp>
    </p:spTree>
    <p:extLst>
      <p:ext uri="{BB962C8B-B14F-4D97-AF65-F5344CB8AC3E}">
        <p14:creationId xmlns:p14="http://schemas.microsoft.com/office/powerpoint/2010/main" val="2381337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81342" y="3717032"/>
            <a:ext cx="8855153" cy="21931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технологического электроснабжения должны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Надежное электроснабжение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СЦБ,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и вычислительной техники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менее, чем от двух независимых источников электроэнергии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которых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с основной системы электроснабжения 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резервную или наоборот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происходить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время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1,3 секунды.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п.1)</a:t>
            </a:r>
          </a:p>
          <a:p>
            <a:pPr marL="0" indent="0" algn="just">
              <a:buNone/>
            </a:pP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images.kz.prom.st/92707306_w640_h640_oborudovanie-sts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43" y="648538"/>
            <a:ext cx="4342971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tum.usurt.ru/uploads/main/080/5dad436c4b54f/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16"/>
          <a:stretch/>
        </p:blipFill>
        <p:spPr bwMode="auto">
          <a:xfrm>
            <a:off x="4572000" y="648538"/>
            <a:ext cx="446449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148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756334"/>
            <a:ext cx="9036496" cy="14401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*при </a:t>
            </a:r>
            <a:r>
              <a:rPr lang="ru-RU" sz="2000" b="1" dirty="0"/>
              <a:t>повреждениях контактной сети</a:t>
            </a:r>
            <a:r>
              <a:rPr lang="ru-RU" sz="2000" dirty="0"/>
              <a:t>, </a:t>
            </a:r>
            <a:r>
              <a:rPr lang="ru-RU" sz="2000" b="1" dirty="0"/>
              <a:t>токоприемников, </a:t>
            </a:r>
            <a:r>
              <a:rPr lang="ru-RU" sz="2000" b="1" dirty="0" err="1"/>
              <a:t>крышевого</a:t>
            </a:r>
            <a:r>
              <a:rPr lang="ru-RU" sz="2000" b="1" dirty="0"/>
              <a:t> электрооборудования</a:t>
            </a:r>
            <a:r>
              <a:rPr lang="ru-RU" sz="2000" dirty="0"/>
              <a:t>, при которых движение локомотива, МВПС невозможно, при отсутствии габарита верхнего строения пути или габарита подвижного состава, </a:t>
            </a:r>
            <a:r>
              <a:rPr lang="ru-RU" sz="2000" b="1" dirty="0">
                <a:solidFill>
                  <a:srgbClr val="C00000"/>
                </a:solidFill>
              </a:rPr>
              <a:t>немедленно вызвать работников контактной </a:t>
            </a:r>
            <a:r>
              <a:rPr lang="ru-RU" sz="2000" b="1" dirty="0" smtClean="0">
                <a:solidFill>
                  <a:srgbClr val="C00000"/>
                </a:solidFill>
              </a:rPr>
              <a:t>сети.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6386" name="Picture 2" descr="http://i.mycdn.me/i?r=AzEPZsRbOZEKgBhR0XGMT1Rk3j5YA-Wkr-lJC3Ig69B1mKaKTM5SRkZCeTgDn6uOy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23137"/>
            <a:ext cx="7416824" cy="410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cdn.spbdnevnik.ru/uploads/block/image/337163/__large_%D0%BE%D0%B4.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34336"/>
            <a:ext cx="3753813" cy="230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6892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901975"/>
            <a:ext cx="8954609" cy="15121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/>
              <a:t>15.3. Работники дистанции электроснабжения приступают к восстановительным работам на контактной сети, только после </a:t>
            </a:r>
            <a:r>
              <a:rPr lang="ru-RU" sz="2000" b="1" dirty="0">
                <a:solidFill>
                  <a:srgbClr val="C00000"/>
                </a:solidFill>
              </a:rPr>
              <a:t>получения от ЭЧЦ приказа на производство работ</a:t>
            </a:r>
            <a:r>
              <a:rPr lang="ru-RU" sz="2000" b="1" dirty="0"/>
              <a:t>. </a:t>
            </a:r>
            <a:r>
              <a:rPr lang="ru-RU" sz="2000" b="1" u="sng" dirty="0"/>
              <a:t>ЭЧЦ через ДСП (ДНЦ) уведомляет машиниста о снятии напряжения в контактной сети на месте повреждения.</a:t>
            </a:r>
          </a:p>
        </p:txBody>
      </p:sp>
      <p:pic>
        <p:nvPicPr>
          <p:cNvPr id="15362" name="Picture 2" descr="https://i.ytimg.com/vi/AlRdG45z5zI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69724"/>
            <a:ext cx="8833513" cy="423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5055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s://static.1pp1.ru/upload/shop_1/2/1/0/item_2106/udostoverenie-jelektrika-novogo-obrazc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8" t="17355" r="4178" b="16495"/>
          <a:stretch/>
        </p:blipFill>
        <p:spPr bwMode="auto">
          <a:xfrm rot="20088599">
            <a:off x="4050045" y="1069612"/>
            <a:ext cx="514806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609419"/>
            <a:ext cx="9036496" cy="15841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15.4. Работники дистанции электроснабжения допускаются на крышу локомотива</a:t>
            </a:r>
            <a:r>
              <a:rPr lang="ru-RU" sz="2000" dirty="0"/>
              <a:t>, МВПС только </a:t>
            </a:r>
            <a:r>
              <a:rPr lang="ru-RU" sz="2000" b="1" dirty="0"/>
              <a:t>после </a:t>
            </a:r>
            <a:r>
              <a:rPr lang="ru-RU" sz="2000" b="1" dirty="0">
                <a:solidFill>
                  <a:srgbClr val="002060"/>
                </a:solidFill>
              </a:rPr>
              <a:t>заземления </a:t>
            </a:r>
            <a:r>
              <a:rPr lang="ru-RU" sz="2000" dirty="0"/>
              <a:t>контактной сети </a:t>
            </a:r>
            <a:r>
              <a:rPr lang="ru-RU" sz="2000" b="1" dirty="0"/>
              <a:t>переносными заземляющими штангами и </a:t>
            </a:r>
            <a:r>
              <a:rPr lang="ru-RU" sz="2000" b="1" dirty="0">
                <a:solidFill>
                  <a:srgbClr val="002060"/>
                </a:solidFill>
              </a:rPr>
              <a:t>предъявления</a:t>
            </a:r>
            <a:r>
              <a:rPr lang="ru-RU" sz="2000" b="1" dirty="0"/>
              <a:t> машинисту </a:t>
            </a:r>
            <a:r>
              <a:rPr lang="ru-RU" sz="2000" b="1" dirty="0">
                <a:solidFill>
                  <a:srgbClr val="002060"/>
                </a:solidFill>
              </a:rPr>
              <a:t>удостоверения на право производств работ на контактной сети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При </a:t>
            </a:r>
            <a:r>
              <a:rPr lang="ru-RU" sz="2000" dirty="0"/>
              <a:t>этом </a:t>
            </a:r>
            <a:r>
              <a:rPr lang="ru-RU" sz="2000" b="1" dirty="0">
                <a:solidFill>
                  <a:srgbClr val="C00000"/>
                </a:solidFill>
              </a:rPr>
              <a:t>первым на крышу подвижного состава поднимаются работники ЭЧ. </a:t>
            </a:r>
          </a:p>
        </p:txBody>
      </p:sp>
      <p:pic>
        <p:nvPicPr>
          <p:cNvPr id="17410" name="Picture 2" descr="http://rzd-expo.ru/images/ensuring_the_safety_of_production_processes/protection_and_safety/UNP-1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34336"/>
            <a:ext cx="4848225" cy="39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0367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1178" y="4829646"/>
            <a:ext cx="9092821" cy="20283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/>
              <a:t>15.5.</a:t>
            </a:r>
            <a:r>
              <a:rPr lang="ru-RU" sz="2000" dirty="0"/>
              <a:t> </a:t>
            </a:r>
            <a:r>
              <a:rPr lang="ru-RU" sz="2000" b="1" dirty="0"/>
              <a:t>Работы по осмотру и увязке токоприемника производятся под руководством работника ЭЧ </a:t>
            </a:r>
            <a:r>
              <a:rPr lang="ru-RU" sz="2000" dirty="0"/>
              <a:t>в соответствии с инструкцией по безопасности для электромонтеров контактной сети. </a:t>
            </a:r>
            <a:r>
              <a:rPr lang="ru-RU" sz="2000" b="1" dirty="0">
                <a:solidFill>
                  <a:srgbClr val="002060"/>
                </a:solidFill>
              </a:rPr>
              <a:t>Машинист совместно с работником ЭЧ увязывает токоприемник </a:t>
            </a:r>
            <a:r>
              <a:rPr lang="ru-RU" sz="2000" b="1" dirty="0"/>
              <a:t>после снятия напряжения и заземления контактной сети с двух сторон от места производства работ на ЭПС работниками ЭЧ.</a:t>
            </a:r>
            <a:r>
              <a:rPr lang="ru-RU" sz="2000" dirty="0"/>
              <a:t> При этом неисправный токоприемник должен быть отключен от силовой цепи высоковольтным </a:t>
            </a:r>
            <a:r>
              <a:rPr lang="ru-RU" sz="2000" dirty="0" smtClean="0"/>
              <a:t>разъединителем.</a:t>
            </a:r>
            <a:endParaRPr lang="ru-RU" sz="2000" dirty="0"/>
          </a:p>
        </p:txBody>
      </p:sp>
      <p:pic>
        <p:nvPicPr>
          <p:cNvPr id="18434" name="Picture 2" descr="https://i.ytimg.com/vi/a5jG2vMtMvE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40" y="601485"/>
            <a:ext cx="8640960" cy="422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4617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7296" y="4328950"/>
            <a:ext cx="9144000" cy="18448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Увязке подлежит и токоприемник с отсутствующим по каким-либо причинам полозом. </a:t>
            </a:r>
            <a:r>
              <a:rPr lang="ru-RU" sz="2000" b="1" dirty="0">
                <a:solidFill>
                  <a:srgbClr val="C00000"/>
                </a:solidFill>
              </a:rPr>
              <a:t>Ответственным за качество увязки токоприемников и техническое состояние другого </a:t>
            </a:r>
            <a:r>
              <a:rPr lang="ru-RU" sz="2000" b="1" dirty="0" err="1">
                <a:solidFill>
                  <a:srgbClr val="C00000"/>
                </a:solidFill>
              </a:rPr>
              <a:t>крышевого</a:t>
            </a:r>
            <a:r>
              <a:rPr lang="ru-RU" sz="2000" b="1" dirty="0">
                <a:solidFill>
                  <a:srgbClr val="C00000"/>
                </a:solidFill>
              </a:rPr>
              <a:t> оборудования является </a:t>
            </a:r>
            <a:r>
              <a:rPr lang="ru-RU" sz="2000" b="1" u="sng" dirty="0">
                <a:solidFill>
                  <a:srgbClr val="C00000"/>
                </a:solidFill>
              </a:rPr>
              <a:t>машинист.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По окончании осмотра и увязки токоприемников</a:t>
            </a:r>
            <a:r>
              <a:rPr lang="ru-RU" sz="2000" dirty="0"/>
              <a:t>, снятия заземления с контактной сети, </a:t>
            </a:r>
            <a:r>
              <a:rPr lang="ru-RU" sz="2000" b="1" dirty="0"/>
              <a:t>машинист должен получить уведомление от работников ЭЧ о подаче напряжения в контактную сеть.</a:t>
            </a:r>
          </a:p>
        </p:txBody>
      </p:sp>
      <p:pic>
        <p:nvPicPr>
          <p:cNvPr id="6" name="Picture 2" descr="https://avatars.mds.yandex.net/get-zen_doc/40456/pub_5d60eae1aad43600ac096b26_5d61874de4f39f00aebefcc3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94"/>
          <a:stretch/>
        </p:blipFill>
        <p:spPr bwMode="auto">
          <a:xfrm>
            <a:off x="1619672" y="587713"/>
            <a:ext cx="5657453" cy="370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2813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100856"/>
            <a:ext cx="9252520" cy="1112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16.1. </a:t>
            </a:r>
            <a:r>
              <a:rPr lang="ru-RU" sz="2000" b="1" dirty="0"/>
              <a:t>При отключении напряжения в контактной сети машинист </a:t>
            </a:r>
            <a:r>
              <a:rPr lang="ru-RU" sz="2000" b="1" dirty="0">
                <a:solidFill>
                  <a:srgbClr val="C00000"/>
                </a:solidFill>
              </a:rPr>
              <a:t>обязан</a:t>
            </a:r>
            <a:r>
              <a:rPr lang="ru-RU" sz="2000" dirty="0">
                <a:solidFill>
                  <a:srgbClr val="C00000"/>
                </a:solidFill>
              </a:rPr>
              <a:t>:</a:t>
            </a:r>
            <a:r>
              <a:rPr lang="ru-RU" sz="2000" dirty="0"/>
              <a:t>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* </a:t>
            </a:r>
            <a:r>
              <a:rPr lang="ru-RU" sz="2000" b="1" dirty="0"/>
              <a:t>немедленно</a:t>
            </a:r>
            <a:r>
              <a:rPr lang="ru-RU" sz="2000" dirty="0"/>
              <a:t> перевести контроллер в нулевое положение и визуально проверить состояние токоприемников и элементов контактной сети;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76672"/>
            <a:ext cx="84142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16. Порядок действий при отключении напряжения в контактной сети</a:t>
            </a:r>
          </a:p>
        </p:txBody>
      </p:sp>
      <p:pic>
        <p:nvPicPr>
          <p:cNvPr id="22530" name="Picture 2" descr="http://www.pfoto-rzd.com/data/media/80/881-T_filter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808123"/>
            <a:ext cx="6876763" cy="429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8161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6165" y="4424225"/>
            <a:ext cx="8975948" cy="18448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*при </a:t>
            </a:r>
            <a:r>
              <a:rPr lang="ru-RU" sz="2000" b="1" dirty="0"/>
              <a:t>отсутствии повреждения </a:t>
            </a:r>
            <a:r>
              <a:rPr lang="ru-RU" sz="2000" dirty="0"/>
              <a:t>токоприемников и контактной сети движение поезда </a:t>
            </a:r>
            <a:r>
              <a:rPr lang="ru-RU" sz="2000" b="1" dirty="0"/>
              <a:t>продолжать</a:t>
            </a:r>
            <a:r>
              <a:rPr lang="ru-RU" sz="2000" dirty="0"/>
              <a:t> на выбеге при отключенных силовых, вспомогательных цепях и контакторе отопления поезда</a:t>
            </a:r>
            <a:r>
              <a:rPr lang="ru-RU" sz="2000" dirty="0" smtClean="0"/>
              <a:t>;</a:t>
            </a:r>
          </a:p>
          <a:p>
            <a:pPr marL="0" indent="0" algn="just">
              <a:buNone/>
            </a:pPr>
            <a:r>
              <a:rPr lang="ru-RU" sz="2000" b="1" dirty="0" smtClean="0"/>
              <a:t>*контролировать</a:t>
            </a:r>
            <a:r>
              <a:rPr lang="ru-RU" sz="2000" dirty="0" smtClean="0"/>
              <a:t> </a:t>
            </a:r>
            <a:r>
              <a:rPr lang="ru-RU" sz="2000" dirty="0"/>
              <a:t>запас воздуха в главных резервуарах локомотива, показание киловольтметра контактной </a:t>
            </a:r>
            <a:r>
              <a:rPr lang="ru-RU" sz="2000" dirty="0" smtClean="0"/>
              <a:t>сети;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21506" name="Picture 2" descr="https://i.ytimg.com/vi/G8ix1-yarvo/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61"/>
          <a:stretch/>
        </p:blipFill>
        <p:spPr bwMode="auto">
          <a:xfrm>
            <a:off x="168052" y="600056"/>
            <a:ext cx="8686800" cy="382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5821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8530" y="5045011"/>
            <a:ext cx="9065470" cy="144016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*</a:t>
            </a:r>
            <a:r>
              <a:rPr lang="ru-RU" sz="2200" b="1" dirty="0" smtClean="0"/>
              <a:t>при </a:t>
            </a:r>
            <a:r>
              <a:rPr lang="ru-RU" sz="2200" b="1" dirty="0"/>
              <a:t>успешной подаче напряжения в контактную сеть возобновить движение поезда в тяговом режиме</a:t>
            </a:r>
            <a:r>
              <a:rPr lang="ru-RU" sz="2200" dirty="0"/>
              <a:t>. При нулевом показании киловольтметра машинист проверяет наличие напряжения в контактной сети в соответствии с конструктивными особенностями локомотива и МВПС по киловольтметру, находящемуся в задней кабине.</a:t>
            </a:r>
          </a:p>
        </p:txBody>
      </p:sp>
      <p:pic>
        <p:nvPicPr>
          <p:cNvPr id="11268" name="Picture 4" descr="https://www.trainpix.org/photo/01/24/08/1240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04343"/>
            <a:ext cx="7688707" cy="444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4663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432432"/>
            <a:ext cx="9144000" cy="1080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16.2. </a:t>
            </a:r>
            <a:r>
              <a:rPr lang="ru-RU" sz="2000" b="1" dirty="0">
                <a:solidFill>
                  <a:srgbClr val="C00000"/>
                </a:solidFill>
              </a:rPr>
              <a:t>При отсутствии напряжения </a:t>
            </a:r>
            <a:r>
              <a:rPr lang="ru-RU" sz="2000" b="1" dirty="0"/>
              <a:t>в контактной сети в интервале </a:t>
            </a:r>
            <a:r>
              <a:rPr lang="ru-RU" sz="2000" b="1" dirty="0">
                <a:solidFill>
                  <a:srgbClr val="C00000"/>
                </a:solidFill>
              </a:rPr>
              <a:t>от </a:t>
            </a:r>
            <a:r>
              <a:rPr lang="ru-RU" sz="2000" b="1" dirty="0" smtClean="0">
                <a:solidFill>
                  <a:srgbClr val="C00000"/>
                </a:solidFill>
              </a:rPr>
              <a:t>1 </a:t>
            </a:r>
            <a:r>
              <a:rPr lang="ru-RU" sz="2000" b="1" dirty="0">
                <a:solidFill>
                  <a:srgbClr val="C00000"/>
                </a:solidFill>
              </a:rPr>
              <a:t>до </a:t>
            </a:r>
            <a:r>
              <a:rPr lang="ru-RU" sz="2000" b="1" dirty="0" smtClean="0">
                <a:solidFill>
                  <a:srgbClr val="C00000"/>
                </a:solidFill>
              </a:rPr>
              <a:t>2 минуты</a:t>
            </a:r>
            <a:r>
              <a:rPr lang="ru-RU" sz="2000" b="1" dirty="0" smtClean="0"/>
              <a:t> </a:t>
            </a:r>
            <a:r>
              <a:rPr lang="ru-RU" sz="2000" b="1" dirty="0"/>
              <a:t>машинист должен </a:t>
            </a:r>
            <a:r>
              <a:rPr lang="ru-RU" sz="2000" b="1" dirty="0">
                <a:solidFill>
                  <a:srgbClr val="C00000"/>
                </a:solidFill>
              </a:rPr>
              <a:t>произвести опускание </a:t>
            </a:r>
            <a:r>
              <a:rPr lang="ru-RU" sz="2000" b="1" dirty="0" smtClean="0">
                <a:solidFill>
                  <a:srgbClr val="C00000"/>
                </a:solidFill>
              </a:rPr>
              <a:t>токоприемников</a:t>
            </a:r>
            <a:r>
              <a:rPr lang="ru-RU" sz="2000" b="1" dirty="0"/>
              <a:t>.</a:t>
            </a:r>
          </a:p>
        </p:txBody>
      </p:sp>
      <p:pic>
        <p:nvPicPr>
          <p:cNvPr id="23554" name="Picture 2" descr="http://novoteh-chel.ru/sites/default/files/images/polupantograf_s_verevochnym_mehanizmom_solo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269"/>
          <a:stretch/>
        </p:blipFill>
        <p:spPr bwMode="auto">
          <a:xfrm>
            <a:off x="2699792" y="634336"/>
            <a:ext cx="4621124" cy="379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>
            <a:off x="3419872" y="2054690"/>
            <a:ext cx="0" cy="209439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7890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158762"/>
            <a:ext cx="9144000" cy="16170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16.3. В интервале </a:t>
            </a:r>
            <a:r>
              <a:rPr lang="ru-RU" sz="2000" dirty="0"/>
              <a:t>времени </a:t>
            </a:r>
            <a:r>
              <a:rPr lang="ru-RU" sz="2000" b="1" dirty="0">
                <a:solidFill>
                  <a:srgbClr val="C00000"/>
                </a:solidFill>
              </a:rPr>
              <a:t>от </a:t>
            </a:r>
            <a:r>
              <a:rPr lang="ru-RU" sz="2000" b="1" dirty="0" smtClean="0">
                <a:solidFill>
                  <a:srgbClr val="C00000"/>
                </a:solidFill>
              </a:rPr>
              <a:t>2 </a:t>
            </a:r>
            <a:r>
              <a:rPr lang="ru-RU" sz="2000" b="1" dirty="0">
                <a:solidFill>
                  <a:srgbClr val="C00000"/>
                </a:solidFill>
              </a:rPr>
              <a:t>до </a:t>
            </a:r>
            <a:r>
              <a:rPr lang="ru-RU" sz="2000" b="1" dirty="0" smtClean="0">
                <a:solidFill>
                  <a:srgbClr val="C00000"/>
                </a:solidFill>
              </a:rPr>
              <a:t>4 </a:t>
            </a:r>
            <a:r>
              <a:rPr lang="ru-RU" sz="2000" b="1" dirty="0">
                <a:solidFill>
                  <a:srgbClr val="C00000"/>
                </a:solidFill>
              </a:rPr>
              <a:t>минут </a:t>
            </a:r>
            <a:r>
              <a:rPr lang="ru-RU" sz="2000" dirty="0"/>
              <a:t>включительно, после </a:t>
            </a:r>
            <a:r>
              <a:rPr lang="ru-RU" sz="2000" b="1" dirty="0"/>
              <a:t>опускания </a:t>
            </a:r>
            <a:r>
              <a:rPr lang="ru-RU" sz="2000" b="1" dirty="0">
                <a:solidFill>
                  <a:srgbClr val="C00000"/>
                </a:solidFill>
              </a:rPr>
              <a:t>всех токоприемников </a:t>
            </a:r>
            <a:r>
              <a:rPr lang="ru-RU" sz="2000" dirty="0"/>
              <a:t>на ЭПС </a:t>
            </a:r>
            <a:r>
              <a:rPr lang="ru-RU" sz="2000" b="1" dirty="0"/>
              <a:t>проверяется исправность устройств электроснабжения,</a:t>
            </a:r>
            <a:r>
              <a:rPr lang="ru-RU" sz="2000" dirty="0"/>
              <a:t> и производится </a:t>
            </a:r>
            <a:r>
              <a:rPr lang="ru-RU" sz="2000" b="1" dirty="0">
                <a:solidFill>
                  <a:srgbClr val="C00000"/>
                </a:solidFill>
              </a:rPr>
              <a:t>остановка</a:t>
            </a:r>
            <a:r>
              <a:rPr lang="ru-RU" sz="2000" dirty="0">
                <a:solidFill>
                  <a:srgbClr val="C00000"/>
                </a:solidFill>
              </a:rPr>
              <a:t> поезда </a:t>
            </a:r>
            <a:r>
              <a:rPr lang="ru-RU" sz="2000" b="1" dirty="0">
                <a:solidFill>
                  <a:srgbClr val="C00000"/>
                </a:solidFill>
              </a:rPr>
              <a:t>служебным </a:t>
            </a:r>
            <a:r>
              <a:rPr lang="ru-RU" sz="2000" b="1" dirty="0"/>
              <a:t>торможением,</a:t>
            </a:r>
            <a:r>
              <a:rPr lang="ru-RU" sz="2000" dirty="0"/>
              <a:t> с последующим </a:t>
            </a:r>
            <a:r>
              <a:rPr lang="ru-RU" sz="2000" b="1" dirty="0"/>
              <a:t>докладом</a:t>
            </a:r>
            <a:r>
              <a:rPr lang="ru-RU" sz="2000" dirty="0"/>
              <a:t> о состоянии контактной сети </a:t>
            </a:r>
            <a:r>
              <a:rPr lang="ru-RU" sz="2000" b="1" dirty="0"/>
              <a:t>ДСП </a:t>
            </a:r>
            <a:r>
              <a:rPr lang="ru-RU" sz="2000" b="1" dirty="0" smtClean="0"/>
              <a:t>(ДНЦ</a:t>
            </a:r>
            <a:r>
              <a:rPr lang="ru-RU" sz="2000" b="1" dirty="0" smtClean="0"/>
              <a:t>).</a:t>
            </a:r>
            <a:endParaRPr lang="ru-RU" sz="2000" b="1" dirty="0"/>
          </a:p>
        </p:txBody>
      </p:sp>
      <p:pic>
        <p:nvPicPr>
          <p:cNvPr id="13316" name="Picture 4" descr="http://www.train-photo.ru/data/media/36/DSC_01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5"/>
          <a:stretch/>
        </p:blipFill>
        <p:spPr bwMode="auto">
          <a:xfrm>
            <a:off x="1547664" y="621242"/>
            <a:ext cx="638416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719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pic>
        <p:nvPicPr>
          <p:cNvPr id="3076" name="Picture 4" descr="https://i.ytimg.com/vi/zQLsUuRNSzk/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7352"/>
            <a:ext cx="7481294" cy="385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088" y="4465095"/>
            <a:ext cx="909491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Аккумуляторный резерв источника технологического электроснабжения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автоматической и полуавтоматической блокировки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 в постоянной готовности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обеспечивать бесперебойную работу устройств СЦБ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переездной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течение не менее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часов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условии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электропитание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отключалось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предыдущие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 часов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(ПТЭ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Прил.№4 п.1)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3385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413201"/>
            <a:ext cx="8928992" cy="1536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16.4</a:t>
            </a:r>
            <a:r>
              <a:rPr lang="ru-RU" sz="2000" dirty="0"/>
              <a:t>. В интервале времени </a:t>
            </a:r>
            <a:r>
              <a:rPr lang="ru-RU" sz="2000" b="1" dirty="0">
                <a:solidFill>
                  <a:srgbClr val="C00000"/>
                </a:solidFill>
              </a:rPr>
              <a:t>от 4 до 10 минут </a:t>
            </a:r>
            <a:r>
              <a:rPr lang="ru-RU" sz="2000" dirty="0"/>
              <a:t>после первого снятия напряжения с контактной сети локомотивные бригады </a:t>
            </a:r>
            <a:r>
              <a:rPr lang="ru-RU" sz="2000" b="1" dirty="0">
                <a:solidFill>
                  <a:srgbClr val="C00000"/>
                </a:solidFill>
              </a:rPr>
              <a:t>приступают</a:t>
            </a:r>
            <a:r>
              <a:rPr lang="ru-RU" sz="2000" dirty="0"/>
              <a:t> </a:t>
            </a:r>
            <a:r>
              <a:rPr lang="ru-RU" sz="2000" b="1" dirty="0"/>
              <a:t>по согласованию с ДНЦ </a:t>
            </a:r>
            <a:r>
              <a:rPr lang="ru-RU" sz="2000" dirty="0"/>
              <a:t>на перегонах и </a:t>
            </a:r>
            <a:r>
              <a:rPr lang="ru-RU" sz="2000" b="1" dirty="0"/>
              <a:t>ДСП</a:t>
            </a:r>
            <a:r>
              <a:rPr lang="ru-RU" sz="2000" dirty="0"/>
              <a:t> на станциях </a:t>
            </a:r>
            <a:r>
              <a:rPr lang="ru-RU" sz="2000" b="1" dirty="0">
                <a:solidFill>
                  <a:srgbClr val="C00000"/>
                </a:solidFill>
              </a:rPr>
              <a:t>к поочередному подъему токоприемников на ЭПС</a:t>
            </a:r>
            <a:r>
              <a:rPr lang="ru-RU" sz="2000" dirty="0">
                <a:solidFill>
                  <a:srgbClr val="C00000"/>
                </a:solidFill>
              </a:rPr>
              <a:t>. </a:t>
            </a:r>
          </a:p>
        </p:txBody>
      </p:sp>
      <p:pic>
        <p:nvPicPr>
          <p:cNvPr id="10244" name="Picture 4" descr="https://ic.pics.livejournal.com/tech_m/62341048/8740/8740_10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3"/>
          <a:stretch/>
        </p:blipFill>
        <p:spPr bwMode="auto">
          <a:xfrm>
            <a:off x="971600" y="602396"/>
            <a:ext cx="7511752" cy="3810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7134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412" y="4062549"/>
            <a:ext cx="9039908" cy="18867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При этом </a:t>
            </a:r>
            <a:r>
              <a:rPr lang="ru-RU" sz="2000" b="1" dirty="0"/>
              <a:t>локомотивные бригады </a:t>
            </a:r>
            <a:r>
              <a:rPr lang="ru-RU" sz="2000" dirty="0"/>
              <a:t>внимательно </a:t>
            </a:r>
            <a:r>
              <a:rPr lang="ru-RU" sz="2000" b="1" dirty="0"/>
              <a:t>наблюдают за состоянием токоприемников, другого </a:t>
            </a:r>
            <a:r>
              <a:rPr lang="ru-RU" sz="2000" b="1" dirty="0" err="1"/>
              <a:t>крышевого</a:t>
            </a:r>
            <a:r>
              <a:rPr lang="ru-RU" sz="2000" b="1" dirty="0"/>
              <a:t> электрооборудования </a:t>
            </a:r>
            <a:r>
              <a:rPr lang="ru-RU" sz="2000" dirty="0"/>
              <a:t>для выявления неисправности. </a:t>
            </a:r>
            <a:r>
              <a:rPr lang="ru-RU" sz="2000" b="1" dirty="0"/>
              <a:t>При отсутствии видимых неисправностей на ЭПС включаются силовые и вспомогательные цепи, контактор отопления поезда</a:t>
            </a:r>
            <a:r>
              <a:rPr lang="ru-RU" sz="2000" dirty="0"/>
              <a:t>. </a:t>
            </a:r>
            <a:r>
              <a:rPr lang="ru-RU" sz="2000" b="1" dirty="0">
                <a:solidFill>
                  <a:srgbClr val="C00000"/>
                </a:solidFill>
              </a:rPr>
              <a:t>При наличии напряжения в контактной сети возобновляется движение в тяговом режиме.</a:t>
            </a:r>
          </a:p>
        </p:txBody>
      </p:sp>
      <p:pic>
        <p:nvPicPr>
          <p:cNvPr id="4100" name="Picture 4" descr="http://www.train-photo.ru/data/media/36/80-127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/>
          <a:stretch/>
        </p:blipFill>
        <p:spPr bwMode="auto">
          <a:xfrm>
            <a:off x="1043608" y="606165"/>
            <a:ext cx="677909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6941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19236"/>
            <a:ext cx="9036496" cy="797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Меры безопасности при обрыве контактного провода, ограждение опасного </a:t>
            </a:r>
            <a:r>
              <a:rPr lang="ru-RU" sz="2000" b="1" dirty="0" smtClean="0">
                <a:solidFill>
                  <a:srgbClr val="002060"/>
                </a:solidFill>
              </a:rPr>
              <a:t>места.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4.bp.blogspot.com/-POM3azOnDQs/VzXB_pQgUCI/AAAAAAAADtQ/riCsbWt-jBc_qiyJ-NeIRlWmGmDAsUMOgCLcB/s1600/%25D0%25BE%25D0%25BD%25D0%25B8%25D0%25BC%25D0%25BE%25D0%25B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30"/>
          <a:stretch/>
        </p:blipFill>
        <p:spPr bwMode="auto">
          <a:xfrm>
            <a:off x="899592" y="634336"/>
            <a:ext cx="6905625" cy="394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4793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2903" y="219070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836712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Обслуживание </a:t>
            </a:r>
            <a:r>
              <a:rPr lang="ru-RU" sz="2000" b="1" dirty="0">
                <a:solidFill>
                  <a:srgbClr val="C00000"/>
                </a:solidFill>
              </a:rPr>
              <a:t>сооружений и устройств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   железнодорожного </a:t>
            </a:r>
            <a:r>
              <a:rPr lang="ru-RU" sz="2000" b="1" dirty="0">
                <a:solidFill>
                  <a:srgbClr val="C00000"/>
                </a:solidFill>
              </a:rPr>
              <a:t>транспорта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79512" y="1916832"/>
            <a:ext cx="8496944" cy="4193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500" dirty="0">
                <a:solidFill>
                  <a:srgbClr val="002060"/>
                </a:solidFill>
              </a:rPr>
              <a:t>                 </a:t>
            </a:r>
            <a:r>
              <a:rPr lang="ru-RU" sz="2000" b="1" dirty="0">
                <a:solidFill>
                  <a:srgbClr val="002060"/>
                </a:solidFill>
              </a:rPr>
              <a:t>ПТЭ Раздел V пункты </a:t>
            </a:r>
            <a:r>
              <a:rPr lang="ru-RU" sz="2000" b="1" dirty="0" smtClean="0">
                <a:solidFill>
                  <a:srgbClr val="002060"/>
                </a:solidFill>
              </a:rPr>
              <a:t>40,42,44-46; </a:t>
            </a:r>
            <a:r>
              <a:rPr lang="ru-RU" sz="2000" b="1" dirty="0">
                <a:solidFill>
                  <a:srgbClr val="002060"/>
                </a:solidFill>
              </a:rPr>
              <a:t>ИСИ Глава </a:t>
            </a:r>
            <a:r>
              <a:rPr lang="ru-RU" sz="2000" b="1" dirty="0" smtClean="0">
                <a:solidFill>
                  <a:srgbClr val="002060"/>
                </a:solidFill>
              </a:rPr>
              <a:t>V</a:t>
            </a:r>
            <a:r>
              <a:rPr lang="en-US" sz="2000" b="1" smtClean="0">
                <a:solidFill>
                  <a:srgbClr val="002060"/>
                </a:solidFill>
              </a:rPr>
              <a:t>I</a:t>
            </a:r>
            <a:r>
              <a:rPr lang="ru-RU" sz="2000" smtClean="0">
                <a:solidFill>
                  <a:srgbClr val="002060"/>
                </a:solidFill>
              </a:rPr>
              <a:t>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ru-RU" sz="2000" dirty="0" smtClean="0"/>
              <a:t>Требования </a:t>
            </a:r>
            <a:r>
              <a:rPr lang="ru-RU" sz="2000" dirty="0"/>
              <a:t>ПТЭ к осмотру и ремонту сооружений и устройств</a:t>
            </a:r>
            <a:r>
              <a:rPr lang="ru-RU" sz="2000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dirty="0"/>
              <a:t>Обеспечение безопасности движения поездов при производстве осмотра и ремонта сооружений и устройств.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5197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3696544"/>
            <a:ext cx="9036496" cy="19770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надежного технологического электроснабжения должны проводиться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периодический контроль состояния сооружений и устройств технологического электроснабжения, измерение их параметров с использованием вагонов-лабораторий, приборов диагностики, а также должны осуществляться плановые ремонтные работы.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п.1)</a:t>
            </a:r>
          </a:p>
        </p:txBody>
      </p:sp>
      <p:pic>
        <p:nvPicPr>
          <p:cNvPr id="6146" name="Picture 2" descr="http://www.12mm.ru/base/vagspec/vagspec-labkont/bigfoto/2bi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0" b="39880"/>
          <a:stretch/>
        </p:blipFill>
        <p:spPr bwMode="auto">
          <a:xfrm>
            <a:off x="110902" y="836712"/>
            <a:ext cx="8572500" cy="265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664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401" y="4443950"/>
            <a:ext cx="9013095" cy="1584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напряжения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токоприемнике электроподвижного состава должен быть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21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не более 29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переменном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2,7 </a:t>
            </a:r>
            <a:r>
              <a:rPr lang="ru-RU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 более 4 </a:t>
            </a:r>
            <a:r>
              <a:rPr lang="ru-RU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постоянном токе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(ПТЭ Прил.№4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п.2)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://scbist.com/photoplog/images/1/1_58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066"/>
          <a:stretch/>
        </p:blipFill>
        <p:spPr bwMode="auto">
          <a:xfrm>
            <a:off x="23401" y="634336"/>
            <a:ext cx="3920765" cy="378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www.trainpix.org/photo/01/68/05/1680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263" y="634336"/>
            <a:ext cx="4971233" cy="378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243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402724"/>
            <a:ext cx="9144000" cy="12570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исключительных случаях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отдельных участках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путей общего пользования по разрешению владельца инфраструктуры допускается уровень напряжения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19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переменном токе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2,4 </a:t>
            </a:r>
            <a:r>
              <a:rPr lang="ru-RU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постоянном токе.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п.2)</a:t>
            </a:r>
          </a:p>
          <a:p>
            <a:pPr marL="0" indent="0">
              <a:buNone/>
            </a:pP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https://www.trainpix.org/photo/00/28/74/287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468" y="634336"/>
            <a:ext cx="6491064" cy="3736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569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13648"/>
            <a:ext cx="8686800" cy="6206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Техническая эксплуатация сооружений и устройств технологического электроснабжения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3573016"/>
            <a:ext cx="9036496" cy="189959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Номинальное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переменного тока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устройствах </a:t>
            </a: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СЦБ и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 должно быть 110, 220 или 380 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Отклонения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номинального напряжения (в том числе кратковременные) от указанных величин допускаются в сторону уменьшения и увеличения, но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чем на 10%. </a:t>
            </a: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Прил.№4 п.2)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://data10.i.gallery.ru/albums/gallery/182284-76bc7-27700555-m750x7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4336"/>
            <a:ext cx="4572678" cy="278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ttyl.uz/wp-content/uploads/2019/04/d9cfa940934226f457e3046d3297432b-1024x7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294" y="634335"/>
            <a:ext cx="3816424" cy="278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18951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1965</TotalTime>
  <Words>2701</Words>
  <Application>Microsoft Office PowerPoint</Application>
  <PresentationFormat>Экран (4:3)</PresentationFormat>
  <Paragraphs>180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8" baseType="lpstr">
      <vt:lpstr>Arial</vt:lpstr>
      <vt:lpstr>Calibri</vt:lpstr>
      <vt:lpstr>Times New Roman</vt:lpstr>
      <vt:lpstr>Verdana</vt:lpstr>
      <vt:lpstr>Тема Office</vt:lpstr>
      <vt:lpstr>ОАО "РЖД"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Техническая эксплуатация сооружений и устройств технологического электроснабжения 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178</cp:revision>
  <cp:lastPrinted>2019-12-04T16:20:59Z</cp:lastPrinted>
  <dcterms:created xsi:type="dcterms:W3CDTF">2019-04-21T18:59:03Z</dcterms:created>
  <dcterms:modified xsi:type="dcterms:W3CDTF">2020-09-27T16:26:56Z</dcterms:modified>
</cp:coreProperties>
</file>