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sldIdLst>
    <p:sldId id="279" r:id="rId2"/>
    <p:sldId id="347" r:id="rId3"/>
    <p:sldId id="284" r:id="rId4"/>
    <p:sldId id="285" r:id="rId5"/>
    <p:sldId id="286" r:id="rId6"/>
    <p:sldId id="287" r:id="rId7"/>
    <p:sldId id="288" r:id="rId8"/>
    <p:sldId id="289" r:id="rId9"/>
    <p:sldId id="280" r:id="rId10"/>
    <p:sldId id="283" r:id="rId11"/>
    <p:sldId id="282" r:id="rId12"/>
    <p:sldId id="281" r:id="rId13"/>
    <p:sldId id="295" r:id="rId14"/>
    <p:sldId id="294" r:id="rId15"/>
    <p:sldId id="297" r:id="rId16"/>
    <p:sldId id="296" r:id="rId17"/>
    <p:sldId id="293" r:id="rId18"/>
    <p:sldId id="292" r:id="rId19"/>
    <p:sldId id="299" r:id="rId20"/>
    <p:sldId id="298" r:id="rId21"/>
    <p:sldId id="301" r:id="rId22"/>
    <p:sldId id="300" r:id="rId23"/>
    <p:sldId id="291" r:id="rId24"/>
    <p:sldId id="290" r:id="rId25"/>
    <p:sldId id="303" r:id="rId26"/>
    <p:sldId id="304" r:id="rId27"/>
    <p:sldId id="307" r:id="rId28"/>
    <p:sldId id="306" r:id="rId29"/>
    <p:sldId id="305" r:id="rId30"/>
    <p:sldId id="309" r:id="rId31"/>
    <p:sldId id="310" r:id="rId32"/>
    <p:sldId id="302" r:id="rId33"/>
    <p:sldId id="312" r:id="rId34"/>
    <p:sldId id="311" r:id="rId35"/>
    <p:sldId id="308" r:id="rId36"/>
    <p:sldId id="315" r:id="rId37"/>
    <p:sldId id="319" r:id="rId38"/>
    <p:sldId id="320" r:id="rId39"/>
    <p:sldId id="321" r:id="rId40"/>
    <p:sldId id="316" r:id="rId41"/>
    <p:sldId id="314" r:id="rId42"/>
    <p:sldId id="327" r:id="rId43"/>
    <p:sldId id="322" r:id="rId44"/>
    <p:sldId id="326" r:id="rId45"/>
    <p:sldId id="325" r:id="rId46"/>
    <p:sldId id="324" r:id="rId47"/>
    <p:sldId id="329" r:id="rId48"/>
    <p:sldId id="328" r:id="rId49"/>
    <p:sldId id="330" r:id="rId50"/>
    <p:sldId id="332" r:id="rId51"/>
    <p:sldId id="331" r:id="rId52"/>
    <p:sldId id="333" r:id="rId53"/>
    <p:sldId id="323" r:id="rId54"/>
    <p:sldId id="335" r:id="rId55"/>
    <p:sldId id="334" r:id="rId56"/>
    <p:sldId id="337" r:id="rId57"/>
    <p:sldId id="336" r:id="rId58"/>
    <p:sldId id="340" r:id="rId59"/>
    <p:sldId id="338" r:id="rId60"/>
    <p:sldId id="341" r:id="rId61"/>
    <p:sldId id="342" r:id="rId62"/>
    <p:sldId id="317" r:id="rId63"/>
    <p:sldId id="318" r:id="rId64"/>
    <p:sldId id="346" r:id="rId65"/>
    <p:sldId id="343" r:id="rId66"/>
    <p:sldId id="344" r:id="rId67"/>
    <p:sldId id="345" r:id="rId6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588" autoAdjust="0"/>
    <p:restoredTop sz="94434" autoAdjust="0"/>
  </p:normalViewPr>
  <p:slideViewPr>
    <p:cSldViewPr snapToGrid="0">
      <p:cViewPr varScale="1">
        <p:scale>
          <a:sx n="73" d="100"/>
          <a:sy n="73" d="100"/>
        </p:scale>
        <p:origin x="-129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pPr/>
              <a:t>17.10.2024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pPr/>
              <a:t>‹#›</a:t>
            </a:fld>
            <a:endParaRPr lang="ru-RU"/>
          </a:p>
        </p:txBody>
      </p:sp>
    </p:spTree>
    <p:extLst>
      <p:ext uri="{BB962C8B-B14F-4D97-AF65-F5344CB8AC3E}">
        <p14:creationId xmlns:p14="http://schemas.microsoft.com/office/powerpoint/2010/main" xmlns=""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9B63AD1-CB3F-4A2C-AAEB-E6A16102620D}" type="slidenum">
              <a:rPr lang="ru-RU" altLang="ru-RU"/>
              <a:pPr>
                <a:spcBef>
                  <a:spcPct val="0"/>
                </a:spcBef>
              </a:pPr>
              <a:t>62</a:t>
            </a:fld>
            <a:endParaRPr lang="ru-RU" altLang="ru-RU"/>
          </a:p>
        </p:txBody>
      </p:sp>
      <p:sp>
        <p:nvSpPr>
          <p:cNvPr id="305155" name="Образ слайда 1"/>
          <p:cNvSpPr>
            <a:spLocks noGrp="1" noRot="1" noChangeAspect="1" noChangeArrowheads="1" noTextEdit="1"/>
          </p:cNvSpPr>
          <p:nvPr>
            <p:ph type="sldImg"/>
          </p:nvPr>
        </p:nvSpPr>
        <p:spPr>
          <a:ln/>
        </p:spPr>
      </p:sp>
      <p:sp>
        <p:nvSpPr>
          <p:cNvPr id="305156" name="Заметки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ru-RU" altLang="ru-RU" smtClean="0">
              <a:latin typeface="Arial" panose="020B0604020202020204" pitchFamily="34" charset="0"/>
            </a:endParaRPr>
          </a:p>
        </p:txBody>
      </p:sp>
      <p:sp>
        <p:nvSpPr>
          <p:cNvPr id="305157" name="Номер слайда 3"/>
          <p:cNvSpPr txBox="1">
            <a:spLocks noGrp="1"/>
          </p:cNvSpPr>
          <p:nvPr/>
        </p:nvSpPr>
        <p:spPr bwMode="auto">
          <a:xfrm>
            <a:off x="3849688" y="9429750"/>
            <a:ext cx="294640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44B63881-E00A-4CB0-8E92-49AB4569F6AD}" type="slidenum">
              <a:rPr lang="ru-RU" altLang="ru-RU"/>
              <a:pPr algn="r" eaLnBrk="1" hangingPunct="1">
                <a:spcBef>
                  <a:spcPct val="0"/>
                </a:spcBef>
              </a:pPr>
              <a:t>62</a:t>
            </a:fld>
            <a:endParaRPr lang="ru-RU" altLang="ru-RU"/>
          </a:p>
        </p:txBody>
      </p:sp>
    </p:spTree>
    <p:extLst>
      <p:ext uri="{BB962C8B-B14F-4D97-AF65-F5344CB8AC3E}">
        <p14:creationId xmlns:p14="http://schemas.microsoft.com/office/powerpoint/2010/main" xmlns="" val="3705650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DEAF791-35A4-408A-8017-C0448D8CBED0}" type="slidenum">
              <a:rPr lang="ru-RU" altLang="ru-RU"/>
              <a:pPr>
                <a:spcBef>
                  <a:spcPct val="0"/>
                </a:spcBef>
              </a:pPr>
              <a:t>63</a:t>
            </a:fld>
            <a:endParaRPr lang="ru-RU" altLang="ru-RU"/>
          </a:p>
        </p:txBody>
      </p:sp>
      <p:sp>
        <p:nvSpPr>
          <p:cNvPr id="313347" name="Образ слайда 1"/>
          <p:cNvSpPr>
            <a:spLocks noGrp="1" noRot="1" noChangeAspect="1" noChangeArrowheads="1" noTextEdit="1"/>
          </p:cNvSpPr>
          <p:nvPr>
            <p:ph type="sldImg"/>
          </p:nvPr>
        </p:nvSpPr>
        <p:spPr>
          <a:ln/>
        </p:spPr>
      </p:sp>
      <p:sp>
        <p:nvSpPr>
          <p:cNvPr id="313348" name="Заметки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ru-RU" altLang="ru-RU" smtClean="0">
              <a:latin typeface="Arial" panose="020B0604020202020204" pitchFamily="34" charset="0"/>
            </a:endParaRPr>
          </a:p>
        </p:txBody>
      </p:sp>
      <p:sp>
        <p:nvSpPr>
          <p:cNvPr id="313349" name="Номер слайда 3"/>
          <p:cNvSpPr txBox="1">
            <a:spLocks noGrp="1"/>
          </p:cNvSpPr>
          <p:nvPr/>
        </p:nvSpPr>
        <p:spPr bwMode="auto">
          <a:xfrm>
            <a:off x="3849688" y="9429750"/>
            <a:ext cx="2946400" cy="49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CC7F1205-26E8-4654-8743-43424116238C}" type="slidenum">
              <a:rPr lang="ru-RU" altLang="ru-RU"/>
              <a:pPr algn="r" eaLnBrk="1" hangingPunct="1">
                <a:spcBef>
                  <a:spcPct val="0"/>
                </a:spcBef>
              </a:pPr>
              <a:t>63</a:t>
            </a:fld>
            <a:endParaRPr lang="ru-RU" altLang="ru-RU"/>
          </a:p>
        </p:txBody>
      </p:sp>
    </p:spTree>
    <p:extLst>
      <p:ext uri="{BB962C8B-B14F-4D97-AF65-F5344CB8AC3E}">
        <p14:creationId xmlns:p14="http://schemas.microsoft.com/office/powerpoint/2010/main" xmlns="" val="3755667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pPr/>
              <a:t>17.10.2024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pPr/>
              <a:t>17.10.2024</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pPr/>
              <a:t>‹#›</a:t>
            </a:fld>
            <a:endParaRPr lang="ru-RU"/>
          </a:p>
        </p:txBody>
      </p:sp>
    </p:spTree>
    <p:extLst>
      <p:ext uri="{BB962C8B-B14F-4D97-AF65-F5344CB8AC3E}">
        <p14:creationId xmlns:p14="http://schemas.microsoft.com/office/powerpoint/2010/main" xmlns=""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1415" y="5532437"/>
            <a:ext cx="7886700" cy="666657"/>
          </a:xfrm>
        </p:spPr>
        <p:txBody>
          <a:bodyPr>
            <a:norm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pic>
        <p:nvPicPr>
          <p:cNvPr id="4" name="Рисунок 3"/>
          <p:cNvPicPr>
            <a:picLocks noChangeAspect="1"/>
          </p:cNvPicPr>
          <p:nvPr/>
        </p:nvPicPr>
        <p:blipFill>
          <a:blip r:embed="rId2"/>
          <a:stretch>
            <a:fillRect/>
          </a:stretch>
        </p:blipFill>
        <p:spPr>
          <a:xfrm>
            <a:off x="0" y="0"/>
            <a:ext cx="9144000" cy="5486400"/>
          </a:xfrm>
          <a:prstGeom prst="rect">
            <a:avLst/>
          </a:prstGeom>
        </p:spPr>
      </p:pic>
    </p:spTree>
    <p:extLst>
      <p:ext uri="{BB962C8B-B14F-4D97-AF65-F5344CB8AC3E}">
        <p14:creationId xmlns:p14="http://schemas.microsoft.com/office/powerpoint/2010/main" xmlns="" val="2369754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693024"/>
            <a:ext cx="9117106" cy="1250576"/>
          </a:xfrm>
        </p:spPr>
        <p:txBody>
          <a:bodyPr>
            <a:normAutofit/>
          </a:bodyPr>
          <a:lstStyle/>
          <a:p>
            <a:pPr marL="0" indent="0" algn="just">
              <a:buNone/>
            </a:pPr>
            <a:r>
              <a:rPr lang="ru-RU" sz="2000" b="1" dirty="0">
                <a:solidFill>
                  <a:srgbClr val="002060"/>
                </a:solidFill>
                <a:latin typeface="Times New Roman" panose="02020603050405020304" pitchFamily="18" charset="0"/>
                <a:cs typeface="Times New Roman" panose="02020603050405020304" pitchFamily="18" charset="0"/>
              </a:rPr>
              <a:t>Суммарное удельное сопротивление </a:t>
            </a:r>
            <a:r>
              <a:rPr lang="ru-RU" sz="2000" dirty="0">
                <a:latin typeface="Times New Roman" panose="02020603050405020304" pitchFamily="18" charset="0"/>
                <a:cs typeface="Times New Roman" panose="02020603050405020304" pitchFamily="18" charset="0"/>
              </a:rPr>
              <a:t>движению вагонов зависит от большого числа факторов: состояния ходовых частей, скорости движения, веса, типа и формы вагона, конструкции и состояния рельсовых путей, направления и скорости ветра, температуры наружного воздуха и других факторов.</a:t>
            </a:r>
          </a:p>
        </p:txBody>
      </p:sp>
      <p:pic>
        <p:nvPicPr>
          <p:cNvPr id="4" name="Рисунок 3"/>
          <p:cNvPicPr>
            <a:picLocks noChangeAspect="1"/>
          </p:cNvPicPr>
          <p:nvPr/>
        </p:nvPicPr>
        <p:blipFill rotWithShape="1">
          <a:blip r:embed="rId2"/>
          <a:srcRect l="4412" t="21022" b="14607"/>
          <a:stretch/>
        </p:blipFill>
        <p:spPr>
          <a:xfrm>
            <a:off x="201706" y="664602"/>
            <a:ext cx="8740588" cy="3913094"/>
          </a:xfrm>
          <a:prstGeom prst="rect">
            <a:avLst/>
          </a:prstGeom>
        </p:spPr>
      </p:pic>
    </p:spTree>
    <p:extLst>
      <p:ext uri="{BB962C8B-B14F-4D97-AF65-F5344CB8AC3E}">
        <p14:creationId xmlns:p14="http://schemas.microsoft.com/office/powerpoint/2010/main" xmlns="" val="1233467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3806190"/>
            <a:ext cx="9117106" cy="1707776"/>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 Значения основного удельного сопротивления движению расчетных бегунов (очень плохой – </a:t>
            </a:r>
            <a:r>
              <a:rPr lang="ru-RU" sz="2000" b="1" dirty="0">
                <a:latin typeface="Times New Roman" panose="02020603050405020304" pitchFamily="18" charset="0"/>
                <a:cs typeface="Times New Roman" panose="02020603050405020304" pitchFamily="18" charset="0"/>
              </a:rPr>
              <a:t>ОП</a:t>
            </a:r>
            <a:r>
              <a:rPr lang="ru-RU" sz="2000" dirty="0">
                <a:latin typeface="Times New Roman" panose="02020603050405020304" pitchFamily="18" charset="0"/>
                <a:cs typeface="Times New Roman" panose="02020603050405020304" pitchFamily="18" charset="0"/>
              </a:rPr>
              <a:t>, плохой – </a:t>
            </a:r>
            <a:r>
              <a:rPr lang="ru-RU" sz="2000" b="1" dirty="0">
                <a:latin typeface="Times New Roman" panose="02020603050405020304" pitchFamily="18" charset="0"/>
                <a:cs typeface="Times New Roman" panose="02020603050405020304" pitchFamily="18" charset="0"/>
              </a:rPr>
              <a:t>П</a:t>
            </a:r>
            <a:r>
              <a:rPr lang="ru-RU" sz="2000" dirty="0">
                <a:latin typeface="Times New Roman" panose="02020603050405020304" pitchFamily="18" charset="0"/>
                <a:cs typeface="Times New Roman" panose="02020603050405020304" pitchFamily="18" charset="0"/>
              </a:rPr>
              <a:t>, хороший – </a:t>
            </a:r>
            <a:r>
              <a:rPr lang="ru-RU" sz="2000" b="1" dirty="0">
                <a:latin typeface="Times New Roman" panose="02020603050405020304" pitchFamily="18" charset="0"/>
                <a:cs typeface="Times New Roman" panose="02020603050405020304" pitchFamily="18" charset="0"/>
              </a:rPr>
              <a:t>Х</a:t>
            </a:r>
            <a:r>
              <a:rPr lang="ru-RU" sz="2000" dirty="0">
                <a:latin typeface="Times New Roman" panose="02020603050405020304" pitchFamily="18" charset="0"/>
                <a:cs typeface="Times New Roman" panose="02020603050405020304" pitchFamily="18" charset="0"/>
              </a:rPr>
              <a:t>, очень хороший – </a:t>
            </a:r>
            <a:r>
              <a:rPr lang="ru-RU" sz="2000" b="1" dirty="0">
                <a:latin typeface="Times New Roman" panose="02020603050405020304" pitchFamily="18" charset="0"/>
                <a:cs typeface="Times New Roman" panose="02020603050405020304" pitchFamily="18" charset="0"/>
              </a:rPr>
              <a:t>ОХ</a:t>
            </a:r>
            <a:r>
              <a:rPr lang="ru-RU" sz="2000" dirty="0">
                <a:latin typeface="Times New Roman" panose="02020603050405020304" pitchFamily="18" charset="0"/>
                <a:cs typeface="Times New Roman" panose="02020603050405020304" pitchFamily="18" charset="0"/>
              </a:rPr>
              <a:t>) принимаются вне зависимости от температуры наружного воздуха применительно к весовым категориям одиночных вагонов по таблице 1.</a:t>
            </a:r>
          </a:p>
        </p:txBody>
      </p:sp>
      <p:graphicFrame>
        <p:nvGraphicFramePr>
          <p:cNvPr id="4" name="Таблица 3"/>
          <p:cNvGraphicFramePr>
            <a:graphicFrameLocks noGrp="1"/>
          </p:cNvGraphicFramePr>
          <p:nvPr>
            <p:extLst>
              <p:ext uri="{D42A27DB-BD31-4B8C-83A1-F6EECF244321}">
                <p14:modId xmlns:p14="http://schemas.microsoft.com/office/powerpoint/2010/main" xmlns="" val="3905368742"/>
              </p:ext>
            </p:extLst>
          </p:nvPr>
        </p:nvGraphicFramePr>
        <p:xfrm>
          <a:off x="238685" y="1020594"/>
          <a:ext cx="8569138" cy="2314276"/>
        </p:xfrm>
        <a:graphic>
          <a:graphicData uri="http://schemas.openxmlformats.org/drawingml/2006/table">
            <a:tbl>
              <a:tblPr/>
              <a:tblGrid>
                <a:gridCol w="4579347"/>
                <a:gridCol w="1021442"/>
                <a:gridCol w="992306"/>
                <a:gridCol w="1012872"/>
                <a:gridCol w="963171"/>
              </a:tblGrid>
              <a:tr h="771425">
                <a:tc rowSpan="2">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 </a:t>
                      </a:r>
                    </a:p>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Характеристики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Числовые характеристики</a:t>
                      </a:r>
                    </a:p>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расчетных бегунов (вагонов)</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385713">
                <a:tc vMerge="1">
                  <a:txBody>
                    <a:bodyPr/>
                    <a:lstStyle/>
                    <a:p>
                      <a:endParaRPr lang="ru-RU"/>
                    </a:p>
                  </a:txBody>
                  <a:tcPr/>
                </a:tc>
                <a:tc>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ОП</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П</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ОХ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13">
                <a:tc>
                  <a:txBody>
                    <a:bodyPr/>
                    <a:lstStyle/>
                    <a:p>
                      <a:pPr algn="just">
                        <a:lnSpc>
                          <a:spcPct val="107000"/>
                        </a:lnSpc>
                        <a:spcAft>
                          <a:spcPts val="0"/>
                        </a:spcAft>
                      </a:pPr>
                      <a:r>
                        <a:rPr lang="ru-RU" sz="1800">
                          <a:effectLst/>
                          <a:latin typeface="Times New Roman" panose="02020603050405020304" pitchFamily="18" charset="0"/>
                          <a:ea typeface="Times New Roman" panose="02020603050405020304" pitchFamily="18" charset="0"/>
                        </a:rPr>
                        <a:t>Расчетный вес </a:t>
                      </a:r>
                      <a:r>
                        <a:rPr lang="en-US" sz="1800">
                          <a:effectLst/>
                          <a:latin typeface="Times New Roman" panose="02020603050405020304" pitchFamily="18" charset="0"/>
                          <a:ea typeface="Times New Roman" panose="02020603050405020304" pitchFamily="18" charset="0"/>
                        </a:rPr>
                        <a:t>q</a:t>
                      </a:r>
                      <a:r>
                        <a:rPr lang="ru-RU" sz="1800">
                          <a:effectLst/>
                          <a:latin typeface="Times New Roman" panose="02020603050405020304" pitchFamily="18" charset="0"/>
                          <a:ea typeface="Times New Roman" panose="02020603050405020304" pitchFamily="18" charset="0"/>
                        </a:rPr>
                        <a:t>, тс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1425">
                <a:tc>
                  <a:txBody>
                    <a:bodyPr/>
                    <a:lstStyle/>
                    <a:p>
                      <a:pPr algn="just">
                        <a:lnSpc>
                          <a:spcPct val="107000"/>
                        </a:lnSpc>
                        <a:spcAft>
                          <a:spcPts val="0"/>
                        </a:spcAft>
                      </a:pPr>
                      <a:r>
                        <a:rPr lang="ru-RU" sz="1800">
                          <a:effectLst/>
                          <a:latin typeface="Times New Roman" panose="02020603050405020304" pitchFamily="18" charset="0"/>
                          <a:ea typeface="Times New Roman" panose="02020603050405020304" pitchFamily="18" charset="0"/>
                        </a:rPr>
                        <a:t>Основное удельное сопротивление </a:t>
                      </a:r>
                      <a:r>
                        <a:rPr lang="en-US" sz="1800">
                          <a:effectLst/>
                          <a:latin typeface="Times New Roman" panose="02020603050405020304" pitchFamily="18" charset="0"/>
                          <a:ea typeface="Times New Roman" panose="02020603050405020304" pitchFamily="18" charset="0"/>
                        </a:rPr>
                        <a:t>w</a:t>
                      </a:r>
                      <a:r>
                        <a:rPr lang="ru-RU" sz="1800" baseline="-25000">
                          <a:effectLst/>
                          <a:latin typeface="Times New Roman" panose="02020603050405020304" pitchFamily="18" charset="0"/>
                          <a:ea typeface="Times New Roman" panose="02020603050405020304" pitchFamily="18" charset="0"/>
                        </a:rPr>
                        <a:t>о</a:t>
                      </a:r>
                      <a:r>
                        <a:rPr lang="ru-RU" sz="1800">
                          <a:effectLst/>
                          <a:latin typeface="Times New Roman" panose="02020603050405020304" pitchFamily="18" charset="0"/>
                          <a:ea typeface="Times New Roman" panose="02020603050405020304" pitchFamily="18" charset="0"/>
                        </a:rPr>
                        <a:t>,</a:t>
                      </a:r>
                    </a:p>
                    <a:p>
                      <a:pPr algn="just">
                        <a:lnSpc>
                          <a:spcPct val="107000"/>
                        </a:lnSpc>
                        <a:spcAft>
                          <a:spcPts val="0"/>
                        </a:spcAft>
                      </a:pPr>
                      <a:r>
                        <a:rPr lang="ru-RU" sz="1800">
                          <a:effectLst/>
                          <a:latin typeface="Times New Roman" panose="02020603050405020304" pitchFamily="18" charset="0"/>
                          <a:ea typeface="Times New Roman" panose="02020603050405020304" pitchFamily="18" charset="0"/>
                        </a:rPr>
                        <a:t>кгс/тс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effectLst/>
                          <a:latin typeface="Times New Roman" panose="02020603050405020304" pitchFamily="18" charset="0"/>
                          <a:ea typeface="Times New Roman" panose="02020603050405020304" pitchFamily="18" charset="0"/>
                        </a:rPr>
                        <a:t>0,8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dirty="0">
                          <a:effectLst/>
                          <a:latin typeface="Times New Roman" panose="02020603050405020304" pitchFamily="18" charset="0"/>
                          <a:ea typeface="Times New Roman" panose="02020603050405020304" pitchFamily="18" charset="0"/>
                        </a:rPr>
                        <a:t>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521279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558553"/>
            <a:ext cx="9117106" cy="2003612"/>
          </a:xfrm>
        </p:spPr>
        <p:txBody>
          <a:bodyPr>
            <a:normAutofit/>
          </a:bodyPr>
          <a:lstStyle/>
          <a:p>
            <a:pPr marL="0" indent="0" algn="just">
              <a:buNone/>
            </a:pPr>
            <a:r>
              <a:rPr lang="ru-RU" sz="2000" b="1" dirty="0">
                <a:latin typeface="Times New Roman" panose="02020603050405020304" pitchFamily="18" charset="0"/>
                <a:cs typeface="Times New Roman" panose="02020603050405020304" pitchFamily="18" charset="0"/>
              </a:rPr>
              <a:t>При движении по стрелкам и кривым участкам пути </a:t>
            </a:r>
            <a:r>
              <a:rPr lang="ru-RU" sz="2000" dirty="0">
                <a:latin typeface="Times New Roman" panose="02020603050405020304" pitchFamily="18" charset="0"/>
                <a:cs typeface="Times New Roman" panose="02020603050405020304" pitchFamily="18" charset="0"/>
              </a:rPr>
              <a:t>возникают дополнительные силы сопротивления в результате ударов на стыках и воздействия гребня колеса на боковую поверхность головки рельса, которые зависят от радиуса кривых и скорости движения отцепа. </a:t>
            </a:r>
            <a:r>
              <a:rPr lang="ru-RU" sz="2000" b="1" dirty="0">
                <a:solidFill>
                  <a:srgbClr val="002060"/>
                </a:solidFill>
                <a:latin typeface="Times New Roman" panose="02020603050405020304" pitchFamily="18" charset="0"/>
                <a:cs typeface="Times New Roman" panose="02020603050405020304" pitchFamily="18" charset="0"/>
              </a:rPr>
              <a:t>Дополнительное удельное сопротивление от стрелок</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при </a:t>
            </a:r>
            <a:r>
              <a:rPr lang="ru-RU" sz="2000" dirty="0">
                <a:latin typeface="Times New Roman" panose="02020603050405020304" pitchFamily="18" charset="0"/>
                <a:cs typeface="Times New Roman" panose="02020603050405020304" pitchFamily="18" charset="0"/>
              </a:rPr>
              <a:t>движении отцепа на боковой путь составляет в среднем 1,6 кгс/тс и марке крестовины 1/9 и 2,5 кгс/тс при марке 1/6.  </a:t>
            </a:r>
          </a:p>
        </p:txBody>
      </p:sp>
      <p:pic>
        <p:nvPicPr>
          <p:cNvPr id="4" name="Рисунок 3"/>
          <p:cNvPicPr>
            <a:picLocks noChangeAspect="1"/>
          </p:cNvPicPr>
          <p:nvPr/>
        </p:nvPicPr>
        <p:blipFill rotWithShape="1">
          <a:blip r:embed="rId2"/>
          <a:srcRect l="5147" t="15229"/>
          <a:stretch/>
        </p:blipFill>
        <p:spPr>
          <a:xfrm>
            <a:off x="662269" y="549274"/>
            <a:ext cx="7853081" cy="3947847"/>
          </a:xfrm>
          <a:prstGeom prst="rect">
            <a:avLst/>
          </a:prstGeom>
        </p:spPr>
      </p:pic>
    </p:spTree>
    <p:extLst>
      <p:ext uri="{BB962C8B-B14F-4D97-AF65-F5344CB8AC3E}">
        <p14:creationId xmlns:p14="http://schemas.microsoft.com/office/powerpoint/2010/main" xmlns="" val="3938796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773706"/>
            <a:ext cx="9117106" cy="2084294"/>
          </a:xfrm>
        </p:spPr>
        <p:txBody>
          <a:bodyPr>
            <a:normAutofit/>
          </a:bodyPr>
          <a:lstStyle/>
          <a:p>
            <a:pPr marL="0" indent="0" algn="just">
              <a:buNone/>
            </a:pPr>
            <a:r>
              <a:rPr lang="ru-RU" sz="2000" b="1" dirty="0" smtClean="0">
                <a:solidFill>
                  <a:srgbClr val="002060"/>
                </a:solidFill>
                <a:latin typeface="Times New Roman" panose="02020603050405020304" pitchFamily="18" charset="0"/>
                <a:cs typeface="Times New Roman" panose="02020603050405020304" pitchFamily="18" charset="0"/>
              </a:rPr>
              <a:t>Дополнительное </a:t>
            </a:r>
            <a:r>
              <a:rPr lang="ru-RU" sz="2000" b="1" dirty="0">
                <a:solidFill>
                  <a:srgbClr val="002060"/>
                </a:solidFill>
                <a:latin typeface="Times New Roman" panose="02020603050405020304" pitchFamily="18" charset="0"/>
                <a:cs typeface="Times New Roman" panose="02020603050405020304" pitchFamily="18" charset="0"/>
              </a:rPr>
              <a:t>сопротивление от кривой </a:t>
            </a:r>
            <a:r>
              <a:rPr lang="ru-RU" sz="2000" dirty="0" smtClean="0">
                <a:latin typeface="Times New Roman" panose="02020603050405020304" pitchFamily="18" charset="0"/>
                <a:cs typeface="Times New Roman" panose="02020603050405020304" pitchFamily="18" charset="0"/>
              </a:rPr>
              <a:t>при   </a:t>
            </a:r>
            <a:r>
              <a:rPr lang="ru-RU" sz="2000" dirty="0">
                <a:latin typeface="Times New Roman" panose="02020603050405020304" pitchFamily="18" charset="0"/>
                <a:cs typeface="Times New Roman" panose="02020603050405020304" pitchFamily="18" charset="0"/>
              </a:rPr>
              <a:t>скорости   движения отцепа до 14 км/ч, увеличении радиуса с 200 до 800 м для вагонов любого веса уменьшается с 2,5 до 0,7 кгс/тс, т. е. в 3,5 раза. Как видно из приведенных данных, дополнительное удельное сопротивление от стрелок и кривых в ряде случаев бывает больше, чем основное сопротивление. Это необходимо учитывать при определении требуемой скорости выхода отцепов из тормозных позиций на участки пути со стрелочными переводами и кривыми.</a:t>
            </a:r>
          </a:p>
        </p:txBody>
      </p:sp>
      <p:pic>
        <p:nvPicPr>
          <p:cNvPr id="5" name="Рисунок 4"/>
          <p:cNvPicPr>
            <a:picLocks noChangeAspect="1"/>
          </p:cNvPicPr>
          <p:nvPr/>
        </p:nvPicPr>
        <p:blipFill rotWithShape="1">
          <a:blip r:embed="rId2"/>
          <a:srcRect t="2896"/>
          <a:stretch/>
        </p:blipFill>
        <p:spPr>
          <a:xfrm>
            <a:off x="1190065" y="447089"/>
            <a:ext cx="6763870" cy="4326617"/>
          </a:xfrm>
          <a:prstGeom prst="rect">
            <a:avLst/>
          </a:prstGeom>
        </p:spPr>
      </p:pic>
    </p:spTree>
    <p:extLst>
      <p:ext uri="{BB962C8B-B14F-4D97-AF65-F5344CB8AC3E}">
        <p14:creationId xmlns:p14="http://schemas.microsoft.com/office/powerpoint/2010/main" xmlns="" val="3210076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3832412"/>
            <a:ext cx="9117106" cy="3025588"/>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 Определенное влияние на скорость движения вагонов оказывает ветер. </a:t>
            </a:r>
            <a:r>
              <a:rPr lang="ru-RU" sz="2000" b="1" dirty="0">
                <a:solidFill>
                  <a:srgbClr val="002060"/>
                </a:solidFill>
                <a:latin typeface="Times New Roman" panose="02020603050405020304" pitchFamily="18" charset="0"/>
                <a:cs typeface="Times New Roman" panose="02020603050405020304" pitchFamily="18" charset="0"/>
              </a:rPr>
              <a:t>Встречный ветер </a:t>
            </a:r>
            <a:r>
              <a:rPr lang="ru-RU" sz="2000" dirty="0">
                <a:latin typeface="Times New Roman" panose="02020603050405020304" pitchFamily="18" charset="0"/>
                <a:cs typeface="Times New Roman" panose="02020603050405020304" pitchFamily="18" charset="0"/>
              </a:rPr>
              <a:t>увеличивает суммарное сопротивление движению вагонов, попутный уменьшает это сопротивление. </a:t>
            </a:r>
            <a:r>
              <a:rPr lang="ru-RU" sz="2000" b="1" dirty="0">
                <a:solidFill>
                  <a:srgbClr val="002060"/>
                </a:solidFill>
                <a:latin typeface="Times New Roman" panose="02020603050405020304" pitchFamily="18" charset="0"/>
                <a:cs typeface="Times New Roman" panose="02020603050405020304" pitchFamily="18" charset="0"/>
              </a:rPr>
              <a:t>Боковой ветер</a:t>
            </a:r>
            <a:r>
              <a:rPr lang="ru-RU" sz="2000" dirty="0">
                <a:latin typeface="Times New Roman" panose="02020603050405020304" pitchFamily="18" charset="0"/>
                <a:cs typeface="Times New Roman" panose="02020603050405020304" pitchFamily="18" charset="0"/>
              </a:rPr>
              <a:t>, дующий под углом 15—30° к направлению оси пути, действует не только на торцовую, но и на боковую поверхность вагонов. Он может оказать более значительное воздействие, чем встречный или попутный ветер.</a:t>
            </a:r>
          </a:p>
          <a:p>
            <a:pPr marL="0" indent="0" algn="just">
              <a:buNone/>
            </a:pPr>
            <a:r>
              <a:rPr lang="ru-RU" sz="2000" dirty="0">
                <a:latin typeface="Times New Roman" panose="02020603050405020304" pitchFamily="18" charset="0"/>
                <a:cs typeface="Times New Roman" panose="02020603050405020304" pitchFamily="18" charset="0"/>
              </a:rPr>
              <a:t>   Действие ветра тем заметнее, чем меньше вес вагона и больше поверхность его кузова. Поэтому особенно сильно это влияние сказывается на движении порожних и легковесных крытых вагонов. Меньше всего ветер влияет на платформы с тяжелыми малогабаритными грузами.</a:t>
            </a:r>
          </a:p>
        </p:txBody>
      </p:sp>
      <p:pic>
        <p:nvPicPr>
          <p:cNvPr id="4" name="Рисунок 3"/>
          <p:cNvPicPr>
            <a:picLocks noChangeAspect="1"/>
          </p:cNvPicPr>
          <p:nvPr/>
        </p:nvPicPr>
        <p:blipFill>
          <a:blip r:embed="rId2"/>
          <a:stretch>
            <a:fillRect/>
          </a:stretch>
        </p:blipFill>
        <p:spPr>
          <a:xfrm>
            <a:off x="991132" y="469369"/>
            <a:ext cx="7188630" cy="3442949"/>
          </a:xfrm>
          <a:prstGeom prst="rect">
            <a:avLst/>
          </a:prstGeom>
        </p:spPr>
      </p:pic>
    </p:spTree>
    <p:extLst>
      <p:ext uri="{BB962C8B-B14F-4D97-AF65-F5344CB8AC3E}">
        <p14:creationId xmlns:p14="http://schemas.microsoft.com/office/powerpoint/2010/main" xmlns="" val="1609014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486400"/>
            <a:ext cx="9117106" cy="1371600"/>
          </a:xfrm>
        </p:spPr>
        <p:txBody>
          <a:bodyPr>
            <a:normAutofit/>
          </a:bodyPr>
          <a:lstStyle/>
          <a:p>
            <a:pPr marL="0" indent="0" algn="just">
              <a:buNone/>
            </a:pPr>
            <a:r>
              <a:rPr lang="ru-RU" sz="2000" b="1" dirty="0" smtClean="0">
                <a:latin typeface="Times New Roman" panose="02020603050405020304" pitchFamily="18" charset="0"/>
                <a:cs typeface="Times New Roman" panose="02020603050405020304" pitchFamily="18" charset="0"/>
              </a:rPr>
              <a:t>      Оператор </a:t>
            </a:r>
            <a:r>
              <a:rPr lang="ru-RU" sz="2000" b="1" dirty="0">
                <a:latin typeface="Times New Roman" panose="02020603050405020304" pitchFamily="18" charset="0"/>
                <a:cs typeface="Times New Roman" panose="02020603050405020304" pitchFamily="18" charset="0"/>
              </a:rPr>
              <a:t>в процессе роспуска </a:t>
            </a:r>
            <a:r>
              <a:rPr lang="ru-RU" sz="2000" b="1" dirty="0">
                <a:solidFill>
                  <a:srgbClr val="C00000"/>
                </a:solidFill>
                <a:latin typeface="Times New Roman" panose="02020603050405020304" pitchFamily="18" charset="0"/>
                <a:cs typeface="Times New Roman" panose="02020603050405020304" pitchFamily="18" charset="0"/>
              </a:rPr>
              <a:t>должен</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уметь правильно оценивать ходовые свойства отцепов, а также визуально определять степень влияния на скорость их движения различных внешних факторов. Этим достигается повышение качества регулирования скорости скатывания отцепов.</a:t>
            </a:r>
          </a:p>
        </p:txBody>
      </p:sp>
      <p:pic>
        <p:nvPicPr>
          <p:cNvPr id="4" name="Рисунок 3"/>
          <p:cNvPicPr>
            <a:picLocks noChangeAspect="1"/>
          </p:cNvPicPr>
          <p:nvPr/>
        </p:nvPicPr>
        <p:blipFill>
          <a:blip r:embed="rId2"/>
          <a:stretch>
            <a:fillRect/>
          </a:stretch>
        </p:blipFill>
        <p:spPr>
          <a:xfrm>
            <a:off x="26894" y="691116"/>
            <a:ext cx="9144000" cy="4453791"/>
          </a:xfrm>
          <a:prstGeom prst="rect">
            <a:avLst/>
          </a:prstGeom>
        </p:spPr>
      </p:pic>
    </p:spTree>
    <p:extLst>
      <p:ext uri="{BB962C8B-B14F-4D97-AF65-F5344CB8AC3E}">
        <p14:creationId xmlns:p14="http://schemas.microsoft.com/office/powerpoint/2010/main" xmlns="" val="2878389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3886200"/>
            <a:ext cx="9117106" cy="2729753"/>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При </a:t>
            </a:r>
            <a:r>
              <a:rPr lang="ru-RU" sz="2000" b="1" dirty="0">
                <a:latin typeface="Times New Roman" panose="02020603050405020304" pitchFamily="18" charset="0"/>
                <a:cs typeface="Times New Roman" panose="02020603050405020304" pitchFamily="18" charset="0"/>
              </a:rPr>
              <a:t>скатывании вагонов с сортировочной горки должны быть соблюдены следующие </a:t>
            </a:r>
            <a:r>
              <a:rPr lang="ru-RU" sz="2000" b="1" dirty="0">
                <a:solidFill>
                  <a:srgbClr val="C00000"/>
                </a:solidFill>
                <a:latin typeface="Times New Roman" panose="02020603050405020304" pitchFamily="18" charset="0"/>
                <a:cs typeface="Times New Roman" panose="02020603050405020304" pitchFamily="18" charset="0"/>
              </a:rPr>
              <a:t>основные условия:</a:t>
            </a:r>
          </a:p>
          <a:p>
            <a:pPr marL="0" indent="0" algn="just">
              <a:buNone/>
            </a:pPr>
            <a:r>
              <a:rPr lang="ru-RU" sz="2000" dirty="0">
                <a:latin typeface="Times New Roman" panose="02020603050405020304" pitchFamily="18" charset="0"/>
                <a:cs typeface="Times New Roman" panose="02020603050405020304" pitchFamily="18" charset="0"/>
              </a:rPr>
              <a:t>1. своевременное приготовление маршрутов скатывания отцепов в полном соответствии с программой роспуска;</a:t>
            </a:r>
          </a:p>
          <a:p>
            <a:pPr marL="0" indent="0" algn="just">
              <a:buNone/>
            </a:pPr>
            <a:r>
              <a:rPr lang="ru-RU" sz="2000" dirty="0">
                <a:latin typeface="Times New Roman" panose="02020603050405020304" pitchFamily="18" charset="0"/>
                <a:cs typeface="Times New Roman" panose="02020603050405020304" pitchFamily="18" charset="0"/>
              </a:rPr>
              <a:t>2. необходимые интервалы между отцепами на разделительных стрелках, которые требуются для своевременного перевода стрелки очередному отцепу;</a:t>
            </a:r>
          </a:p>
          <a:p>
            <a:pPr marL="0" indent="0" algn="just">
              <a:buNone/>
            </a:pPr>
            <a:r>
              <a:rPr lang="ru-RU" sz="2000" dirty="0">
                <a:latin typeface="Times New Roman" panose="02020603050405020304" pitchFamily="18" charset="0"/>
                <a:cs typeface="Times New Roman" panose="02020603050405020304" pitchFamily="18" charset="0"/>
              </a:rPr>
              <a:t>3. допустимые скорости входа вагонов на тормозные позиции и скорости их соударения с вагонами на подгорочных путях.</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t="14346" r="5147" b="35163"/>
          <a:stretch/>
        </p:blipFill>
        <p:spPr>
          <a:xfrm>
            <a:off x="26895" y="549274"/>
            <a:ext cx="9059578" cy="3202455"/>
          </a:xfrm>
          <a:prstGeom prst="rect">
            <a:avLst/>
          </a:prstGeom>
        </p:spPr>
      </p:pic>
    </p:spTree>
    <p:extLst>
      <p:ext uri="{BB962C8B-B14F-4D97-AF65-F5344CB8AC3E}">
        <p14:creationId xmlns:p14="http://schemas.microsoft.com/office/powerpoint/2010/main" xmlns="" val="3086142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67235" y="4840941"/>
            <a:ext cx="9117106" cy="2017059"/>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Нарушение </a:t>
            </a:r>
            <a:r>
              <a:rPr lang="ru-RU" sz="2000" dirty="0">
                <a:latin typeface="Times New Roman" panose="02020603050405020304" pitchFamily="18" charset="0"/>
                <a:cs typeface="Times New Roman" panose="02020603050405020304" pitchFamily="18" charset="0"/>
              </a:rPr>
              <a:t>первого и второго условий приводит к появлению на </a:t>
            </a:r>
            <a:r>
              <a:rPr lang="ru-RU" sz="2000" dirty="0" smtClean="0">
                <a:latin typeface="Times New Roman" panose="02020603050405020304" pitchFamily="18" charset="0"/>
                <a:cs typeface="Times New Roman" panose="02020603050405020304" pitchFamily="18" charset="0"/>
              </a:rPr>
              <a:t>путях </a:t>
            </a:r>
            <a:r>
              <a:rPr lang="ru-RU" sz="2000" b="1" dirty="0" smtClean="0">
                <a:solidFill>
                  <a:srgbClr val="C00000"/>
                </a:solidFill>
                <a:latin typeface="Times New Roman" panose="02020603050405020304" pitchFamily="18" charset="0"/>
                <a:cs typeface="Times New Roman" panose="02020603050405020304" pitchFamily="18" charset="0"/>
              </a:rPr>
              <a:t>«чужаков»</a:t>
            </a:r>
            <a:r>
              <a:rPr lang="ru-RU" sz="2000" dirty="0" smtClean="0">
                <a:latin typeface="Times New Roman" panose="02020603050405020304" pitchFamily="18" charset="0"/>
                <a:cs typeface="Times New Roman" panose="02020603050405020304" pitchFamily="18" charset="0"/>
              </a:rPr>
              <a:t>,</a:t>
            </a:r>
            <a:r>
              <a:rPr lang="ru-RU" sz="2000" b="1"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которые ошибочно попадают на них из-за невозможности своевременного приготовления для них маршрутов движения, нарушение третьего — к повреждению вагонов, грузов. Два последних требования должны выполняться при регулировании скорости скатывания вагонов на тормозных позициях.</a:t>
            </a:r>
          </a:p>
        </p:txBody>
      </p:sp>
      <p:pic>
        <p:nvPicPr>
          <p:cNvPr id="4" name="Рисунок 3"/>
          <p:cNvPicPr>
            <a:picLocks noChangeAspect="1"/>
          </p:cNvPicPr>
          <p:nvPr/>
        </p:nvPicPr>
        <p:blipFill rotWithShape="1">
          <a:blip r:embed="rId2"/>
          <a:srcRect t="12016" b="9527"/>
          <a:stretch/>
        </p:blipFill>
        <p:spPr>
          <a:xfrm>
            <a:off x="420221" y="443752"/>
            <a:ext cx="8392838" cy="4397189"/>
          </a:xfrm>
          <a:prstGeom prst="rect">
            <a:avLst/>
          </a:prstGeom>
        </p:spPr>
      </p:pic>
    </p:spTree>
    <p:extLst>
      <p:ext uri="{BB962C8B-B14F-4D97-AF65-F5344CB8AC3E}">
        <p14:creationId xmlns:p14="http://schemas.microsoft.com/office/powerpoint/2010/main" xmlns="" val="283836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020671"/>
            <a:ext cx="9117106" cy="2837329"/>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На </a:t>
            </a:r>
            <a:r>
              <a:rPr lang="ru-RU" sz="2000" dirty="0">
                <a:latin typeface="Times New Roman" panose="02020603050405020304" pitchFamily="18" charset="0"/>
                <a:cs typeface="Times New Roman" panose="02020603050405020304" pitchFamily="18" charset="0"/>
              </a:rPr>
              <a:t>автоматизированных горках тормозные механизмы управляются автоматически по сигналам, поступающим от соответствующей аппаратуры. Операторы контролируют работу автоматики и при необходимости вносят корректировки в процесс роспуска; ручное вмешательство операторов в процесс управления допускается в случаях, указанных в инструкциях о порядке пользования устройствами автоматики.</a:t>
            </a:r>
          </a:p>
          <a:p>
            <a:pPr marL="0" indent="0" algn="just">
              <a:buNone/>
            </a:pPr>
            <a:r>
              <a:rPr lang="ru-RU" sz="2000" dirty="0">
                <a:latin typeface="Times New Roman" panose="02020603050405020304" pitchFamily="18" charset="0"/>
                <a:cs typeface="Times New Roman" panose="02020603050405020304" pitchFamily="18" charset="0"/>
              </a:rPr>
              <a:t>     Число и мощность тормозных средств для каждой сортировочной горки определяются в зависимости от высоты, плана и </a:t>
            </a:r>
            <a:r>
              <a:rPr lang="ru-RU" sz="2000" dirty="0" err="1">
                <a:latin typeface="Times New Roman" panose="02020603050405020304" pitchFamily="18" charset="0"/>
                <a:cs typeface="Times New Roman" panose="02020603050405020304" pitchFamily="18" charset="0"/>
              </a:rPr>
              <a:t>пофиля</a:t>
            </a:r>
            <a:r>
              <a:rPr lang="ru-RU" sz="2000" dirty="0">
                <a:latin typeface="Times New Roman" panose="02020603050405020304" pitchFamily="18" charset="0"/>
                <a:cs typeface="Times New Roman" panose="02020603050405020304" pitchFamily="18" charset="0"/>
              </a:rPr>
              <a:t> горки и подгорочных путей, структуры </a:t>
            </a:r>
            <a:r>
              <a:rPr lang="ru-RU" sz="2000" dirty="0" err="1">
                <a:latin typeface="Times New Roman" panose="02020603050405020304" pitchFamily="18" charset="0"/>
                <a:cs typeface="Times New Roman" panose="02020603050405020304" pitchFamily="18" charset="0"/>
              </a:rPr>
              <a:t>вагонопотоков</a:t>
            </a:r>
            <a:r>
              <a:rPr lang="ru-RU" sz="2000" dirty="0">
                <a:latin typeface="Times New Roman" panose="02020603050405020304" pitchFamily="18" charset="0"/>
                <a:cs typeface="Times New Roman" panose="02020603050405020304" pitchFamily="18" charset="0"/>
              </a:rPr>
              <a:t> и др.</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l="19412" t="14723"/>
          <a:stretch/>
        </p:blipFill>
        <p:spPr>
          <a:xfrm>
            <a:off x="1385045" y="507671"/>
            <a:ext cx="6821021" cy="3554604"/>
          </a:xfrm>
          <a:prstGeom prst="rect">
            <a:avLst/>
          </a:prstGeom>
        </p:spPr>
      </p:pic>
    </p:spTree>
    <p:extLst>
      <p:ext uri="{BB962C8B-B14F-4D97-AF65-F5344CB8AC3E}">
        <p14:creationId xmlns:p14="http://schemas.microsoft.com/office/powerpoint/2010/main" xmlns="" val="677464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177118"/>
            <a:ext cx="9117106" cy="1344706"/>
          </a:xfrm>
        </p:spPr>
        <p:txBody>
          <a:bodyPr>
            <a:normAutofit/>
          </a:bodyPr>
          <a:lstStyle/>
          <a:p>
            <a:pPr marL="0" indent="0" algn="just">
              <a:buNone/>
            </a:pPr>
            <a:r>
              <a:rPr lang="ru-RU" sz="2000" b="1" dirty="0" smtClean="0">
                <a:solidFill>
                  <a:srgbClr val="002060"/>
                </a:solidFill>
                <a:latin typeface="Times New Roman" panose="02020603050405020304" pitchFamily="18" charset="0"/>
                <a:cs typeface="Times New Roman" panose="02020603050405020304" pitchFamily="18" charset="0"/>
              </a:rPr>
              <a:t>     Скорость </a:t>
            </a:r>
            <a:r>
              <a:rPr lang="ru-RU" sz="2000" b="1" dirty="0">
                <a:solidFill>
                  <a:srgbClr val="002060"/>
                </a:solidFill>
                <a:latin typeface="Times New Roman" panose="02020603050405020304" pitchFamily="18" charset="0"/>
                <a:cs typeface="Times New Roman" panose="02020603050405020304" pitchFamily="18" charset="0"/>
              </a:rPr>
              <a:t>подхода отцепа </a:t>
            </a:r>
            <a:r>
              <a:rPr lang="ru-RU" sz="2000" dirty="0">
                <a:latin typeface="Times New Roman" panose="02020603050405020304" pitchFamily="18" charset="0"/>
                <a:cs typeface="Times New Roman" panose="02020603050405020304" pitchFamily="18" charset="0"/>
              </a:rPr>
              <a:t>вагонов к другому отцепу в подгорочном парке, а также при маневрах толчками должна быть </a:t>
            </a:r>
            <a:r>
              <a:rPr lang="ru-RU" sz="2000" b="1" dirty="0">
                <a:solidFill>
                  <a:srgbClr val="C00000"/>
                </a:solidFill>
                <a:latin typeface="Times New Roman" panose="02020603050405020304" pitchFamily="18" charset="0"/>
                <a:cs typeface="Times New Roman" panose="02020603050405020304" pitchFamily="18" charset="0"/>
              </a:rPr>
              <a:t>не более 5 км/ч </a:t>
            </a:r>
            <a:r>
              <a:rPr lang="ru-RU" sz="2000" dirty="0">
                <a:latin typeface="Times New Roman" panose="02020603050405020304" pitchFamily="18" charset="0"/>
                <a:cs typeface="Times New Roman" panose="02020603050405020304" pitchFamily="18" charset="0"/>
              </a:rPr>
              <a:t>(1,4 м/с), а для вагонов с грузами отдельных категорий, требующими особой осторожности </a:t>
            </a:r>
            <a:r>
              <a:rPr lang="ru-RU" sz="2000" dirty="0" smtClean="0">
                <a:latin typeface="Times New Roman" panose="02020603050405020304" pitchFamily="18" charset="0"/>
                <a:cs typeface="Times New Roman" panose="02020603050405020304" pitchFamily="18" charset="0"/>
              </a:rPr>
              <a:t>- </a:t>
            </a:r>
            <a:r>
              <a:rPr lang="ru-RU" sz="2000" b="1" dirty="0">
                <a:solidFill>
                  <a:srgbClr val="C00000"/>
                </a:solidFill>
                <a:latin typeface="Times New Roman" panose="02020603050405020304" pitchFamily="18" charset="0"/>
                <a:cs typeface="Times New Roman" panose="02020603050405020304" pitchFamily="18" charset="0"/>
              </a:rPr>
              <a:t>не более 3 км/ч</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(0,8 м/с). </a:t>
            </a:r>
          </a:p>
        </p:txBody>
      </p:sp>
      <p:pic>
        <p:nvPicPr>
          <p:cNvPr id="4" name="Рисунок 3"/>
          <p:cNvPicPr>
            <a:picLocks noChangeAspect="1"/>
          </p:cNvPicPr>
          <p:nvPr/>
        </p:nvPicPr>
        <p:blipFill rotWithShape="1">
          <a:blip r:embed="rId2"/>
          <a:srcRect t="22189"/>
          <a:stretch/>
        </p:blipFill>
        <p:spPr>
          <a:xfrm>
            <a:off x="406774" y="643451"/>
            <a:ext cx="8572500" cy="4439490"/>
          </a:xfrm>
          <a:prstGeom prst="rect">
            <a:avLst/>
          </a:prstGeom>
        </p:spPr>
      </p:pic>
    </p:spTree>
    <p:extLst>
      <p:ext uri="{BB962C8B-B14F-4D97-AF65-F5344CB8AC3E}">
        <p14:creationId xmlns:p14="http://schemas.microsoft.com/office/powerpoint/2010/main" xmlns="" val="2878736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3788" y="40340"/>
            <a:ext cx="8942294" cy="6706721"/>
          </a:xfrm>
          <a:prstGeom prst="rect">
            <a:avLst/>
          </a:prstGeom>
        </p:spPr>
      </p:pic>
      <p:sp>
        <p:nvSpPr>
          <p:cNvPr id="3" name="Скругленный прямоугольник 2"/>
          <p:cNvSpPr/>
          <p:nvPr/>
        </p:nvSpPr>
        <p:spPr>
          <a:xfrm>
            <a:off x="739588" y="255494"/>
            <a:ext cx="578224" cy="47064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2654754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4991584"/>
            <a:ext cx="9117106" cy="1866416"/>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Не </a:t>
            </a:r>
            <a:r>
              <a:rPr lang="ru-RU" sz="2000" b="1" dirty="0">
                <a:solidFill>
                  <a:srgbClr val="C00000"/>
                </a:solidFill>
                <a:latin typeface="Times New Roman" panose="02020603050405020304" pitchFamily="18" charset="0"/>
                <a:cs typeface="Times New Roman" panose="02020603050405020304" pitchFamily="18" charset="0"/>
              </a:rPr>
              <a:t>допускается распускать с горки</a:t>
            </a:r>
            <a:r>
              <a:rPr lang="ru-RU" sz="2000" b="1" dirty="0" smtClean="0">
                <a:solidFill>
                  <a:srgbClr val="C00000"/>
                </a:solidFill>
                <a:latin typeface="Times New Roman" panose="02020603050405020304" pitchFamily="18" charset="0"/>
                <a:cs typeface="Times New Roman" panose="02020603050405020304" pitchFamily="18" charset="0"/>
              </a:rPr>
              <a:t>:</a:t>
            </a:r>
          </a:p>
          <a:p>
            <a:pPr marL="0" indent="0" algn="just">
              <a:buNone/>
            </a:pPr>
            <a:r>
              <a:rPr lang="ru-RU" sz="2000" b="1" dirty="0" smtClean="0">
                <a:latin typeface="Times New Roman" panose="02020603050405020304" pitchFamily="18" charset="0"/>
                <a:cs typeface="Times New Roman" panose="02020603050405020304" pitchFamily="18" charset="0"/>
              </a:rPr>
              <a:t>1</a:t>
            </a:r>
            <a:r>
              <a:rPr lang="ru-RU" sz="2000" b="1"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вагоны </a:t>
            </a:r>
            <a:r>
              <a:rPr lang="ru-RU" sz="2000" dirty="0">
                <a:latin typeface="Times New Roman" panose="02020603050405020304" pitchFamily="18" charset="0"/>
                <a:cs typeface="Times New Roman" panose="02020603050405020304" pitchFamily="18" charset="0"/>
              </a:rPr>
              <a:t>с грузами отдельных категорий, указанных в Правилах перевозок грузов на железнодорожном транспорте и Правилах перевозок опасных грузов по железным дорогам, утвержденных Советом по железнодорожному транспорту государств - участников Содружества, протокол от 05.04.1996 №15 (с изменениями и дополнениями);</a:t>
            </a:r>
          </a:p>
          <a:p>
            <a:pPr marL="0" indent="0" algn="just">
              <a:buNone/>
            </a:pPr>
            <a:endParaRPr lang="ru-RU" sz="2000" dirty="0" smtClean="0">
              <a:latin typeface="Times New Roman" panose="02020603050405020304" pitchFamily="18" charset="0"/>
              <a:cs typeface="Times New Roman" panose="02020603050405020304" pitchFamily="18" charset="0"/>
            </a:endParaRP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49622" y="430398"/>
            <a:ext cx="8619565" cy="4561186"/>
          </a:xfrm>
          <a:prstGeom prst="rect">
            <a:avLst/>
          </a:prstGeom>
        </p:spPr>
      </p:pic>
    </p:spTree>
    <p:extLst>
      <p:ext uri="{BB962C8B-B14F-4D97-AF65-F5344CB8AC3E}">
        <p14:creationId xmlns:p14="http://schemas.microsoft.com/office/powerpoint/2010/main" xmlns="" val="1312141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4612342"/>
            <a:ext cx="9117106" cy="2245658"/>
          </a:xfrm>
        </p:spPr>
        <p:txBody>
          <a:bodyPr>
            <a:normAutofit lnSpcReduction="10000"/>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Не допускается распускать с горки:</a:t>
            </a:r>
          </a:p>
          <a:p>
            <a:pPr marL="0" indent="0" algn="just">
              <a:buNone/>
            </a:pPr>
            <a:r>
              <a:rPr lang="ru-RU" sz="2000" b="1" dirty="0" smtClean="0">
                <a:latin typeface="Times New Roman" panose="02020603050405020304" pitchFamily="18" charset="0"/>
                <a:cs typeface="Times New Roman" panose="02020603050405020304" pitchFamily="18" charset="0"/>
              </a:rPr>
              <a:t>2)</a:t>
            </a:r>
            <a:r>
              <a:rPr lang="ru-RU" sz="2000" dirty="0" smtClean="0">
                <a:latin typeface="Times New Roman" panose="02020603050405020304" pitchFamily="18" charset="0"/>
                <a:cs typeface="Times New Roman" panose="02020603050405020304" pitchFamily="18" charset="0"/>
              </a:rPr>
              <a:t> вагоны</a:t>
            </a:r>
            <a:r>
              <a:rPr lang="ru-RU" sz="2000" dirty="0">
                <a:latin typeface="Times New Roman" panose="02020603050405020304" pitchFamily="18" charset="0"/>
                <a:cs typeface="Times New Roman" panose="02020603050405020304" pitchFamily="18" charset="0"/>
              </a:rPr>
              <a:t>, занятые людьми, кроме вагонов с проводниками (командами), сопровождающими грузы</a:t>
            </a:r>
            <a:r>
              <a:rPr lang="ru-RU" sz="2000" dirty="0" smtClean="0">
                <a:latin typeface="Times New Roman" panose="02020603050405020304" pitchFamily="18" charset="0"/>
                <a:cs typeface="Times New Roman" panose="02020603050405020304" pitchFamily="18" charset="0"/>
              </a:rPr>
              <a:t>;</a:t>
            </a:r>
          </a:p>
          <a:p>
            <a:pPr marL="0" indent="0" algn="just">
              <a:buNone/>
            </a:pPr>
            <a:r>
              <a:rPr lang="ru-RU" sz="2000" i="1" dirty="0">
                <a:latin typeface="Times New Roman" panose="02020603050405020304" pitchFamily="18" charset="0"/>
                <a:cs typeface="Times New Roman" panose="02020603050405020304" pitchFamily="18" charset="0"/>
              </a:rPr>
              <a:t>Перед роспуском с горки вагонов с проводниками (командами), сопровождающими груз или живность, а также перед началом производства маневров толчками с такими вагонами проводники и команды должны быть предупреждены составителями поездов о предстоящих маневрах.</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t="9206"/>
          <a:stretch/>
        </p:blipFill>
        <p:spPr>
          <a:xfrm>
            <a:off x="1355070" y="437971"/>
            <a:ext cx="6134942" cy="4174371"/>
          </a:xfrm>
          <a:prstGeom prst="rect">
            <a:avLst/>
          </a:prstGeom>
        </p:spPr>
      </p:pic>
    </p:spTree>
    <p:extLst>
      <p:ext uri="{BB962C8B-B14F-4D97-AF65-F5344CB8AC3E}">
        <p14:creationId xmlns:p14="http://schemas.microsoft.com/office/powerpoint/2010/main" xmlns="" val="2463244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338482"/>
            <a:ext cx="9117106" cy="1398494"/>
          </a:xfrm>
        </p:spPr>
        <p:txBody>
          <a:bodyPr>
            <a:normAutofit/>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Не допускается распускать с горки</a:t>
            </a:r>
            <a:r>
              <a:rPr lang="ru-RU" sz="2000" b="1" dirty="0" smtClean="0">
                <a:solidFill>
                  <a:srgbClr val="C00000"/>
                </a:solidFill>
                <a:latin typeface="Times New Roman" panose="02020603050405020304" pitchFamily="18" charset="0"/>
                <a:cs typeface="Times New Roman" panose="02020603050405020304" pitchFamily="18" charset="0"/>
              </a:rPr>
              <a:t>:</a:t>
            </a:r>
          </a:p>
          <a:p>
            <a:pPr marL="0" indent="0" algn="just">
              <a:buNone/>
            </a:pPr>
            <a:r>
              <a:rPr lang="ru-RU" sz="2000" b="1" dirty="0">
                <a:latin typeface="Times New Roman" panose="02020603050405020304" pitchFamily="18" charset="0"/>
                <a:cs typeface="Times New Roman" panose="02020603050405020304" pitchFamily="18" charset="0"/>
              </a:rPr>
              <a:t>3) </a:t>
            </a:r>
            <a:r>
              <a:rPr lang="ru-RU" sz="2000" dirty="0">
                <a:latin typeface="Times New Roman" panose="02020603050405020304" pitchFamily="18" charset="0"/>
                <a:cs typeface="Times New Roman" panose="02020603050405020304" pitchFamily="18" charset="0"/>
              </a:rPr>
              <a:t>платформы и полувагоны, загруженные грузами боковой и нижней негабаритности 4-й, 5-й, 6-й степеней и грузами с верхней </a:t>
            </a:r>
            <a:r>
              <a:rPr lang="ru-RU" sz="2000" dirty="0" err="1">
                <a:latin typeface="Times New Roman" panose="02020603050405020304" pitchFamily="18" charset="0"/>
                <a:cs typeface="Times New Roman" panose="02020603050405020304" pitchFamily="18" charset="0"/>
              </a:rPr>
              <a:t>негабаритностью</a:t>
            </a:r>
            <a:r>
              <a:rPr lang="ru-RU" sz="2000" dirty="0">
                <a:latin typeface="Times New Roman" panose="02020603050405020304" pitchFamily="18" charset="0"/>
                <a:cs typeface="Times New Roman" panose="02020603050405020304" pitchFamily="18" charset="0"/>
              </a:rPr>
              <a:t> 3-й степени и сверхнегабаритными, груженые транспортеры;</a:t>
            </a:r>
          </a:p>
        </p:txBody>
      </p:sp>
      <p:pic>
        <p:nvPicPr>
          <p:cNvPr id="5" name="Рисунок 4"/>
          <p:cNvPicPr>
            <a:picLocks noChangeAspect="1"/>
          </p:cNvPicPr>
          <p:nvPr/>
        </p:nvPicPr>
        <p:blipFill>
          <a:blip r:embed="rId2"/>
          <a:stretch>
            <a:fillRect/>
          </a:stretch>
        </p:blipFill>
        <p:spPr>
          <a:xfrm>
            <a:off x="1409700" y="450477"/>
            <a:ext cx="6351494" cy="4763621"/>
          </a:xfrm>
          <a:prstGeom prst="rect">
            <a:avLst/>
          </a:prstGeom>
        </p:spPr>
      </p:pic>
    </p:spTree>
    <p:extLst>
      <p:ext uri="{BB962C8B-B14F-4D97-AF65-F5344CB8AC3E}">
        <p14:creationId xmlns:p14="http://schemas.microsoft.com/office/powerpoint/2010/main" xmlns="" val="3495887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4719918"/>
            <a:ext cx="9117106" cy="2138082"/>
          </a:xfrm>
        </p:spPr>
        <p:txBody>
          <a:bodyPr>
            <a:normAutofit/>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Не допускается распускать с горки:</a:t>
            </a:r>
          </a:p>
          <a:p>
            <a:pPr marL="0" indent="0" algn="just">
              <a:buNone/>
            </a:pPr>
            <a:r>
              <a:rPr lang="ru-RU" sz="2000" b="1" dirty="0">
                <a:latin typeface="Times New Roman" panose="02020603050405020304" pitchFamily="18" charset="0"/>
                <a:cs typeface="Times New Roman" panose="02020603050405020304" pitchFamily="18" charset="0"/>
              </a:rPr>
              <a:t>4)</a:t>
            </a:r>
            <a:r>
              <a:rPr lang="ru-RU" sz="2000" dirty="0">
                <a:latin typeface="Times New Roman" panose="02020603050405020304" pitchFamily="18" charset="0"/>
                <a:cs typeface="Times New Roman" panose="02020603050405020304" pitchFamily="18" charset="0"/>
              </a:rPr>
              <a:t> локомотивы в недействующем состоянии, моторвагонный подвижной состав, составы рефрижераторных поездов, пассажирские вагоны, краны на железнодорожном ходу;</a:t>
            </a:r>
          </a:p>
          <a:p>
            <a:pPr marL="0" indent="0" algn="just">
              <a:buNone/>
            </a:pPr>
            <a:r>
              <a:rPr lang="ru-RU" sz="2000" b="1" dirty="0">
                <a:latin typeface="Times New Roman" panose="02020603050405020304" pitchFamily="18" charset="0"/>
                <a:cs typeface="Times New Roman" panose="02020603050405020304" pitchFamily="18" charset="0"/>
              </a:rPr>
              <a:t>5)</a:t>
            </a:r>
            <a:r>
              <a:rPr lang="ru-RU" sz="2000" dirty="0">
                <a:latin typeface="Times New Roman" panose="02020603050405020304" pitchFamily="18" charset="0"/>
                <a:cs typeface="Times New Roman" panose="02020603050405020304" pitchFamily="18" charset="0"/>
              </a:rPr>
              <a:t> вагоны и специальный железнодорожный подвижной состав, имеющий трафарет или отметку в перевозочных документах "С горки не спускать";</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2"/>
          <a:srcRect t="42941" r="6911"/>
          <a:stretch/>
        </p:blipFill>
        <p:spPr>
          <a:xfrm>
            <a:off x="188259" y="549274"/>
            <a:ext cx="8511988" cy="3913094"/>
          </a:xfrm>
          <a:prstGeom prst="rect">
            <a:avLst/>
          </a:prstGeom>
        </p:spPr>
      </p:pic>
    </p:spTree>
    <p:extLst>
      <p:ext uri="{BB962C8B-B14F-4D97-AF65-F5344CB8AC3E}">
        <p14:creationId xmlns:p14="http://schemas.microsoft.com/office/powerpoint/2010/main" xmlns="" val="939416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4827494"/>
            <a:ext cx="9117106" cy="1842247"/>
          </a:xfrm>
        </p:spPr>
        <p:txBody>
          <a:bodyPr>
            <a:normAutofit/>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Не допускается распускать с горки:</a:t>
            </a:r>
          </a:p>
          <a:p>
            <a:pPr marL="0" indent="0" algn="just">
              <a:buNone/>
            </a:pPr>
            <a:r>
              <a:rPr lang="ru-RU" sz="2000" b="1" dirty="0">
                <a:latin typeface="Times New Roman" panose="02020603050405020304" pitchFamily="18" charset="0"/>
                <a:cs typeface="Times New Roman" panose="02020603050405020304" pitchFamily="18" charset="0"/>
              </a:rPr>
              <a:t>6)</a:t>
            </a:r>
            <a:r>
              <a:rPr lang="ru-RU" sz="2000" dirty="0">
                <a:latin typeface="Times New Roman" panose="02020603050405020304" pitchFamily="18" charset="0"/>
                <a:cs typeface="Times New Roman" panose="02020603050405020304" pitchFamily="18" charset="0"/>
              </a:rPr>
              <a:t> сцепы из двух платформ, загруженных рельсами длиной 25 м и другими длинномерными грузами.</a:t>
            </a:r>
          </a:p>
          <a:p>
            <a:pPr marL="0" indent="0" algn="just">
              <a:buNone/>
            </a:pPr>
            <a:r>
              <a:rPr lang="ru-RU" sz="2000" dirty="0" smtClean="0">
                <a:latin typeface="Times New Roman" panose="02020603050405020304" pitchFamily="18" charset="0"/>
                <a:cs typeface="Times New Roman" panose="02020603050405020304" pitchFamily="18" charset="0"/>
              </a:rPr>
              <a:t>     Указанный </a:t>
            </a:r>
            <a:r>
              <a:rPr lang="ru-RU" sz="2000" dirty="0">
                <a:latin typeface="Times New Roman" panose="02020603050405020304" pitchFamily="18" charset="0"/>
                <a:cs typeface="Times New Roman" panose="02020603050405020304" pitchFamily="18" charset="0"/>
              </a:rPr>
              <a:t>железнодорожный подвижной состав может быть пропущен через сортировочную горку только с маневровым локомотивом.</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t="7381" r="20882" b="17591"/>
          <a:stretch/>
        </p:blipFill>
        <p:spPr>
          <a:xfrm>
            <a:off x="1143000" y="415831"/>
            <a:ext cx="7032812" cy="4418384"/>
          </a:xfrm>
          <a:prstGeom prst="rect">
            <a:avLst/>
          </a:prstGeom>
        </p:spPr>
      </p:pic>
    </p:spTree>
    <p:extLst>
      <p:ext uri="{BB962C8B-B14F-4D97-AF65-F5344CB8AC3E}">
        <p14:creationId xmlns:p14="http://schemas.microsoft.com/office/powerpoint/2010/main" xmlns="" val="4235532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13446" y="4249271"/>
            <a:ext cx="9117106" cy="2191871"/>
          </a:xfrm>
        </p:spPr>
        <p:txBody>
          <a:bodyPr>
            <a:normAutofit/>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Не допускается пропускать через сортировочные горки:</a:t>
            </a:r>
          </a:p>
          <a:p>
            <a:pPr marL="0" indent="0" algn="just">
              <a:buNone/>
            </a:pPr>
            <a:r>
              <a:rPr lang="ru-RU" sz="2000" dirty="0">
                <a:latin typeface="Times New Roman" panose="02020603050405020304" pitchFamily="18" charset="0"/>
                <a:cs typeface="Times New Roman" panose="02020603050405020304" pitchFamily="18" charset="0"/>
              </a:rPr>
              <a:t>1) груженые и порожние транспортеры, имеющие 12 и более осей;</a:t>
            </a:r>
          </a:p>
          <a:p>
            <a:pPr marL="0" indent="0" algn="just">
              <a:buNone/>
            </a:pPr>
            <a:r>
              <a:rPr lang="ru-RU" sz="2000" dirty="0">
                <a:latin typeface="Times New Roman" panose="02020603050405020304" pitchFamily="18" charset="0"/>
                <a:cs typeface="Times New Roman" panose="02020603050405020304" pitchFamily="18" charset="0"/>
              </a:rPr>
              <a:t>2) груженые транспортеры сцепного типа грузоподъемностью 120 т при наличии в сцепе одной или двух промежуточных платформ;</a:t>
            </a:r>
          </a:p>
          <a:p>
            <a:pPr marL="0" indent="0" algn="just">
              <a:buNone/>
            </a:pPr>
            <a:r>
              <a:rPr lang="ru-RU" sz="2000" dirty="0">
                <a:latin typeface="Times New Roman" panose="02020603050405020304" pitchFamily="18" charset="0"/>
                <a:cs typeface="Times New Roman" panose="02020603050405020304" pitchFamily="18" charset="0"/>
              </a:rPr>
              <a:t>3) железнодорожный подвижной состав, имеющий трафарет "Через горку не пропускать".</a:t>
            </a:r>
          </a:p>
        </p:txBody>
      </p:sp>
      <p:pic>
        <p:nvPicPr>
          <p:cNvPr id="4" name="Рисунок 3"/>
          <p:cNvPicPr>
            <a:picLocks noChangeAspect="1"/>
          </p:cNvPicPr>
          <p:nvPr/>
        </p:nvPicPr>
        <p:blipFill>
          <a:blip r:embed="rId2"/>
          <a:stretch>
            <a:fillRect/>
          </a:stretch>
        </p:blipFill>
        <p:spPr>
          <a:xfrm>
            <a:off x="13447" y="1497779"/>
            <a:ext cx="9144000" cy="2598420"/>
          </a:xfrm>
          <a:prstGeom prst="rect">
            <a:avLst/>
          </a:prstGeom>
        </p:spPr>
      </p:pic>
      <p:pic>
        <p:nvPicPr>
          <p:cNvPr id="5" name="Рисунок 4"/>
          <p:cNvPicPr>
            <a:picLocks noChangeAspect="1"/>
          </p:cNvPicPr>
          <p:nvPr/>
        </p:nvPicPr>
        <p:blipFill rotWithShape="1">
          <a:blip r:embed="rId3" cstate="print"/>
          <a:srcRect t="29485" b="30102"/>
          <a:stretch/>
        </p:blipFill>
        <p:spPr>
          <a:xfrm>
            <a:off x="5701918" y="1344707"/>
            <a:ext cx="3294164" cy="887505"/>
          </a:xfrm>
          <a:prstGeom prst="rect">
            <a:avLst/>
          </a:prstGeom>
        </p:spPr>
      </p:pic>
    </p:spTree>
    <p:extLst>
      <p:ext uri="{BB962C8B-B14F-4D97-AF65-F5344CB8AC3E}">
        <p14:creationId xmlns:p14="http://schemas.microsoft.com/office/powerpoint/2010/main" xmlns="" val="691462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299557"/>
            <a:ext cx="9117106" cy="2558443"/>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Скорость </a:t>
            </a:r>
            <a:r>
              <a:rPr lang="ru-RU" sz="2000" b="1" dirty="0">
                <a:latin typeface="Times New Roman" panose="02020603050405020304" pitchFamily="18" charset="0"/>
                <a:cs typeface="Times New Roman" panose="02020603050405020304" pitchFamily="18" charset="0"/>
              </a:rPr>
              <a:t>роспуска вагонов </a:t>
            </a:r>
            <a:r>
              <a:rPr lang="ru-RU" sz="2000" dirty="0">
                <a:latin typeface="Times New Roman" panose="02020603050405020304" pitchFamily="18" charset="0"/>
                <a:cs typeface="Times New Roman" panose="02020603050405020304" pitchFamily="18" charset="0"/>
              </a:rPr>
              <a:t>на сортировочных горках при различных показаниях горочных светофоров, а также условия, обеспечивающие </a:t>
            </a:r>
            <a:r>
              <a:rPr lang="ru-RU" sz="2000" dirty="0" smtClean="0">
                <a:latin typeface="Times New Roman" panose="02020603050405020304" pitchFamily="18" charset="0"/>
                <a:cs typeface="Times New Roman" panose="02020603050405020304" pitchFamily="18" charset="0"/>
              </a:rPr>
              <a:t>безопасность движения и сохранность подвижного </a:t>
            </a:r>
            <a:r>
              <a:rPr lang="ru-RU" sz="2000" dirty="0">
                <a:latin typeface="Times New Roman" panose="02020603050405020304" pitchFamily="18" charset="0"/>
                <a:cs typeface="Times New Roman" panose="02020603050405020304" pitchFamily="18" charset="0"/>
              </a:rPr>
              <a:t>состава, устанавливаются владельцем инфраструктуры </a:t>
            </a:r>
            <a:r>
              <a:rPr lang="ru-RU" sz="2000" dirty="0" smtClean="0">
                <a:latin typeface="Times New Roman" panose="02020603050405020304" pitchFamily="18" charset="0"/>
                <a:cs typeface="Times New Roman" panose="02020603050405020304" pitchFamily="18" charset="0"/>
              </a:rPr>
              <a:t>в </a:t>
            </a:r>
            <a:r>
              <a:rPr lang="ru-RU" sz="2000" dirty="0">
                <a:latin typeface="Times New Roman" panose="02020603050405020304" pitchFamily="18" charset="0"/>
                <a:cs typeface="Times New Roman" panose="02020603050405020304" pitchFamily="18" charset="0"/>
              </a:rPr>
              <a:t>зависимости от технического оснащения горок и местных условий. Наиболее распространенными являются нормативы скорости до 10 км/ч (для длинных, последних в составе отцепов, отцепляемых от горочного локомотива машинистом) при движении под зеленый и до 5 км/ч – под желтый огонь</a:t>
            </a: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Скорость </a:t>
            </a:r>
            <a:r>
              <a:rPr lang="ru-RU" sz="2000" b="1" dirty="0">
                <a:latin typeface="Times New Roman" panose="02020603050405020304" pitchFamily="18" charset="0"/>
                <a:cs typeface="Times New Roman" panose="02020603050405020304" pitchFamily="18" charset="0"/>
              </a:rPr>
              <a:t>подхода отцепа вагонов к другому отцепу в подгорочном парке должна быть </a:t>
            </a:r>
            <a:r>
              <a:rPr lang="ru-RU" sz="2000" b="1" dirty="0">
                <a:solidFill>
                  <a:srgbClr val="C00000"/>
                </a:solidFill>
                <a:latin typeface="Times New Roman" panose="02020603050405020304" pitchFamily="18" charset="0"/>
                <a:cs typeface="Times New Roman" panose="02020603050405020304" pitchFamily="18" charset="0"/>
              </a:rPr>
              <a:t>не более 5 км/ч.</a:t>
            </a:r>
          </a:p>
        </p:txBody>
      </p:sp>
      <p:pic>
        <p:nvPicPr>
          <p:cNvPr id="4" name="Рисунок 3"/>
          <p:cNvPicPr>
            <a:picLocks noChangeAspect="1"/>
          </p:cNvPicPr>
          <p:nvPr/>
        </p:nvPicPr>
        <p:blipFill rotWithShape="1">
          <a:blip r:embed="rId2"/>
          <a:srcRect t="16283"/>
          <a:stretch/>
        </p:blipFill>
        <p:spPr>
          <a:xfrm>
            <a:off x="1452282" y="430307"/>
            <a:ext cx="7147112" cy="3869250"/>
          </a:xfrm>
          <a:prstGeom prst="rect">
            <a:avLst/>
          </a:prstGeom>
        </p:spPr>
      </p:pic>
    </p:spTree>
    <p:extLst>
      <p:ext uri="{BB962C8B-B14F-4D97-AF65-F5344CB8AC3E}">
        <p14:creationId xmlns:p14="http://schemas.microsoft.com/office/powerpoint/2010/main" xmlns="" val="28949739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477871"/>
            <a:ext cx="9117106" cy="2380129"/>
          </a:xfrm>
        </p:spPr>
        <p:txBody>
          <a:bodyPr>
            <a:normAutofit lnSpcReduction="10000"/>
          </a:bodyPr>
          <a:lstStyle/>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Если </a:t>
            </a:r>
            <a:r>
              <a:rPr lang="ru-RU" sz="2000" b="1" dirty="0">
                <a:latin typeface="Times New Roman" panose="02020603050405020304" pitchFamily="18" charset="0"/>
                <a:cs typeface="Times New Roman" panose="02020603050405020304" pitchFamily="18" charset="0"/>
              </a:rPr>
              <a:t>в перевозочных документах </a:t>
            </a:r>
            <a:r>
              <a:rPr lang="ru-RU" sz="2000" dirty="0">
                <a:latin typeface="Times New Roman" panose="02020603050405020304" pitchFamily="18" charset="0"/>
                <a:cs typeface="Times New Roman" panose="02020603050405020304" pitchFamily="18" charset="0"/>
              </a:rPr>
              <a:t>на вагоны имеется штемпель </a:t>
            </a:r>
            <a:r>
              <a:rPr lang="ru-RU" sz="2000" b="1" dirty="0">
                <a:solidFill>
                  <a:srgbClr val="C00000"/>
                </a:solidFill>
                <a:latin typeface="Times New Roman" panose="02020603050405020304" pitchFamily="18" charset="0"/>
                <a:cs typeface="Times New Roman" panose="02020603050405020304" pitchFamily="18" charset="0"/>
              </a:rPr>
              <a:t>"Не спускать с горки" </a:t>
            </a:r>
            <a:r>
              <a:rPr lang="ru-RU" sz="2000" dirty="0">
                <a:latin typeface="Times New Roman" panose="02020603050405020304" pitchFamily="18" charset="0"/>
                <a:cs typeface="Times New Roman" panose="02020603050405020304" pitchFamily="18" charset="0"/>
              </a:rPr>
              <a:t>или на вагонах и специальном железнодорожном подвижном составе имеется трафарет </a:t>
            </a:r>
            <a:r>
              <a:rPr lang="ru-RU" sz="2000" b="1" dirty="0">
                <a:solidFill>
                  <a:srgbClr val="C00000"/>
                </a:solidFill>
                <a:latin typeface="Times New Roman" panose="02020603050405020304" pitchFamily="18" charset="0"/>
                <a:cs typeface="Times New Roman" panose="02020603050405020304" pitchFamily="18" charset="0"/>
              </a:rPr>
              <a:t>"С горки не спускать"</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то маневры с ними должны производиться осаживанием или "съемом" локомотивом со стороны подгорочного парка с соблюдением норм прикрытия с особой осторожностью, без толчков и резких остановок. </a:t>
            </a:r>
            <a:r>
              <a:rPr lang="ru-RU" sz="2000" b="1" dirty="0">
                <a:latin typeface="Times New Roman" panose="02020603050405020304" pitchFamily="18" charset="0"/>
                <a:cs typeface="Times New Roman" panose="02020603050405020304" pitchFamily="18" charset="0"/>
              </a:rPr>
              <a:t>Скорость соединения таких вагонов </a:t>
            </a:r>
            <a:r>
              <a:rPr lang="ru-RU" sz="2000" dirty="0">
                <a:latin typeface="Times New Roman" panose="02020603050405020304" pitchFamily="18" charset="0"/>
                <a:cs typeface="Times New Roman" panose="02020603050405020304" pitchFamily="18" charset="0"/>
              </a:rPr>
              <a:t>и специального железнодорожного подвижного состава при их сцеплении с другими вагонами или с локомотивом </a:t>
            </a:r>
            <a:r>
              <a:rPr lang="ru-RU" sz="2000" b="1" dirty="0">
                <a:latin typeface="Times New Roman" panose="02020603050405020304" pitchFamily="18" charset="0"/>
                <a:cs typeface="Times New Roman" panose="02020603050405020304" pitchFamily="18" charset="0"/>
              </a:rPr>
              <a:t>не должна превышать 3 км/ч. </a:t>
            </a:r>
            <a:r>
              <a:rPr lang="ru-RU" sz="2000" dirty="0">
                <a:latin typeface="Times New Roman" panose="02020603050405020304" pitchFamily="18" charset="0"/>
                <a:cs typeface="Times New Roman" panose="02020603050405020304" pitchFamily="18" charset="0"/>
              </a:rPr>
              <a:t>Пропуск их через сортировочную горку должен производиться только с локомотивом.</a:t>
            </a:r>
          </a:p>
          <a:p>
            <a:pPr marL="0" indent="0" algn="just">
              <a:buNone/>
            </a:pPr>
            <a:endParaRPr lang="ru-RU" sz="2000"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b="24479"/>
          <a:stretch/>
        </p:blipFill>
        <p:spPr>
          <a:xfrm>
            <a:off x="628650" y="476811"/>
            <a:ext cx="7810500" cy="3920378"/>
          </a:xfrm>
          <a:prstGeom prst="rect">
            <a:avLst/>
          </a:prstGeom>
        </p:spPr>
      </p:pic>
    </p:spTree>
    <p:extLst>
      <p:ext uri="{BB962C8B-B14F-4D97-AF65-F5344CB8AC3E}">
        <p14:creationId xmlns:p14="http://schemas.microsoft.com/office/powerpoint/2010/main" xmlns="" val="15426302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311588"/>
            <a:ext cx="9117106" cy="1546412"/>
          </a:xfrm>
        </p:spPr>
        <p:txBody>
          <a:bodyPr>
            <a:normAutofit/>
          </a:bodyPr>
          <a:lstStyle/>
          <a:p>
            <a:pPr marL="0" indent="0" algn="just">
              <a:buNone/>
            </a:pPr>
            <a:r>
              <a:rPr lang="ru-RU" sz="2000" b="1" dirty="0" smtClean="0">
                <a:solidFill>
                  <a:srgbClr val="002060"/>
                </a:solidFill>
                <a:latin typeface="Times New Roman" panose="02020603050405020304" pitchFamily="18" charset="0"/>
                <a:cs typeface="Times New Roman" panose="02020603050405020304" pitchFamily="18" charset="0"/>
              </a:rPr>
              <a:t>При </a:t>
            </a:r>
            <a:r>
              <a:rPr lang="ru-RU" sz="2000" b="1" dirty="0">
                <a:solidFill>
                  <a:srgbClr val="002060"/>
                </a:solidFill>
                <a:latin typeface="Times New Roman" panose="02020603050405020304" pitchFamily="18" charset="0"/>
                <a:cs typeface="Times New Roman" panose="02020603050405020304" pitchFamily="18" charset="0"/>
              </a:rPr>
              <a:t>роспуске с сортировочных горок рефрижераторных секций</a:t>
            </a:r>
            <a:r>
              <a:rPr lang="ru-RU" sz="2000" dirty="0">
                <a:latin typeface="Times New Roman" panose="02020603050405020304" pitchFamily="18" charset="0"/>
                <a:cs typeface="Times New Roman" panose="02020603050405020304" pitchFamily="18" charset="0"/>
              </a:rPr>
              <a:t>, а также автономных вагонов с машинным охлаждением соударение их с вагонами, стоящими на железнодорожных путях подгорочного парка, а также последующих отцепов с ними </a:t>
            </a:r>
            <a:r>
              <a:rPr lang="ru-RU" sz="2000" b="1" dirty="0">
                <a:solidFill>
                  <a:srgbClr val="C00000"/>
                </a:solidFill>
                <a:latin typeface="Times New Roman" panose="02020603050405020304" pitchFamily="18" charset="0"/>
                <a:cs typeface="Times New Roman" panose="02020603050405020304" pitchFamily="18" charset="0"/>
              </a:rPr>
              <a:t>не допускается. </a:t>
            </a:r>
            <a:r>
              <a:rPr lang="ru-RU" sz="2000" dirty="0">
                <a:latin typeface="Times New Roman" panose="02020603050405020304" pitchFamily="18" charset="0"/>
                <a:cs typeface="Times New Roman" panose="02020603050405020304" pitchFamily="18" charset="0"/>
              </a:rPr>
              <a:t>Роспуск указанных вагонов должен производиться под желтый огонь горочного светофора.</a:t>
            </a:r>
          </a:p>
          <a:p>
            <a:pPr marL="0" indent="0">
              <a:buNone/>
            </a:pPr>
            <a:endParaRPr lang="ru-RU" sz="20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2"/>
          <a:srcRect t="20391"/>
          <a:stretch/>
        </p:blipFill>
        <p:spPr>
          <a:xfrm>
            <a:off x="161365" y="549273"/>
            <a:ext cx="8686800" cy="4602469"/>
          </a:xfrm>
          <a:prstGeom prst="rect">
            <a:avLst/>
          </a:prstGeom>
        </p:spPr>
      </p:pic>
    </p:spTree>
    <p:extLst>
      <p:ext uri="{BB962C8B-B14F-4D97-AF65-F5344CB8AC3E}">
        <p14:creationId xmlns:p14="http://schemas.microsoft.com/office/powerpoint/2010/main" xmlns="" val="34332206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3939989"/>
            <a:ext cx="9117106" cy="2366682"/>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Запрещается</a:t>
            </a:r>
            <a:r>
              <a:rPr lang="ru-RU" sz="2000" dirty="0" smtClean="0">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осаживание и соединение вагонов в сортировочном парке </a:t>
            </a:r>
            <a:r>
              <a:rPr lang="ru-RU" sz="2000" dirty="0">
                <a:latin typeface="Times New Roman" panose="02020603050405020304" pitchFamily="18" charset="0"/>
                <a:cs typeface="Times New Roman" panose="02020603050405020304" pitchFamily="18" charset="0"/>
              </a:rPr>
              <a:t>(со стороны горки или с противоположной стороны железнодорожных путей сортировочного парка) </a:t>
            </a:r>
            <a:r>
              <a:rPr lang="ru-RU" sz="2000" b="1" dirty="0">
                <a:solidFill>
                  <a:srgbClr val="C00000"/>
                </a:solidFill>
                <a:latin typeface="Times New Roman" panose="02020603050405020304" pitchFamily="18" charset="0"/>
                <a:cs typeface="Times New Roman" panose="02020603050405020304" pitchFamily="18" charset="0"/>
              </a:rPr>
              <a:t>без предварительного согласования </a:t>
            </a:r>
            <a:r>
              <a:rPr lang="ru-RU" sz="2000" b="1" dirty="0">
                <a:latin typeface="Times New Roman" panose="02020603050405020304" pitchFamily="18" charset="0"/>
                <a:cs typeface="Times New Roman" panose="02020603050405020304" pitchFamily="18" charset="0"/>
              </a:rPr>
              <a:t>между дежурным по горке (составителем) и составителем или другим работником противоположного конца сортировочного парка в порядке, </a:t>
            </a:r>
            <a:r>
              <a:rPr lang="ru-RU" sz="2000" dirty="0">
                <a:latin typeface="Times New Roman" panose="02020603050405020304" pitchFamily="18" charset="0"/>
                <a:cs typeface="Times New Roman" panose="02020603050405020304" pitchFamily="18" charset="0"/>
              </a:rPr>
              <a:t>установленном ТРА </a:t>
            </a:r>
            <a:r>
              <a:rPr lang="ru-RU" sz="2000" dirty="0" smtClean="0">
                <a:latin typeface="Times New Roman" panose="02020603050405020304" pitchFamily="18" charset="0"/>
                <a:cs typeface="Times New Roman" panose="02020603050405020304" pitchFamily="18" charset="0"/>
              </a:rPr>
              <a:t>станции. Перед </a:t>
            </a:r>
            <a:r>
              <a:rPr lang="ru-RU" sz="2000" dirty="0">
                <a:latin typeface="Times New Roman" panose="02020603050405020304" pitchFamily="18" charset="0"/>
                <a:cs typeface="Times New Roman" panose="02020603050405020304" pitchFamily="18" charset="0"/>
              </a:rPr>
              <a:t>осаживанием составитель обязан убедиться в отсутствии тормозных башмаков под вагонами, в нормальном положении расцепных рычагов автосцепки вагонов и в отсутствии препятствий для движения.</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t="23668" r="5294"/>
          <a:stretch/>
        </p:blipFill>
        <p:spPr>
          <a:xfrm>
            <a:off x="1405217" y="514773"/>
            <a:ext cx="6360459" cy="3263851"/>
          </a:xfrm>
          <a:prstGeom prst="rect">
            <a:avLst/>
          </a:prstGeom>
        </p:spPr>
      </p:pic>
    </p:spTree>
    <p:extLst>
      <p:ext uri="{BB962C8B-B14F-4D97-AF65-F5344CB8AC3E}">
        <p14:creationId xmlns:p14="http://schemas.microsoft.com/office/powerpoint/2010/main" xmlns="" val="2857527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888" y="5006923"/>
            <a:ext cx="9011737" cy="1851077"/>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 </a:t>
            </a:r>
            <a:r>
              <a:rPr lang="ru-RU" sz="2000" b="1" dirty="0">
                <a:solidFill>
                  <a:srgbClr val="C00000"/>
                </a:solidFill>
                <a:latin typeface="Times New Roman" panose="02020603050405020304" pitchFamily="18" charset="0"/>
                <a:cs typeface="Times New Roman" panose="02020603050405020304" pitchFamily="18" charset="0"/>
              </a:rPr>
              <a:t>Основным принципом работы сортировочной горки </a:t>
            </a:r>
            <a:r>
              <a:rPr lang="ru-RU" sz="2000" b="1" dirty="0">
                <a:latin typeface="Times New Roman" panose="02020603050405020304" pitchFamily="18" charset="0"/>
                <a:cs typeface="Times New Roman" panose="02020603050405020304" pitchFamily="18" charset="0"/>
              </a:rPr>
              <a:t>является</a:t>
            </a:r>
            <a:r>
              <a:rPr lang="ru-RU" sz="2000" b="1" dirty="0">
                <a:solidFill>
                  <a:srgbClr val="C00000"/>
                </a:solidFill>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свободный спуск скатывающихся с нее вагонов.</a:t>
            </a:r>
            <a:r>
              <a:rPr lang="ru-RU" sz="2000" b="1" dirty="0">
                <a:solidFill>
                  <a:srgbClr val="C00000"/>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 парке ПП состав предварительно расцепляется на группы вагонов, или отцепы. Затем состав локомотивом надвигается на горку. Пройдя горб горки, отцепы под действием собственного веса скатываются по путям распределительной зоны и направляются на предназначенные для них пути парка СП, где из них формируются поезда. </a:t>
            </a:r>
          </a:p>
        </p:txBody>
      </p:sp>
      <p:pic>
        <p:nvPicPr>
          <p:cNvPr id="2" name="Рисунок 1"/>
          <p:cNvPicPr>
            <a:picLocks noChangeAspect="1"/>
          </p:cNvPicPr>
          <p:nvPr/>
        </p:nvPicPr>
        <p:blipFill rotWithShape="1">
          <a:blip r:embed="rId2"/>
          <a:srcRect r="4925"/>
          <a:stretch/>
        </p:blipFill>
        <p:spPr>
          <a:xfrm>
            <a:off x="240944" y="434923"/>
            <a:ext cx="8693624" cy="4572000"/>
          </a:xfrm>
          <a:prstGeom prst="rect">
            <a:avLst/>
          </a:prstGeom>
        </p:spPr>
      </p:pic>
      <p:sp>
        <p:nvSpPr>
          <p:cNvPr id="6"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Tree>
    <p:extLst>
      <p:ext uri="{BB962C8B-B14F-4D97-AF65-F5344CB8AC3E}">
        <p14:creationId xmlns:p14="http://schemas.microsoft.com/office/powerpoint/2010/main" xmlns="" val="894431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3671047"/>
            <a:ext cx="9117106" cy="3186953"/>
          </a:xfrm>
        </p:spPr>
        <p:txBody>
          <a:bodyPr>
            <a:normAutofit/>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Требования к безопасному роспуску и сохранности вагонного парка:</a:t>
            </a:r>
          </a:p>
          <a:p>
            <a:pPr marL="0" indent="0" algn="just">
              <a:buNone/>
            </a:pPr>
            <a:r>
              <a:rPr lang="ru-RU" sz="2000" dirty="0">
                <a:latin typeface="Times New Roman" panose="02020603050405020304" pitchFamily="18" charset="0"/>
                <a:cs typeface="Times New Roman" panose="02020603050405020304" pitchFamily="18" charset="0"/>
              </a:rPr>
              <a:t>– количество вагонов в одном отцепе;</a:t>
            </a:r>
          </a:p>
          <a:p>
            <a:pPr marL="0" indent="0" algn="just">
              <a:buNone/>
            </a:pPr>
            <a:r>
              <a:rPr lang="ru-RU" sz="2000" dirty="0">
                <a:latin typeface="Times New Roman" panose="02020603050405020304" pitchFamily="18" charset="0"/>
                <a:cs typeface="Times New Roman" panose="02020603050405020304" pitchFamily="18" charset="0"/>
              </a:rPr>
              <a:t>– очередность отцепов на один пучок; </a:t>
            </a:r>
          </a:p>
          <a:p>
            <a:pPr marL="0" indent="0" algn="just">
              <a:buNone/>
            </a:pPr>
            <a:r>
              <a:rPr lang="ru-RU" sz="2000" dirty="0">
                <a:latin typeface="Times New Roman" panose="02020603050405020304" pitchFamily="18" charset="0"/>
                <a:cs typeface="Times New Roman" panose="02020603050405020304" pitchFamily="18" charset="0"/>
              </a:rPr>
              <a:t>– ходовые свойства вагонов; </a:t>
            </a:r>
          </a:p>
          <a:p>
            <a:pPr marL="0" indent="0" algn="just">
              <a:buNone/>
            </a:pPr>
            <a:r>
              <a:rPr lang="ru-RU" sz="2000" dirty="0">
                <a:latin typeface="Times New Roman" panose="02020603050405020304" pitchFamily="18" charset="0"/>
                <a:cs typeface="Times New Roman" panose="02020603050405020304" pitchFamily="18" charset="0"/>
              </a:rPr>
              <a:t>– наличие вагонов, требующих осаживания или съема (рефрижераторные секции, вагоны с людьми, вагоны с грузом «ВМ»);</a:t>
            </a:r>
          </a:p>
          <a:p>
            <a:pPr marL="0" indent="0" algn="just">
              <a:buNone/>
            </a:pPr>
            <a:r>
              <a:rPr lang="ru-RU" sz="2000" dirty="0">
                <a:latin typeface="Times New Roman" panose="02020603050405020304" pitchFamily="18" charset="0"/>
                <a:cs typeface="Times New Roman" panose="02020603050405020304" pitchFamily="18" charset="0"/>
              </a:rPr>
              <a:t>– степень заполнения путей;</a:t>
            </a:r>
          </a:p>
          <a:p>
            <a:pPr marL="0" indent="0" algn="just">
              <a:buNone/>
            </a:pPr>
            <a:r>
              <a:rPr lang="ru-RU" sz="2000" dirty="0">
                <a:latin typeface="Times New Roman" panose="02020603050405020304" pitchFamily="18" charset="0"/>
                <a:cs typeface="Times New Roman" panose="02020603050405020304" pitchFamily="18" charset="0"/>
              </a:rPr>
              <a:t>– наличие отцепов на смежные пути или один пучок; </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t="27988" b="8507"/>
          <a:stretch/>
        </p:blipFill>
        <p:spPr>
          <a:xfrm>
            <a:off x="739587" y="416448"/>
            <a:ext cx="7347697" cy="3254599"/>
          </a:xfrm>
          <a:prstGeom prst="rect">
            <a:avLst/>
          </a:prstGeom>
        </p:spPr>
      </p:pic>
    </p:spTree>
    <p:extLst>
      <p:ext uri="{BB962C8B-B14F-4D97-AF65-F5344CB8AC3E}">
        <p14:creationId xmlns:p14="http://schemas.microsoft.com/office/powerpoint/2010/main" xmlns="" val="29533564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3039035"/>
            <a:ext cx="9117106" cy="3818965"/>
          </a:xfrm>
        </p:spPr>
        <p:txBody>
          <a:bodyPr>
            <a:normAutofit lnSpcReduction="10000"/>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Требования к безопасному роспуску и сохранности вагонного парка:</a:t>
            </a:r>
          </a:p>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применение оптимального режима торможения для груженых и порожних вагонов;</a:t>
            </a:r>
          </a:p>
          <a:p>
            <a:pPr marL="0" indent="0" algn="just">
              <a:buNone/>
            </a:pPr>
            <a:r>
              <a:rPr lang="ru-RU" sz="2000" dirty="0">
                <a:latin typeface="Times New Roman" panose="02020603050405020304" pitchFamily="18" charset="0"/>
                <a:cs typeface="Times New Roman" panose="02020603050405020304" pitchFamily="18" charset="0"/>
              </a:rPr>
              <a:t>– снижение скорости выпуска отцепа на путь с большим попутным уклоном; </a:t>
            </a:r>
          </a:p>
          <a:p>
            <a:pPr marL="0" indent="0" algn="just">
              <a:buNone/>
            </a:pPr>
            <a:r>
              <a:rPr lang="ru-RU" sz="2000" dirty="0">
                <a:latin typeface="Times New Roman" panose="02020603050405020304" pitchFamily="18" charset="0"/>
                <a:cs typeface="Times New Roman" panose="02020603050405020304" pitchFamily="18" charset="0"/>
              </a:rPr>
              <a:t>– увеличение скорости выхода отцепов при сильных морозах, особенно при наличии инея;</a:t>
            </a:r>
          </a:p>
          <a:p>
            <a:pPr marL="0" indent="0" algn="just">
              <a:buNone/>
            </a:pPr>
            <a:r>
              <a:rPr lang="ru-RU" sz="2000" dirty="0">
                <a:latin typeface="Times New Roman" panose="02020603050405020304" pitchFamily="18" charset="0"/>
                <a:cs typeface="Times New Roman" panose="02020603050405020304" pitchFamily="18" charset="0"/>
              </a:rPr>
              <a:t>– уменьшение скорости надвига до уровня скорости роспуска при наличии в составе вагонов, запрещенных к роспуску с горки;</a:t>
            </a:r>
          </a:p>
          <a:p>
            <a:pPr marL="0" indent="0" algn="just">
              <a:buNone/>
            </a:pPr>
            <a:r>
              <a:rPr lang="ru-RU" sz="2000" dirty="0">
                <a:latin typeface="Times New Roman" panose="02020603050405020304" pitchFamily="18" charset="0"/>
                <a:cs typeface="Times New Roman" panose="02020603050405020304" pitchFamily="18" charset="0"/>
              </a:rPr>
              <a:t>– применение песка для посыпания шин замедлителей из песочницы тепловоза (в дождь, перед роспуском вагонов с </a:t>
            </a:r>
            <a:r>
              <a:rPr lang="ru-RU" sz="2000" dirty="0" err="1">
                <a:latin typeface="Times New Roman" panose="02020603050405020304" pitchFamily="18" charset="0"/>
                <a:cs typeface="Times New Roman" panose="02020603050405020304" pitchFamily="18" charset="0"/>
              </a:rPr>
              <a:t>замазученным</a:t>
            </a:r>
            <a:r>
              <a:rPr lang="ru-RU" sz="2000" dirty="0">
                <a:latin typeface="Times New Roman" panose="02020603050405020304" pitchFamily="18" charset="0"/>
                <a:cs typeface="Times New Roman" panose="02020603050405020304" pitchFamily="18" charset="0"/>
              </a:rPr>
              <a:t> ободом);</a:t>
            </a:r>
          </a:p>
          <a:p>
            <a:pPr marL="0" indent="0" algn="just">
              <a:buNone/>
            </a:pPr>
            <a:r>
              <a:rPr lang="ru-RU" sz="2000" dirty="0">
                <a:latin typeface="Times New Roman" panose="02020603050405020304" pitchFamily="18" charset="0"/>
                <a:cs typeface="Times New Roman" panose="02020603050405020304" pitchFamily="18" charset="0"/>
              </a:rPr>
              <a:t>– предотвращение пропуска локомотива через замедлители в заторможенном состоянии. </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2"/>
          <a:srcRect b="35384"/>
          <a:stretch/>
        </p:blipFill>
        <p:spPr>
          <a:xfrm>
            <a:off x="1416423" y="486288"/>
            <a:ext cx="6096000" cy="2615734"/>
          </a:xfrm>
          <a:prstGeom prst="rect">
            <a:avLst/>
          </a:prstGeom>
        </p:spPr>
      </p:pic>
    </p:spTree>
    <p:extLst>
      <p:ext uri="{BB962C8B-B14F-4D97-AF65-F5344CB8AC3E}">
        <p14:creationId xmlns:p14="http://schemas.microsoft.com/office/powerpoint/2010/main" xmlns="" val="18027527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50426" y="4128247"/>
            <a:ext cx="9117106" cy="2353235"/>
          </a:xfrm>
        </p:spPr>
        <p:txBody>
          <a:bodyPr>
            <a:normAutofit/>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Порядок роспуска </a:t>
            </a:r>
            <a:r>
              <a:rPr lang="ru-RU" sz="2000" b="1" dirty="0" smtClean="0">
                <a:solidFill>
                  <a:srgbClr val="C00000"/>
                </a:solidFill>
                <a:latin typeface="Times New Roman" panose="02020603050405020304" pitchFamily="18" charset="0"/>
                <a:cs typeface="Times New Roman" panose="02020603050405020304" pitchFamily="18" charset="0"/>
              </a:rPr>
              <a:t>вагонов и сохранность </a:t>
            </a:r>
            <a:r>
              <a:rPr lang="ru-RU" sz="2000" b="1" dirty="0">
                <a:solidFill>
                  <a:srgbClr val="C00000"/>
                </a:solidFill>
                <a:latin typeface="Times New Roman" panose="02020603050405020304" pitchFamily="18" charset="0"/>
                <a:cs typeface="Times New Roman" panose="02020603050405020304" pitchFamily="18" charset="0"/>
              </a:rPr>
              <a:t>вагонного парка при </a:t>
            </a:r>
            <a:r>
              <a:rPr lang="ru-RU" sz="2000" b="1" dirty="0" smtClean="0">
                <a:solidFill>
                  <a:srgbClr val="C00000"/>
                </a:solidFill>
                <a:latin typeface="Times New Roman" panose="02020603050405020304" pitchFamily="18" charset="0"/>
                <a:cs typeface="Times New Roman" panose="02020603050405020304" pitchFamily="18" charset="0"/>
              </a:rPr>
              <a:t>роспуске в нестандартных ситуациях </a:t>
            </a:r>
            <a:r>
              <a:rPr lang="ru-RU" sz="2000" b="1" dirty="0">
                <a:solidFill>
                  <a:srgbClr val="C00000"/>
                </a:solidFill>
                <a:latin typeface="Times New Roman" panose="02020603050405020304" pitchFamily="18" charset="0"/>
                <a:cs typeface="Times New Roman" panose="02020603050405020304" pitchFamily="18" charset="0"/>
              </a:rPr>
              <a:t>в работе оператора сортировочной горки: </a:t>
            </a:r>
            <a:endParaRPr lang="ru-RU" sz="2000" b="1" dirty="0" smtClean="0">
              <a:solidFill>
                <a:srgbClr val="C00000"/>
              </a:solidFill>
              <a:latin typeface="Times New Roman" panose="02020603050405020304" pitchFamily="18" charset="0"/>
              <a:cs typeface="Times New Roman" panose="02020603050405020304" pitchFamily="18" charset="0"/>
            </a:endParaRPr>
          </a:p>
          <a:p>
            <a:pPr marL="0" indent="0" algn="just">
              <a:buNone/>
            </a:pPr>
            <a:r>
              <a:rPr lang="ru-RU" sz="2000" dirty="0">
                <a:latin typeface="Times New Roman" panose="02020603050405020304" pitchFamily="18" charset="0"/>
                <a:cs typeface="Times New Roman" panose="02020603050405020304" pitchFamily="18" charset="0"/>
              </a:rPr>
              <a:t>– нагон отцепом впереди идущих вагонов; </a:t>
            </a:r>
          </a:p>
          <a:p>
            <a:pPr marL="0" indent="0" algn="just">
              <a:buNone/>
            </a:pPr>
            <a:r>
              <a:rPr lang="ru-RU" sz="2000" dirty="0">
                <a:latin typeface="Times New Roman" panose="02020603050405020304" pitchFamily="18" charset="0"/>
                <a:cs typeface="Times New Roman" panose="02020603050405020304" pitchFamily="18" charset="0"/>
              </a:rPr>
              <a:t>– переполнение подгорочных путей; </a:t>
            </a:r>
          </a:p>
          <a:p>
            <a:pPr marL="0" indent="0" algn="just">
              <a:buNone/>
            </a:pPr>
            <a:r>
              <a:rPr lang="ru-RU" sz="2000" dirty="0">
                <a:latin typeface="Times New Roman" panose="02020603050405020304" pitchFamily="18" charset="0"/>
                <a:cs typeface="Times New Roman" panose="02020603050405020304" pitchFamily="18" charset="0"/>
              </a:rPr>
              <a:t>– выявление вагонов, запрещенных к роспуску с горки без локомотива;</a:t>
            </a:r>
          </a:p>
          <a:p>
            <a:pPr marL="0" indent="0" algn="just">
              <a:buNone/>
            </a:pPr>
            <a:r>
              <a:rPr lang="ru-RU" sz="2000" dirty="0">
                <a:latin typeface="Times New Roman" panose="02020603050405020304" pitchFamily="18" charset="0"/>
                <a:cs typeface="Times New Roman" panose="02020603050405020304" pitchFamily="18" charset="0"/>
              </a:rPr>
              <a:t>– неправильно переданная или ошибочно воспринятая команда;</a:t>
            </a:r>
          </a:p>
          <a:p>
            <a:pPr marL="0" indent="0" algn="just">
              <a:buNone/>
            </a:pPr>
            <a:endParaRPr lang="ru-RU" sz="2000" b="1"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l="7647" t="15896" b="33612"/>
          <a:stretch/>
        </p:blipFill>
        <p:spPr>
          <a:xfrm>
            <a:off x="80682" y="549274"/>
            <a:ext cx="8931913" cy="3242797"/>
          </a:xfrm>
          <a:prstGeom prst="rect">
            <a:avLst/>
          </a:prstGeom>
        </p:spPr>
      </p:pic>
    </p:spTree>
    <p:extLst>
      <p:ext uri="{BB962C8B-B14F-4D97-AF65-F5344CB8AC3E}">
        <p14:creationId xmlns:p14="http://schemas.microsoft.com/office/powerpoint/2010/main" xmlns="" val="77339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13447" y="3966882"/>
            <a:ext cx="9117106" cy="2891118"/>
          </a:xfrm>
        </p:spPr>
        <p:txBody>
          <a:bodyPr>
            <a:normAutofit/>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Порядок роспуска </a:t>
            </a:r>
            <a:r>
              <a:rPr lang="ru-RU" sz="2000" b="1" dirty="0" smtClean="0">
                <a:solidFill>
                  <a:srgbClr val="C00000"/>
                </a:solidFill>
                <a:latin typeface="Times New Roman" panose="02020603050405020304" pitchFamily="18" charset="0"/>
                <a:cs typeface="Times New Roman" panose="02020603050405020304" pitchFamily="18" charset="0"/>
              </a:rPr>
              <a:t>вагонов и сохранность </a:t>
            </a:r>
            <a:r>
              <a:rPr lang="ru-RU" sz="2000" b="1" dirty="0">
                <a:solidFill>
                  <a:srgbClr val="C00000"/>
                </a:solidFill>
                <a:latin typeface="Times New Roman" panose="02020603050405020304" pitchFamily="18" charset="0"/>
                <a:cs typeface="Times New Roman" panose="02020603050405020304" pitchFamily="18" charset="0"/>
              </a:rPr>
              <a:t>вагонного парка при </a:t>
            </a:r>
            <a:r>
              <a:rPr lang="ru-RU" sz="2000" b="1" dirty="0" smtClean="0">
                <a:solidFill>
                  <a:srgbClr val="C00000"/>
                </a:solidFill>
                <a:latin typeface="Times New Roman" panose="02020603050405020304" pitchFamily="18" charset="0"/>
                <a:cs typeface="Times New Roman" panose="02020603050405020304" pitchFamily="18" charset="0"/>
              </a:rPr>
              <a:t>роспуске в нестандартных ситуациях </a:t>
            </a:r>
            <a:r>
              <a:rPr lang="ru-RU" sz="2000" b="1" dirty="0">
                <a:solidFill>
                  <a:srgbClr val="C00000"/>
                </a:solidFill>
                <a:latin typeface="Times New Roman" panose="02020603050405020304" pitchFamily="18" charset="0"/>
                <a:cs typeface="Times New Roman" panose="02020603050405020304" pitchFamily="18" charset="0"/>
              </a:rPr>
              <a:t>в работе оператора сортировочной горки: </a:t>
            </a:r>
            <a:endParaRPr lang="ru-RU" sz="2000" b="1" dirty="0" smtClean="0">
              <a:solidFill>
                <a:srgbClr val="C00000"/>
              </a:solidFill>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снижение тормозного эффекта замедлителей вследствие </a:t>
            </a:r>
            <a:r>
              <a:rPr lang="ru-RU" sz="2000" dirty="0" err="1">
                <a:latin typeface="Times New Roman" panose="02020603050405020304" pitchFamily="18" charset="0"/>
                <a:cs typeface="Times New Roman" panose="02020603050405020304" pitchFamily="18" charset="0"/>
              </a:rPr>
              <a:t>замазучивания</a:t>
            </a:r>
            <a:r>
              <a:rPr lang="ru-RU" sz="2000" dirty="0">
                <a:latin typeface="Times New Roman" panose="02020603050405020304" pitchFamily="18" charset="0"/>
                <a:cs typeface="Times New Roman" panose="02020603050405020304" pitchFamily="18" charset="0"/>
              </a:rPr>
              <a:t> шин, попадания влаги, смазки;</a:t>
            </a:r>
          </a:p>
          <a:p>
            <a:pPr marL="0" indent="0" algn="just">
              <a:buNone/>
            </a:pPr>
            <a:r>
              <a:rPr lang="ru-RU" sz="2000" dirty="0">
                <a:latin typeface="Times New Roman" panose="02020603050405020304" pitchFamily="18" charset="0"/>
                <a:cs typeface="Times New Roman" panose="02020603050405020304" pitchFamily="18" charset="0"/>
              </a:rPr>
              <a:t>– ошибочная оценка ходовых свойств отцепа;</a:t>
            </a:r>
          </a:p>
          <a:p>
            <a:pPr marL="0" indent="0" algn="just">
              <a:buNone/>
            </a:pPr>
            <a:r>
              <a:rPr lang="ru-RU" sz="2000" dirty="0">
                <a:latin typeface="Times New Roman" panose="02020603050405020304" pitchFamily="18" charset="0"/>
                <a:cs typeface="Times New Roman" panose="02020603050405020304" pitchFamily="18" charset="0"/>
              </a:rPr>
              <a:t>– обнаружение отказов в работе горочных устройств и устройств СЦБ;</a:t>
            </a:r>
          </a:p>
          <a:p>
            <a:pPr marL="0" indent="0" algn="just">
              <a:buNone/>
            </a:pPr>
            <a:r>
              <a:rPr lang="ru-RU" sz="2000" dirty="0">
                <a:latin typeface="Times New Roman" panose="02020603050405020304" pitchFamily="18" charset="0"/>
                <a:cs typeface="Times New Roman" panose="02020603050405020304" pitchFamily="18" charset="0"/>
              </a:rPr>
              <a:t>– установка стрелочных рукояток в крайнее положение при пропуске </a:t>
            </a:r>
            <a:r>
              <a:rPr lang="ru-RU" sz="2000" dirty="0" err="1">
                <a:latin typeface="Times New Roman" panose="02020603050405020304" pitchFamily="18" charset="0"/>
                <a:cs typeface="Times New Roman" panose="02020603050405020304" pitchFamily="18" charset="0"/>
              </a:rPr>
              <a:t>длиннобазных</a:t>
            </a:r>
            <a:r>
              <a:rPr lang="ru-RU" sz="2000" dirty="0">
                <a:latin typeface="Times New Roman" panose="02020603050405020304" pitchFamily="18" charset="0"/>
                <a:cs typeface="Times New Roman" panose="02020603050405020304" pitchFamily="18" charset="0"/>
              </a:rPr>
              <a:t> вагонов. </a:t>
            </a:r>
          </a:p>
          <a:p>
            <a:pPr marL="0" indent="0" algn="just">
              <a:buNone/>
            </a:pPr>
            <a:endParaRPr lang="ru-RU" sz="2000" b="1"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l="6323" t="25425"/>
          <a:stretch/>
        </p:blipFill>
        <p:spPr>
          <a:xfrm>
            <a:off x="803462" y="513481"/>
            <a:ext cx="7711888" cy="3453401"/>
          </a:xfrm>
          <a:prstGeom prst="rect">
            <a:avLst/>
          </a:prstGeom>
        </p:spPr>
      </p:pic>
    </p:spTree>
    <p:extLst>
      <p:ext uri="{BB962C8B-B14F-4D97-AF65-F5344CB8AC3E}">
        <p14:creationId xmlns:p14="http://schemas.microsoft.com/office/powerpoint/2010/main" xmlns="" val="19267132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4289612"/>
            <a:ext cx="9117106" cy="2568388"/>
          </a:xfrm>
        </p:spPr>
        <p:txBody>
          <a:bodyPr>
            <a:normAutofit/>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         В </a:t>
            </a:r>
            <a:r>
              <a:rPr lang="ru-RU" sz="2000" b="1" dirty="0">
                <a:solidFill>
                  <a:srgbClr val="C00000"/>
                </a:solidFill>
                <a:latin typeface="Times New Roman" panose="02020603050405020304" pitchFamily="18" charset="0"/>
                <a:cs typeface="Times New Roman" panose="02020603050405020304" pitchFamily="18" charset="0"/>
              </a:rPr>
              <a:t>условиях </a:t>
            </a:r>
            <a:r>
              <a:rPr lang="ru-RU" sz="2000" b="1" dirty="0" smtClean="0">
                <a:solidFill>
                  <a:srgbClr val="C00000"/>
                </a:solidFill>
                <a:latin typeface="Times New Roman" panose="02020603050405020304" pitchFamily="18" charset="0"/>
                <a:cs typeface="Times New Roman" panose="02020603050405020304" pitchFamily="18" charset="0"/>
              </a:rPr>
              <a:t>повышенной </a:t>
            </a:r>
            <a:r>
              <a:rPr lang="ru-RU" sz="2000" b="1" dirty="0">
                <a:solidFill>
                  <a:srgbClr val="C00000"/>
                </a:solidFill>
                <a:latin typeface="Times New Roman" panose="02020603050405020304" pitchFamily="18" charset="0"/>
                <a:cs typeface="Times New Roman" panose="02020603050405020304" pitchFamily="18" charset="0"/>
              </a:rPr>
              <a:t>интенсивности сортировочного </a:t>
            </a:r>
            <a:r>
              <a:rPr lang="ru-RU" sz="2000" b="1" dirty="0" smtClean="0">
                <a:solidFill>
                  <a:srgbClr val="C00000"/>
                </a:solidFill>
                <a:latin typeface="Times New Roman" panose="02020603050405020304" pitchFamily="18" charset="0"/>
                <a:cs typeface="Times New Roman" panose="02020603050405020304" pitchFamily="18" charset="0"/>
              </a:rPr>
              <a:t>процесса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профессия оператора требует умения быстро реагировать на изменения текущей ситуации в процессе роспуска на горке, способности интуитивно предвидеть затруднения в эксплуатационной </a:t>
            </a:r>
            <a:r>
              <a:rPr lang="ru-RU" sz="2000" dirty="0" smtClean="0">
                <a:latin typeface="Times New Roman" panose="02020603050405020304" pitchFamily="18" charset="0"/>
                <a:cs typeface="Times New Roman" panose="02020603050405020304" pitchFamily="18" charset="0"/>
              </a:rPr>
              <a:t>обстановке и оперативно принимать наиболее правильные решения по их устранению. В то же время оператор должен иметь достаточную выдержку, хладнокровие, спокойствие. Большого успеха в работе операторы добиваются тогда, когда строго соблюдают регламент при ведении переговоров с работниками горки</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используют рекомендованные инструкциями наборы типовых команд и ответов на вопросы.</a:t>
            </a: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t="35894" b="4153"/>
          <a:stretch/>
        </p:blipFill>
        <p:spPr>
          <a:xfrm>
            <a:off x="0" y="549274"/>
            <a:ext cx="9144000" cy="3657600"/>
          </a:xfrm>
          <a:prstGeom prst="rect">
            <a:avLst/>
          </a:prstGeom>
        </p:spPr>
      </p:pic>
    </p:spTree>
    <p:extLst>
      <p:ext uri="{BB962C8B-B14F-4D97-AF65-F5344CB8AC3E}">
        <p14:creationId xmlns:p14="http://schemas.microsoft.com/office/powerpoint/2010/main" xmlns="" val="9918580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249271"/>
            <a:ext cx="9117106" cy="2501153"/>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Важным</a:t>
            </a:r>
            <a:r>
              <a:rPr lang="ru-RU" sz="2000" dirty="0" smtClean="0">
                <a:latin typeface="Times New Roman" panose="02020603050405020304" pitchFamily="18" charset="0"/>
                <a:cs typeface="Times New Roman" panose="02020603050405020304" pitchFamily="18" charset="0"/>
              </a:rPr>
              <a:t> для работы операторов является </a:t>
            </a:r>
            <a:r>
              <a:rPr lang="ru-RU" sz="2000" b="1" dirty="0" smtClean="0">
                <a:solidFill>
                  <a:srgbClr val="002060"/>
                </a:solidFill>
                <a:latin typeface="Times New Roman" panose="02020603050405020304" pitchFamily="18" charset="0"/>
                <a:cs typeface="Times New Roman" panose="02020603050405020304" pitchFamily="18" charset="0"/>
              </a:rPr>
              <a:t>освоение передовых методов</a:t>
            </a:r>
            <a:r>
              <a:rPr lang="ru-RU" sz="2000" dirty="0" smtClean="0">
                <a:latin typeface="Times New Roman" panose="02020603050405020304" pitchFamily="18" charset="0"/>
                <a:cs typeface="Times New Roman" panose="02020603050405020304" pitchFamily="18" charset="0"/>
              </a:rPr>
              <a:t>, способствующих интенсификации горочных процессов:</a:t>
            </a:r>
          </a:p>
          <a:p>
            <a:pPr algn="just">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 применение режима переменной скорости роспуска, требующего тесного взаимодействия с машинистами горочных локомотивов;</a:t>
            </a:r>
          </a:p>
          <a:p>
            <a:pPr algn="just">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 обеспечение интенсивного ритма роспуска составов на протяжении всей смены;</a:t>
            </a:r>
          </a:p>
          <a:p>
            <a:pPr algn="just">
              <a:buFont typeface="Wingdings" panose="05000000000000000000" pitchFamily="2" charset="2"/>
              <a:buChar char="v"/>
            </a:pPr>
            <a:r>
              <a:rPr lang="ru-RU" sz="2000" dirty="0" smtClean="0">
                <a:latin typeface="Times New Roman" panose="02020603050405020304" pitchFamily="18" charset="0"/>
                <a:cs typeface="Times New Roman" panose="02020603050405020304" pitchFamily="18" charset="0"/>
              </a:rPr>
              <a:t> сокращение потерь времени в период смены дежурства.</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19671" y="549274"/>
            <a:ext cx="8504657" cy="3682303"/>
          </a:xfrm>
          <a:prstGeom prst="rect">
            <a:avLst/>
          </a:prstGeom>
        </p:spPr>
      </p:pic>
    </p:spTree>
    <p:extLst>
      <p:ext uri="{BB962C8B-B14F-4D97-AF65-F5344CB8AC3E}">
        <p14:creationId xmlns:p14="http://schemas.microsoft.com/office/powerpoint/2010/main" xmlns="" val="22998507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13447" y="5338483"/>
            <a:ext cx="9117106" cy="1344706"/>
          </a:xfrm>
        </p:spPr>
        <p:txBody>
          <a:bodyPr>
            <a:normAutofit/>
          </a:bodyPr>
          <a:lstStyle/>
          <a:p>
            <a:pPr marL="0" indent="0" algn="just">
              <a:buNone/>
            </a:pPr>
            <a:r>
              <a:rPr lang="ru-RU" sz="2000" b="1" dirty="0">
                <a:solidFill>
                  <a:srgbClr val="002060"/>
                </a:solidFill>
                <a:latin typeface="Times New Roman" panose="02020603050405020304" pitchFamily="18" charset="0"/>
                <a:cs typeface="Times New Roman" panose="02020603050405020304" pitchFamily="18" charset="0"/>
              </a:rPr>
              <a:t>В условиях повышения интенсивности сортировочного процесса </a:t>
            </a:r>
            <a:r>
              <a:rPr lang="ru-RU" sz="2000" b="1" dirty="0" smtClean="0">
                <a:solidFill>
                  <a:srgbClr val="002060"/>
                </a:solidFill>
                <a:latin typeface="Times New Roman" panose="02020603050405020304" pitchFamily="18" charset="0"/>
                <a:cs typeface="Times New Roman" panose="02020603050405020304" pitchFamily="18" charset="0"/>
              </a:rPr>
              <a:t>на горке </a:t>
            </a:r>
            <a:r>
              <a:rPr lang="ru-RU" sz="2000" dirty="0" smtClean="0">
                <a:latin typeface="Times New Roman" panose="02020603050405020304" pitchFamily="18" charset="0"/>
                <a:cs typeface="Times New Roman" panose="02020603050405020304" pitchFamily="18" charset="0"/>
              </a:rPr>
              <a:t>заблаговременно готовиться подгорочный парк: осаживаются вагоны в глубь парка, переставляются «чужаки» на пути их назначения, обеспечиваются свободные проходы и т.д.</a:t>
            </a: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675214" y="481701"/>
            <a:ext cx="7840136" cy="4615072"/>
          </a:xfrm>
          <a:prstGeom prst="rect">
            <a:avLst/>
          </a:prstGeom>
        </p:spPr>
      </p:pic>
    </p:spTree>
    <p:extLst>
      <p:ext uri="{BB962C8B-B14F-4D97-AF65-F5344CB8AC3E}">
        <p14:creationId xmlns:p14="http://schemas.microsoft.com/office/powerpoint/2010/main" xmlns="" val="6546618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3321424"/>
            <a:ext cx="9117106" cy="3536576"/>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На горках </a:t>
            </a:r>
            <a:r>
              <a:rPr lang="ru-RU" sz="2000" b="1" u="sng" dirty="0" smtClean="0">
                <a:solidFill>
                  <a:srgbClr val="C00000"/>
                </a:solidFill>
                <a:latin typeface="Times New Roman" panose="02020603050405020304" pitchFamily="18" charset="0"/>
                <a:cs typeface="Times New Roman" panose="02020603050405020304" pitchFamily="18" charset="0"/>
              </a:rPr>
              <a:t>с одним путем надвига</a:t>
            </a:r>
            <a:r>
              <a:rPr lang="ru-RU" sz="2000" b="1" dirty="0" smtClean="0">
                <a:solidFill>
                  <a:srgbClr val="C00000"/>
                </a:solidFill>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внедряется </a:t>
            </a:r>
            <a:r>
              <a:rPr lang="ru-RU" sz="2000" b="1" dirty="0" smtClean="0">
                <a:solidFill>
                  <a:srgbClr val="C00000"/>
                </a:solidFill>
                <a:latin typeface="Times New Roman" panose="02020603050405020304" pitchFamily="18" charset="0"/>
                <a:cs typeface="Times New Roman" panose="02020603050405020304" pitchFamily="18" charset="0"/>
              </a:rPr>
              <a:t>метод попутного надвига </a:t>
            </a:r>
            <a:r>
              <a:rPr lang="ru-RU" sz="2000" dirty="0" smtClean="0">
                <a:latin typeface="Times New Roman" panose="02020603050405020304" pitchFamily="18" charset="0"/>
                <a:cs typeface="Times New Roman" panose="02020603050405020304" pitchFamily="18" charset="0"/>
              </a:rPr>
              <a:t>составов на горку, что сокращает интервалы между роспуском отдельных составов. </a:t>
            </a:r>
          </a:p>
          <a:p>
            <a:pPr marL="0" indent="0" algn="just">
              <a:buNone/>
            </a:pPr>
            <a:r>
              <a:rPr lang="ru-RU" sz="2000" b="1" dirty="0" smtClean="0">
                <a:solidFill>
                  <a:srgbClr val="002060"/>
                </a:solidFill>
                <a:latin typeface="Times New Roman" panose="02020603050405020304" pitchFamily="18" charset="0"/>
                <a:cs typeface="Times New Roman" panose="02020603050405020304" pitchFamily="18" charset="0"/>
              </a:rPr>
              <a:t>  В </a:t>
            </a:r>
            <a:r>
              <a:rPr lang="ru-RU" sz="2000" b="1" dirty="0">
                <a:solidFill>
                  <a:srgbClr val="002060"/>
                </a:solidFill>
                <a:latin typeface="Times New Roman" panose="02020603050405020304" pitchFamily="18" charset="0"/>
                <a:cs typeface="Times New Roman" panose="02020603050405020304" pitchFamily="18" charset="0"/>
              </a:rPr>
              <a:t>режиме последовательного роспуска </a:t>
            </a:r>
            <a:r>
              <a:rPr lang="ru-RU" sz="2000" dirty="0" smtClean="0">
                <a:latin typeface="Times New Roman" panose="02020603050405020304" pitchFamily="18" charset="0"/>
                <a:cs typeface="Times New Roman" panose="02020603050405020304" pitchFamily="18" charset="0"/>
              </a:rPr>
              <a:t>ДСПГ </a:t>
            </a:r>
            <a:r>
              <a:rPr lang="ru-RU" sz="2000" dirty="0">
                <a:latin typeface="Times New Roman" panose="02020603050405020304" pitchFamily="18" charset="0"/>
                <a:cs typeface="Times New Roman" panose="02020603050405020304" pitchFamily="18" charset="0"/>
              </a:rPr>
              <a:t>по данным сортировочного листа определяет степень заполнения путей по назначениям плана формирования, принимает решение о размещении вагонов на сортировочных путях, в необходимых случаях дает указание машинистам маневровых локомотивов выполнять осаживание до начала роспуска составов. Перед началом роспуска ДСПГ сообщает план предстоящей работы операторам горки, машинистам, регулировщикам скорости движения вагонов, уточняет технологию постановки на специализированные пути вагонов с опасными грузами. На горках, оборудованных ГАЦ, ДСПГ или оператор набирает на накопителе маршруты следования отцепов. </a:t>
            </a:r>
          </a:p>
        </p:txBody>
      </p:sp>
      <p:pic>
        <p:nvPicPr>
          <p:cNvPr id="4" name="Рисунок 3"/>
          <p:cNvPicPr>
            <a:picLocks noChangeAspect="1"/>
          </p:cNvPicPr>
          <p:nvPr/>
        </p:nvPicPr>
        <p:blipFill rotWithShape="1">
          <a:blip r:embed="rId2"/>
          <a:srcRect l="3824" t="34558"/>
          <a:stretch/>
        </p:blipFill>
        <p:spPr>
          <a:xfrm>
            <a:off x="1312769" y="404869"/>
            <a:ext cx="6518461" cy="2956896"/>
          </a:xfrm>
          <a:prstGeom prst="rect">
            <a:avLst/>
          </a:prstGeom>
        </p:spPr>
      </p:pic>
    </p:spTree>
    <p:extLst>
      <p:ext uri="{BB962C8B-B14F-4D97-AF65-F5344CB8AC3E}">
        <p14:creationId xmlns:p14="http://schemas.microsoft.com/office/powerpoint/2010/main" xmlns="" val="12213172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356847"/>
            <a:ext cx="9117106" cy="2501153"/>
          </a:xfrm>
        </p:spPr>
        <p:txBody>
          <a:bodyPr>
            <a:normAutofit/>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    При </a:t>
            </a:r>
            <a:r>
              <a:rPr lang="ru-RU" sz="2000" b="1" u="sng" dirty="0" smtClean="0">
                <a:solidFill>
                  <a:srgbClr val="C00000"/>
                </a:solidFill>
                <a:latin typeface="Times New Roman" panose="02020603050405020304" pitchFamily="18" charset="0"/>
                <a:cs typeface="Times New Roman" panose="02020603050405020304" pitchFamily="18" charset="0"/>
              </a:rPr>
              <a:t>двух и более путях надвига</a:t>
            </a:r>
            <a:r>
              <a:rPr lang="ru-RU" sz="2000" b="1" dirty="0" smtClean="0">
                <a:solidFill>
                  <a:srgbClr val="C00000"/>
                </a:solidFill>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применяется </a:t>
            </a:r>
            <a:r>
              <a:rPr lang="ru-RU" sz="2000" b="1" dirty="0">
                <a:solidFill>
                  <a:srgbClr val="C00000"/>
                </a:solidFill>
                <a:latin typeface="Times New Roman" panose="02020603050405020304" pitchFamily="18" charset="0"/>
                <a:cs typeface="Times New Roman" panose="02020603050405020304" pitchFamily="18" charset="0"/>
              </a:rPr>
              <a:t>параллельный надвиг</a:t>
            </a:r>
            <a:r>
              <a:rPr lang="ru-RU" sz="2000" dirty="0">
                <a:latin typeface="Times New Roman" panose="02020603050405020304" pitchFamily="18" charset="0"/>
                <a:cs typeface="Times New Roman" panose="02020603050405020304" pitchFamily="18" charset="0"/>
              </a:rPr>
              <a:t>,</a:t>
            </a:r>
            <a:r>
              <a:rPr lang="ru-RU" sz="2000" b="1" dirty="0">
                <a:solidFill>
                  <a:srgbClr val="C00000"/>
                </a:solidFill>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для сокращения </a:t>
            </a:r>
            <a:r>
              <a:rPr lang="ru-RU" sz="2000" dirty="0">
                <a:latin typeface="Times New Roman" panose="02020603050405020304" pitchFamily="18" charset="0"/>
                <a:cs typeface="Times New Roman" panose="02020603050405020304" pitchFamily="18" charset="0"/>
              </a:rPr>
              <a:t>интервалов между роспуском</a:t>
            </a:r>
            <a:r>
              <a:rPr lang="ru-RU" sz="2000" dirty="0" smtClean="0">
                <a:latin typeface="Times New Roman" panose="02020603050405020304" pitchFamily="18" charset="0"/>
                <a:cs typeface="Times New Roman" panose="02020603050405020304" pitchFamily="18" charset="0"/>
              </a:rPr>
              <a:t>. Часть операций осаживания вагонов с горки заменяется операциями подтягивания со стороны хвостовой (выходной) горловины подгорочного парка.</a:t>
            </a:r>
          </a:p>
          <a:p>
            <a:pPr marL="0" indent="0" algn="just">
              <a:buNone/>
            </a:pPr>
            <a:r>
              <a:rPr lang="ru-RU" sz="2000" dirty="0" smtClean="0">
                <a:latin typeface="Times New Roman" panose="02020603050405020304" pitchFamily="18" charset="0"/>
                <a:cs typeface="Times New Roman" panose="02020603050405020304" pitchFamily="18" charset="0"/>
              </a:rPr>
              <a:t>   Дежурный </a:t>
            </a:r>
            <a:r>
              <a:rPr lang="ru-RU" sz="2000" dirty="0">
                <a:latin typeface="Times New Roman" panose="02020603050405020304" pitchFamily="18" charset="0"/>
                <a:cs typeface="Times New Roman" panose="02020603050405020304" pitchFamily="18" charset="0"/>
              </a:rPr>
              <a:t>по горке дает указание машинисту горочного локомотива на параллельный надвиг составов с указанием пути надвига, скорости надвига, предупреждает об особой бдительности и лично контролирует, по показаниям </a:t>
            </a:r>
            <a:r>
              <a:rPr lang="ru-RU" sz="2000" dirty="0" smtClean="0">
                <a:latin typeface="Times New Roman" panose="02020603050405020304" pitchFamily="18" charset="0"/>
                <a:cs typeface="Times New Roman" panose="02020603050405020304" pitchFamily="18" charset="0"/>
              </a:rPr>
              <a:t>пульта - </a:t>
            </a:r>
            <a:r>
              <a:rPr lang="ru-RU" sz="2000" dirty="0">
                <a:latin typeface="Times New Roman" panose="02020603050405020304" pitchFamily="18" charset="0"/>
                <a:cs typeface="Times New Roman" panose="02020603050405020304" pitchFamily="18" charset="0"/>
              </a:rPr>
              <a:t>табло, ход надвига.</a:t>
            </a:r>
            <a:endParaRPr lang="ru-RU" sz="2000" dirty="0" smtClean="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2" cstate="print"/>
          <a:srcRect t="3492" b="6006"/>
          <a:stretch/>
        </p:blipFill>
        <p:spPr>
          <a:xfrm>
            <a:off x="1223682" y="470648"/>
            <a:ext cx="6441141" cy="3886200"/>
          </a:xfrm>
          <a:prstGeom prst="rect">
            <a:avLst/>
          </a:prstGeom>
        </p:spPr>
      </p:pic>
    </p:spTree>
    <p:extLst>
      <p:ext uri="{BB962C8B-B14F-4D97-AF65-F5344CB8AC3E}">
        <p14:creationId xmlns:p14="http://schemas.microsoft.com/office/powerpoint/2010/main" xmlns="" val="1699247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3966882"/>
            <a:ext cx="9117106" cy="2904565"/>
          </a:xfrm>
        </p:spPr>
        <p:txBody>
          <a:bodyPr>
            <a:normAutofit lnSpcReduction="10000"/>
          </a:bodyPr>
          <a:lstStyle/>
          <a:p>
            <a:pPr marL="0" indent="0" algn="just">
              <a:buNone/>
            </a:pPr>
            <a:r>
              <a:rPr lang="ru-RU" sz="2000" b="1" dirty="0" smtClean="0">
                <a:latin typeface="Times New Roman" panose="02020603050405020304" pitchFamily="18" charset="0"/>
                <a:cs typeface="Times New Roman" panose="02020603050405020304" pitchFamily="18" charset="0"/>
              </a:rPr>
              <a:t>        При расформировании тяжеловесных составов </a:t>
            </a:r>
            <a:r>
              <a:rPr lang="ru-RU" sz="2000" dirty="0" smtClean="0">
                <a:latin typeface="Times New Roman" panose="02020603050405020304" pitchFamily="18" charset="0"/>
                <a:cs typeface="Times New Roman" panose="02020603050405020304" pitchFamily="18" charset="0"/>
              </a:rPr>
              <a:t>широко </a:t>
            </a:r>
            <a:r>
              <a:rPr lang="ru-RU" sz="2000" b="1" dirty="0" smtClean="0">
                <a:solidFill>
                  <a:srgbClr val="002060"/>
                </a:solidFill>
                <a:latin typeface="Times New Roman" panose="02020603050405020304" pitchFamily="18" charset="0"/>
                <a:cs typeface="Times New Roman" panose="02020603050405020304" pitchFamily="18" charset="0"/>
              </a:rPr>
              <a:t>используются повышенные возможности двойной маневровой тяги.</a:t>
            </a:r>
          </a:p>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С </a:t>
            </a:r>
            <a:r>
              <a:rPr lang="ru-RU" sz="2000" b="1" dirty="0">
                <a:solidFill>
                  <a:srgbClr val="C00000"/>
                </a:solidFill>
                <a:latin typeface="Times New Roman" panose="02020603050405020304" pitchFamily="18" charset="0"/>
                <a:cs typeface="Times New Roman" panose="02020603050405020304" pitchFamily="18" charset="0"/>
              </a:rPr>
              <a:t>целью ускорения процесса сортировки вагонов </a:t>
            </a:r>
            <a:r>
              <a:rPr lang="ru-RU" sz="2000" dirty="0">
                <a:latin typeface="Times New Roman" panose="02020603050405020304" pitchFamily="18" charset="0"/>
                <a:cs typeface="Times New Roman" panose="02020603050405020304" pitchFamily="18" charset="0"/>
              </a:rPr>
              <a:t>составы следует распускать с переменной скоростью с учетом обеспечения сохранности вагонов. Переменная скорость роспуска задается дежурным по горке или первым оператором, который в зависимости от величины отцепов, условий прохождения их в стрелочной зоне, чередовании отцепов по пучкам, степени заполнения путей сортировочного парка дает по радиосвязи указания машинисту горочного локомотива об изменении скорости надвига состава, а в необходимых случаях меняет показания горочного светофора.</a:t>
            </a:r>
            <a:endParaRPr lang="ru-RU" sz="2000" dirty="0" smtClean="0">
              <a:latin typeface="Times New Roman" panose="02020603050405020304" pitchFamily="18" charset="0"/>
              <a:cs typeface="Times New Roman" panose="02020603050405020304" pitchFamily="18" charset="0"/>
            </a:endParaRP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t="6601"/>
          <a:stretch/>
        </p:blipFill>
        <p:spPr>
          <a:xfrm>
            <a:off x="1257300" y="484010"/>
            <a:ext cx="6629400" cy="3482872"/>
          </a:xfrm>
          <a:prstGeom prst="rect">
            <a:avLst/>
          </a:prstGeom>
        </p:spPr>
      </p:pic>
    </p:spTree>
    <p:extLst>
      <p:ext uri="{BB962C8B-B14F-4D97-AF65-F5344CB8AC3E}">
        <p14:creationId xmlns:p14="http://schemas.microsoft.com/office/powerpoint/2010/main" xmlns="" val="16689473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943" y="5481986"/>
            <a:ext cx="9011737" cy="1291519"/>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 </a:t>
            </a:r>
            <a:r>
              <a:rPr lang="ru-RU" sz="2000" b="1" dirty="0">
                <a:solidFill>
                  <a:srgbClr val="002060"/>
                </a:solidFill>
                <a:latin typeface="Times New Roman" panose="02020603050405020304" pitchFamily="18" charset="0"/>
                <a:cs typeface="Times New Roman" panose="02020603050405020304" pitchFamily="18" charset="0"/>
              </a:rPr>
              <a:t>Скорость скатывания различных отцепов неодинаковая </a:t>
            </a:r>
            <a:r>
              <a:rPr lang="ru-RU" sz="2000" dirty="0">
                <a:latin typeface="Times New Roman" panose="02020603050405020304" pitchFamily="18" charset="0"/>
                <a:cs typeface="Times New Roman" panose="02020603050405020304" pitchFamily="18" charset="0"/>
              </a:rPr>
              <a:t>(у груженых вагонов она больше, у порожних меньше). Поэтому некоторые отцепы следует притормаживать, чтобы не было нагонов хорошими бегунами плохих и после спуска с горки отцеп остановился в необходимом месте на подгорочном пути. </a:t>
            </a:r>
          </a:p>
        </p:txBody>
      </p:sp>
      <p:pic>
        <p:nvPicPr>
          <p:cNvPr id="6" name="Рисунок 5"/>
          <p:cNvPicPr>
            <a:picLocks noChangeAspect="1"/>
          </p:cNvPicPr>
          <p:nvPr/>
        </p:nvPicPr>
        <p:blipFill>
          <a:blip r:embed="rId2"/>
          <a:stretch>
            <a:fillRect/>
          </a:stretch>
        </p:blipFill>
        <p:spPr>
          <a:xfrm>
            <a:off x="649244" y="394414"/>
            <a:ext cx="7713246" cy="5142164"/>
          </a:xfrm>
          <a:prstGeom prst="rect">
            <a:avLst/>
          </a:prstGeom>
        </p:spPr>
      </p:pic>
      <p:sp>
        <p:nvSpPr>
          <p:cNvPr id="7" name="Заголовок 1"/>
          <p:cNvSpPr>
            <a:spLocks noGrp="1"/>
          </p:cNvSpPr>
          <p:nvPr>
            <p:ph type="title"/>
          </p:nvPr>
        </p:nvSpPr>
        <p:spPr>
          <a:xfrm>
            <a:off x="628650" y="0"/>
            <a:ext cx="7886700" cy="39441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Tree>
    <p:extLst>
      <p:ext uri="{BB962C8B-B14F-4D97-AF65-F5344CB8AC3E}">
        <p14:creationId xmlns:p14="http://schemas.microsoft.com/office/powerpoint/2010/main" xmlns="" val="9453853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2931459"/>
            <a:ext cx="9117106" cy="3926541"/>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Наименьшее </a:t>
            </a:r>
            <a:r>
              <a:rPr lang="ru-RU" sz="2000" dirty="0">
                <a:latin typeface="Times New Roman" panose="02020603050405020304" pitchFamily="18" charset="0"/>
                <a:cs typeface="Times New Roman" panose="02020603050405020304" pitchFamily="18" charset="0"/>
              </a:rPr>
              <a:t>время занятия горки, приходящееся на один расформированный состав, достигается за счет ускорения непосредственно процесса роспуска, максимального сокращения межоперационных перерывов, подтягивания накопившихся вагонов локомотивом второго маневрового района</a:t>
            </a:r>
            <a:r>
              <a:rPr lang="ru-RU" sz="2000" dirty="0" smtClean="0">
                <a:latin typeface="Times New Roman" panose="02020603050405020304" pitchFamily="18" charset="0"/>
                <a:cs typeface="Times New Roman" panose="02020603050405020304" pitchFamily="18" charset="0"/>
              </a:rPr>
              <a:t>.</a:t>
            </a:r>
          </a:p>
          <a:p>
            <a:pPr marL="0" indent="0" algn="just">
              <a:buNone/>
            </a:pPr>
            <a:r>
              <a:rPr lang="ru-RU" sz="2000" dirty="0" smtClean="0">
                <a:latin typeface="Times New Roman" panose="02020603050405020304" pitchFamily="18" charset="0"/>
                <a:cs typeface="Times New Roman" panose="02020603050405020304" pitchFamily="18" charset="0"/>
              </a:rPr>
              <a:t>   Среднее </a:t>
            </a:r>
            <a:r>
              <a:rPr lang="ru-RU" sz="2000" dirty="0">
                <a:latin typeface="Times New Roman" panose="02020603050405020304" pitchFamily="18" charset="0"/>
                <a:cs typeface="Times New Roman" panose="02020603050405020304" pitchFamily="18" charset="0"/>
              </a:rPr>
              <a:t>время выполнения основных технологических операций установлено графиком работы горки. Технология работы горки зависит от её путевой схемы, т.е. от числа путей надвига, наличие объездных путей, а также от числа горочных локомотивов</a:t>
            </a:r>
            <a:r>
              <a:rPr lang="ru-RU" sz="2000" dirty="0" smtClean="0">
                <a:latin typeface="Times New Roman" panose="02020603050405020304" pitchFamily="18" charset="0"/>
                <a:cs typeface="Times New Roman" panose="02020603050405020304" pitchFamily="18" charset="0"/>
              </a:rPr>
              <a:t>.</a:t>
            </a:r>
          </a:p>
          <a:p>
            <a:pPr marL="0" indent="0" algn="just">
              <a:buNone/>
            </a:pPr>
            <a:r>
              <a:rPr lang="ru-RU" sz="2000" dirty="0" smtClean="0">
                <a:latin typeface="Times New Roman" panose="02020603050405020304" pitchFamily="18" charset="0"/>
                <a:cs typeface="Times New Roman" panose="02020603050405020304" pitchFamily="18" charset="0"/>
              </a:rPr>
              <a:t>    Технология </a:t>
            </a:r>
            <a:r>
              <a:rPr lang="ru-RU" sz="2000" dirty="0">
                <a:latin typeface="Times New Roman" panose="02020603050405020304" pitchFamily="18" charset="0"/>
                <a:cs typeface="Times New Roman" panose="02020603050405020304" pitchFamily="18" charset="0"/>
              </a:rPr>
              <a:t>работы горки обычно представляется в виде технологических графиков</a:t>
            </a:r>
            <a:r>
              <a:rPr lang="ru-RU" sz="2000" dirty="0" smtClean="0">
                <a:latin typeface="Times New Roman" panose="02020603050405020304" pitchFamily="18" charset="0"/>
                <a:cs typeface="Times New Roman" panose="02020603050405020304" pitchFamily="18" charset="0"/>
              </a:rPr>
              <a:t>. Для </a:t>
            </a:r>
            <a:r>
              <a:rPr lang="ru-RU" sz="2000" dirty="0">
                <a:latin typeface="Times New Roman" panose="02020603050405020304" pitchFamily="18" charset="0"/>
                <a:cs typeface="Times New Roman" panose="02020603050405020304" pitchFamily="18" charset="0"/>
              </a:rPr>
              <a:t>построения технологического графика сначала производится расчет </a:t>
            </a:r>
            <a:r>
              <a:rPr lang="ru-RU" sz="2000" b="1" dirty="0">
                <a:solidFill>
                  <a:srgbClr val="002060"/>
                </a:solidFill>
                <a:latin typeface="Times New Roman" panose="02020603050405020304" pitchFamily="18" charset="0"/>
                <a:cs typeface="Times New Roman" panose="02020603050405020304" pitchFamily="18" charset="0"/>
              </a:rPr>
              <a:t>элементов горочного цикла: </a:t>
            </a:r>
            <a:r>
              <a:rPr lang="ru-RU" sz="2000" dirty="0">
                <a:latin typeface="Times New Roman" panose="02020603050405020304" pitchFamily="18" charset="0"/>
                <a:cs typeface="Times New Roman" panose="02020603050405020304" pitchFamily="18" charset="0"/>
              </a:rPr>
              <a:t>времени на заезд локомотива с горки под состав в парк приема; времени на надвиг из парка приема до горба горки; времени на роспуск и времени на осаживание. </a:t>
            </a:r>
          </a:p>
        </p:txBody>
      </p:sp>
      <p:pic>
        <p:nvPicPr>
          <p:cNvPr id="4" name="Рисунок 3"/>
          <p:cNvPicPr>
            <a:picLocks noChangeAspect="1"/>
          </p:cNvPicPr>
          <p:nvPr/>
        </p:nvPicPr>
        <p:blipFill rotWithShape="1">
          <a:blip r:embed="rId2"/>
          <a:srcRect l="5294" t="25655" r="2059" b="14659"/>
          <a:stretch/>
        </p:blipFill>
        <p:spPr>
          <a:xfrm>
            <a:off x="1862418" y="426397"/>
            <a:ext cx="5446058" cy="2627939"/>
          </a:xfrm>
          <a:prstGeom prst="rect">
            <a:avLst/>
          </a:prstGeom>
        </p:spPr>
      </p:pic>
    </p:spTree>
    <p:extLst>
      <p:ext uri="{BB962C8B-B14F-4D97-AF65-F5344CB8AC3E}">
        <p14:creationId xmlns:p14="http://schemas.microsoft.com/office/powerpoint/2010/main" xmlns="" val="35573295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787152"/>
            <a:ext cx="9117106" cy="1963271"/>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Перерабатывающей </a:t>
            </a:r>
            <a:r>
              <a:rPr lang="ru-RU" sz="2000" b="1" dirty="0">
                <a:solidFill>
                  <a:srgbClr val="C00000"/>
                </a:solidFill>
                <a:latin typeface="Times New Roman" panose="02020603050405020304" pitchFamily="18" charset="0"/>
                <a:cs typeface="Times New Roman" panose="02020603050405020304" pitchFamily="18" charset="0"/>
              </a:rPr>
              <a:t>способностью горки </a:t>
            </a:r>
            <a:r>
              <a:rPr lang="ru-RU" sz="2000" dirty="0">
                <a:latin typeface="Times New Roman" panose="02020603050405020304" pitchFamily="18" charset="0"/>
                <a:cs typeface="Times New Roman" panose="02020603050405020304" pitchFamily="18" charset="0"/>
              </a:rPr>
              <a:t>называется максимальное число вагонов, которое горка способна распустить за сутки при имеющемся техническом оснащении и принятой технологии.</a:t>
            </a:r>
          </a:p>
          <a:p>
            <a:pPr marL="0" indent="0" algn="just">
              <a:buNone/>
            </a:pPr>
            <a:r>
              <a:rPr lang="ru-RU" sz="2000" dirty="0" smtClean="0">
                <a:latin typeface="Times New Roman" panose="02020603050405020304" pitchFamily="18" charset="0"/>
                <a:cs typeface="Times New Roman" panose="02020603050405020304" pitchFamily="18" charset="0"/>
              </a:rPr>
              <a:t>     Для </a:t>
            </a:r>
            <a:r>
              <a:rPr lang="ru-RU" sz="2000" dirty="0">
                <a:latin typeface="Times New Roman" panose="02020603050405020304" pitchFamily="18" charset="0"/>
                <a:cs typeface="Times New Roman" panose="02020603050405020304" pitchFamily="18" charset="0"/>
              </a:rPr>
              <a:t>определения перерабатывающей способности сортировочной горки разрабатывается график операций по расформированию составов с расчетом величины горочного цикла.</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stretch>
            <a:fillRect/>
          </a:stretch>
        </p:blipFill>
        <p:spPr>
          <a:xfrm>
            <a:off x="1828800" y="753565"/>
            <a:ext cx="7167282" cy="4033587"/>
          </a:xfrm>
          <a:prstGeom prst="rect">
            <a:avLst/>
          </a:prstGeom>
        </p:spPr>
      </p:pic>
      <p:pic>
        <p:nvPicPr>
          <p:cNvPr id="4" name="Рисунок 3"/>
          <p:cNvPicPr>
            <a:picLocks noChangeAspect="1"/>
          </p:cNvPicPr>
          <p:nvPr/>
        </p:nvPicPr>
        <p:blipFill>
          <a:blip r:embed="rId3"/>
          <a:stretch>
            <a:fillRect/>
          </a:stretch>
        </p:blipFill>
        <p:spPr>
          <a:xfrm>
            <a:off x="298356" y="428250"/>
            <a:ext cx="5400675" cy="1590675"/>
          </a:xfrm>
          <a:prstGeom prst="rect">
            <a:avLst/>
          </a:prstGeom>
        </p:spPr>
      </p:pic>
    </p:spTree>
    <p:extLst>
      <p:ext uri="{BB962C8B-B14F-4D97-AF65-F5344CB8AC3E}">
        <p14:creationId xmlns:p14="http://schemas.microsoft.com/office/powerpoint/2010/main" xmlns="" val="16830340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3805517"/>
            <a:ext cx="9117106" cy="3052483"/>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Технологические </a:t>
            </a:r>
            <a:r>
              <a:rPr lang="ru-RU" sz="2000" b="1" dirty="0">
                <a:latin typeface="Times New Roman" panose="02020603050405020304" pitchFamily="18" charset="0"/>
                <a:cs typeface="Times New Roman" panose="02020603050405020304" pitchFamily="18" charset="0"/>
              </a:rPr>
              <a:t>графики </a:t>
            </a:r>
            <a:r>
              <a:rPr lang="ru-RU" sz="2000" dirty="0">
                <a:latin typeface="Times New Roman" panose="02020603050405020304" pitchFamily="18" charset="0"/>
                <a:cs typeface="Times New Roman" panose="02020603050405020304" pitchFamily="18" charset="0"/>
              </a:rPr>
              <a:t>составляются на основе предварительно рассчитанных элементов горочного цикла (заезд, вытягивание, надвиг, роспуск, осаживание) с учетом конкретных условий: числа путей надвига, роспуска и числа работающих горочных локомотивов, конструкции горловин и наличия враждебных пересечений при маневровых передвижениях. </a:t>
            </a:r>
            <a:r>
              <a:rPr lang="ru-RU" sz="2000" b="1" dirty="0">
                <a:solidFill>
                  <a:srgbClr val="C00000"/>
                </a:solidFill>
                <a:latin typeface="Times New Roman" panose="02020603050405020304" pitchFamily="18" charset="0"/>
                <a:cs typeface="Times New Roman" panose="02020603050405020304" pitchFamily="18" charset="0"/>
              </a:rPr>
              <a:t>Горочным циклом </a:t>
            </a:r>
            <a:r>
              <a:rPr lang="ru-RU" sz="2000" dirty="0">
                <a:latin typeface="Times New Roman" panose="02020603050405020304" pitchFamily="18" charset="0"/>
                <a:cs typeface="Times New Roman" panose="02020603050405020304" pitchFamily="18" charset="0"/>
              </a:rPr>
              <a:t>называется время на выполнение операций с группой составов (от одного осаживания до следующего).</a:t>
            </a:r>
          </a:p>
          <a:p>
            <a:pPr marL="0" indent="0" algn="just">
              <a:buNone/>
            </a:pPr>
            <a:r>
              <a:rPr lang="ru-RU" sz="2000" dirty="0" smtClean="0">
                <a:latin typeface="Times New Roman" panose="02020603050405020304" pitchFamily="18" charset="0"/>
                <a:cs typeface="Times New Roman" panose="02020603050405020304" pitchFamily="18" charset="0"/>
              </a:rPr>
              <a:t>  На </a:t>
            </a:r>
            <a:r>
              <a:rPr lang="ru-RU" sz="2000" dirty="0">
                <a:latin typeface="Times New Roman" panose="02020603050405020304" pitchFamily="18" charset="0"/>
                <a:cs typeface="Times New Roman" panose="02020603050405020304" pitchFamily="18" charset="0"/>
              </a:rPr>
              <a:t>основе горочного цикла определяется горочный интервал. </a:t>
            </a:r>
            <a:r>
              <a:rPr lang="ru-RU" sz="2000" b="1" dirty="0">
                <a:solidFill>
                  <a:srgbClr val="C00000"/>
                </a:solidFill>
                <a:latin typeface="Times New Roman" panose="02020603050405020304" pitchFamily="18" charset="0"/>
                <a:cs typeface="Times New Roman" panose="02020603050405020304" pitchFamily="18" charset="0"/>
              </a:rPr>
              <a:t>Горочным интервалом</a:t>
            </a:r>
            <a:r>
              <a:rPr lang="ru-RU" sz="2000" dirty="0">
                <a:latin typeface="Times New Roman" panose="02020603050405020304" pitchFamily="18" charset="0"/>
                <a:cs typeface="Times New Roman" panose="02020603050405020304" pitchFamily="18" charset="0"/>
              </a:rPr>
              <a:t> называется среднее время на расформирование одного состава (включая осаживание и окончание формирования с горки).</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586753" y="395532"/>
            <a:ext cx="6083318" cy="3409985"/>
          </a:xfrm>
          <a:prstGeom prst="rect">
            <a:avLst/>
          </a:prstGeom>
        </p:spPr>
      </p:pic>
    </p:spTree>
    <p:extLst>
      <p:ext uri="{BB962C8B-B14F-4D97-AF65-F5344CB8AC3E}">
        <p14:creationId xmlns:p14="http://schemas.microsoft.com/office/powerpoint/2010/main" xmlns="" val="9810376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5108855"/>
            <a:ext cx="9117106" cy="1586753"/>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Увеличить </a:t>
            </a:r>
            <a:r>
              <a:rPr lang="ru-RU" sz="2000" b="1" dirty="0">
                <a:solidFill>
                  <a:srgbClr val="C00000"/>
                </a:solidFill>
                <a:latin typeface="Times New Roman" panose="02020603050405020304" pitchFamily="18" charset="0"/>
                <a:cs typeface="Times New Roman" panose="02020603050405020304" pitchFamily="18" charset="0"/>
              </a:rPr>
              <a:t>перерабатывающую способность сортировочной горки </a:t>
            </a:r>
            <a:r>
              <a:rPr lang="ru-RU" sz="2000" dirty="0">
                <a:latin typeface="Times New Roman" panose="02020603050405020304" pitchFamily="18" charset="0"/>
                <a:cs typeface="Times New Roman" panose="02020603050405020304" pitchFamily="18" charset="0"/>
              </a:rPr>
              <a:t>можно введением дополнительного горочного локомотива, сооружением второго пути надвига, второго пути роспуска для организации параллельного роспуска, организацией параллельных операций по роспуску с одновременным надвигом очередного состава.</a:t>
            </a:r>
          </a:p>
        </p:txBody>
      </p:sp>
      <p:pic>
        <p:nvPicPr>
          <p:cNvPr id="4" name="Рисунок 3"/>
          <p:cNvPicPr>
            <a:picLocks noChangeAspect="1"/>
          </p:cNvPicPr>
          <p:nvPr/>
        </p:nvPicPr>
        <p:blipFill>
          <a:blip r:embed="rId2"/>
          <a:stretch>
            <a:fillRect/>
          </a:stretch>
        </p:blipFill>
        <p:spPr>
          <a:xfrm>
            <a:off x="1223683" y="442726"/>
            <a:ext cx="6938682" cy="4625788"/>
          </a:xfrm>
          <a:prstGeom prst="rect">
            <a:avLst/>
          </a:prstGeom>
        </p:spPr>
      </p:pic>
    </p:spTree>
    <p:extLst>
      <p:ext uri="{BB962C8B-B14F-4D97-AF65-F5344CB8AC3E}">
        <p14:creationId xmlns:p14="http://schemas.microsoft.com/office/powerpoint/2010/main" xmlns="" val="30873711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002305"/>
            <a:ext cx="9117106" cy="1855695"/>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Вариантами </a:t>
            </a:r>
            <a:r>
              <a:rPr lang="ru-RU" sz="2000" b="1" dirty="0">
                <a:solidFill>
                  <a:srgbClr val="C00000"/>
                </a:solidFill>
                <a:latin typeface="Times New Roman" panose="02020603050405020304" pitchFamily="18" charset="0"/>
                <a:cs typeface="Times New Roman" panose="02020603050405020304" pitchFamily="18" charset="0"/>
              </a:rPr>
              <a:t>увеличения перерабатывающей способности могут служить </a:t>
            </a:r>
            <a:r>
              <a:rPr lang="ru-RU" sz="2000" dirty="0">
                <a:latin typeface="Times New Roman" panose="02020603050405020304" pitchFamily="18" charset="0"/>
                <a:cs typeface="Times New Roman" panose="02020603050405020304" pitchFamily="18" charset="0"/>
              </a:rPr>
              <a:t>также: передача части работы по осаживанию со стороны горки на вытяжки формирования с заменой осаживания подтягиванием; полная передача окончательного формирования  составов с горки на вытяжные пути; рациональная специализация путей сортировочного парка; объединение коротких составов при надвиге на горку.</a:t>
            </a:r>
          </a:p>
        </p:txBody>
      </p:sp>
      <p:pic>
        <p:nvPicPr>
          <p:cNvPr id="4" name="Рисунок 3"/>
          <p:cNvPicPr>
            <a:picLocks noChangeAspect="1"/>
          </p:cNvPicPr>
          <p:nvPr/>
        </p:nvPicPr>
        <p:blipFill rotWithShape="1">
          <a:blip r:embed="rId2"/>
          <a:srcRect t="8562" b="4595"/>
          <a:stretch/>
        </p:blipFill>
        <p:spPr>
          <a:xfrm>
            <a:off x="765869" y="476343"/>
            <a:ext cx="7612262" cy="4410635"/>
          </a:xfrm>
          <a:prstGeom prst="rect">
            <a:avLst/>
          </a:prstGeom>
        </p:spPr>
      </p:pic>
    </p:spTree>
    <p:extLst>
      <p:ext uri="{BB962C8B-B14F-4D97-AF65-F5344CB8AC3E}">
        <p14:creationId xmlns:p14="http://schemas.microsoft.com/office/powerpoint/2010/main" xmlns="" val="18036785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298140"/>
            <a:ext cx="9117106" cy="1210236"/>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Существенной </a:t>
            </a:r>
            <a:r>
              <a:rPr lang="ru-RU" sz="2000" b="1" dirty="0">
                <a:solidFill>
                  <a:srgbClr val="002060"/>
                </a:solidFill>
                <a:latin typeface="Times New Roman" panose="02020603050405020304" pitchFamily="18" charset="0"/>
                <a:cs typeface="Times New Roman" panose="02020603050405020304" pitchFamily="18" charset="0"/>
              </a:rPr>
              <a:t>мерой усиления перерабатывающей способности </a:t>
            </a:r>
            <a:r>
              <a:rPr lang="ru-RU" sz="2000" dirty="0">
                <a:latin typeface="Times New Roman" panose="02020603050405020304" pitchFamily="18" charset="0"/>
                <a:cs typeface="Times New Roman" panose="02020603050405020304" pitchFamily="18" charset="0"/>
              </a:rPr>
              <a:t>является внедрение новой техники, позволяющей ликвидировать тяжелый, опасный труд регулировщиков скорости движения вагонов и увеличить скорости надвига и роспуска, обеспечить более расчетливое торможение отцепов.</a:t>
            </a:r>
          </a:p>
        </p:txBody>
      </p:sp>
      <p:pic>
        <p:nvPicPr>
          <p:cNvPr id="5" name="Рисунок 4"/>
          <p:cNvPicPr>
            <a:picLocks noChangeAspect="1"/>
          </p:cNvPicPr>
          <p:nvPr/>
        </p:nvPicPr>
        <p:blipFill rotWithShape="1">
          <a:blip r:embed="rId2"/>
          <a:srcRect b="2377"/>
          <a:stretch/>
        </p:blipFill>
        <p:spPr>
          <a:xfrm>
            <a:off x="998444" y="476402"/>
            <a:ext cx="7516906" cy="4894611"/>
          </a:xfrm>
          <a:prstGeom prst="rect">
            <a:avLst/>
          </a:prstGeom>
        </p:spPr>
      </p:pic>
    </p:spTree>
    <p:extLst>
      <p:ext uri="{BB962C8B-B14F-4D97-AF65-F5344CB8AC3E}">
        <p14:creationId xmlns:p14="http://schemas.microsoft.com/office/powerpoint/2010/main" xmlns="" val="23486056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190565"/>
            <a:ext cx="9117106" cy="1559859"/>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Работа </a:t>
            </a:r>
            <a:r>
              <a:rPr lang="ru-RU" sz="2000" dirty="0">
                <a:latin typeface="Times New Roman" panose="02020603050405020304" pitchFamily="18" charset="0"/>
                <a:cs typeface="Times New Roman" panose="02020603050405020304" pitchFamily="18" charset="0"/>
              </a:rPr>
              <a:t>дежурных по </a:t>
            </a:r>
            <a:r>
              <a:rPr lang="ru-RU" sz="2000" dirty="0" smtClean="0">
                <a:latin typeface="Times New Roman" panose="02020603050405020304" pitchFamily="18" charset="0"/>
                <a:cs typeface="Times New Roman" panose="02020603050405020304" pitchFamily="18" charset="0"/>
              </a:rPr>
              <a:t>горке, операторов горки </a:t>
            </a:r>
            <a:r>
              <a:rPr lang="ru-RU" sz="2000" dirty="0">
                <a:latin typeface="Times New Roman" panose="02020603050405020304" pitchFamily="18" charset="0"/>
                <a:cs typeface="Times New Roman" panose="02020603050405020304" pitchFamily="18" charset="0"/>
              </a:rPr>
              <a:t>имеет </a:t>
            </a:r>
            <a:r>
              <a:rPr lang="ru-RU" sz="2000" b="1" dirty="0">
                <a:solidFill>
                  <a:srgbClr val="C00000"/>
                </a:solidFill>
                <a:latin typeface="Times New Roman" panose="02020603050405020304" pitchFamily="18" charset="0"/>
                <a:cs typeface="Times New Roman" panose="02020603050405020304" pitchFamily="18" charset="0"/>
              </a:rPr>
              <a:t>ряд характерных особенностей:</a:t>
            </a:r>
            <a:r>
              <a:rPr lang="ru-RU" sz="2000" dirty="0">
                <a:latin typeface="Times New Roman" panose="02020603050405020304" pitchFamily="18" charset="0"/>
                <a:cs typeface="Times New Roman" panose="02020603050405020304" pitchFamily="18" charset="0"/>
              </a:rPr>
              <a:t> в его деятельности совмещены функции, свойственные оператору – технологу (реализация программы роспуска), оператору дистанционного управления движущимися объектами (регулирование скорости скатывания отцепов), оператору- диспетчеру (выполнение горочных маневровых операций).</a:t>
            </a:r>
          </a:p>
        </p:txBody>
      </p:sp>
      <p:pic>
        <p:nvPicPr>
          <p:cNvPr id="4" name="Рисунок 3"/>
          <p:cNvPicPr>
            <a:picLocks noChangeAspect="1"/>
          </p:cNvPicPr>
          <p:nvPr/>
        </p:nvPicPr>
        <p:blipFill rotWithShape="1">
          <a:blip r:embed="rId2"/>
          <a:srcRect r="5000" b="11598"/>
          <a:stretch/>
        </p:blipFill>
        <p:spPr>
          <a:xfrm>
            <a:off x="931209" y="515048"/>
            <a:ext cx="7584141" cy="4675517"/>
          </a:xfrm>
          <a:prstGeom prst="rect">
            <a:avLst/>
          </a:prstGeom>
        </p:spPr>
      </p:pic>
    </p:spTree>
    <p:extLst>
      <p:ext uri="{BB962C8B-B14F-4D97-AF65-F5344CB8AC3E}">
        <p14:creationId xmlns:p14="http://schemas.microsoft.com/office/powerpoint/2010/main" xmlns="" val="22254031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1600200"/>
            <a:ext cx="9117106" cy="5150222"/>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Деятельность </a:t>
            </a:r>
            <a:r>
              <a:rPr lang="ru-RU" sz="2000" dirty="0">
                <a:latin typeface="Times New Roman" panose="02020603050405020304" pitchFamily="18" charset="0"/>
                <a:cs typeface="Times New Roman" panose="02020603050405020304" pitchFamily="18" charset="0"/>
              </a:rPr>
              <a:t>операторов может осложняться внезапными </a:t>
            </a:r>
            <a:r>
              <a:rPr lang="ru-RU" sz="2000" b="1" dirty="0">
                <a:solidFill>
                  <a:srgbClr val="C00000"/>
                </a:solidFill>
                <a:latin typeface="Times New Roman" panose="02020603050405020304" pitchFamily="18" charset="0"/>
                <a:cs typeface="Times New Roman" panose="02020603050405020304" pitchFamily="18" charset="0"/>
              </a:rPr>
              <a:t>нарушениями и отклонениями от нормального хода роспуска составов:</a:t>
            </a:r>
          </a:p>
          <a:p>
            <a:pPr algn="just">
              <a:buFont typeface="Wingdings" panose="05000000000000000000" pitchFamily="2" charset="2"/>
              <a:buChar char="§"/>
            </a:pPr>
            <a:r>
              <a:rPr lang="ru-RU" sz="2000" dirty="0">
                <a:latin typeface="Times New Roman" panose="02020603050405020304" pitchFamily="18" charset="0"/>
                <a:cs typeface="Times New Roman" panose="02020603050405020304" pitchFamily="18" charset="0"/>
              </a:rPr>
              <a:t>изменение программы роспуска;</a:t>
            </a:r>
          </a:p>
          <a:p>
            <a:pPr algn="just">
              <a:buFont typeface="Wingdings" panose="05000000000000000000" pitchFamily="2" charset="2"/>
              <a:buChar char="§"/>
            </a:pPr>
            <a:r>
              <a:rPr lang="ru-RU" sz="2000" dirty="0" err="1">
                <a:latin typeface="Times New Roman" panose="02020603050405020304" pitchFamily="18" charset="0"/>
                <a:cs typeface="Times New Roman" panose="02020603050405020304" pitchFamily="18" charset="0"/>
              </a:rPr>
              <a:t>нерасцепами</a:t>
            </a:r>
            <a:r>
              <a:rPr lang="ru-RU" sz="2000" dirty="0">
                <a:latin typeface="Times New Roman" panose="02020603050405020304" pitchFamily="18" charset="0"/>
                <a:cs typeface="Times New Roman" panose="02020603050405020304" pitchFamily="18" charset="0"/>
              </a:rPr>
              <a:t> или </a:t>
            </a:r>
            <a:r>
              <a:rPr lang="ru-RU" sz="2000" dirty="0" err="1">
                <a:latin typeface="Times New Roman" panose="02020603050405020304" pitchFamily="18" charset="0"/>
                <a:cs typeface="Times New Roman" panose="02020603050405020304" pitchFamily="18" charset="0"/>
              </a:rPr>
              <a:t>саморасцепами</a:t>
            </a:r>
            <a:r>
              <a:rPr lang="ru-RU" sz="2000" dirty="0">
                <a:latin typeface="Times New Roman" panose="02020603050405020304" pitchFamily="18" charset="0"/>
                <a:cs typeface="Times New Roman" panose="02020603050405020304" pitchFamily="18" charset="0"/>
              </a:rPr>
              <a:t> вагонов;</a:t>
            </a:r>
          </a:p>
          <a:p>
            <a:pPr algn="just">
              <a:buFont typeface="Wingdings" panose="05000000000000000000" pitchFamily="2" charset="2"/>
              <a:buChar char="§"/>
            </a:pPr>
            <a:r>
              <a:rPr lang="ru-RU" sz="2000" dirty="0">
                <a:latin typeface="Times New Roman" panose="02020603050405020304" pitchFamily="18" charset="0"/>
                <a:cs typeface="Times New Roman" panose="02020603050405020304" pitchFamily="18" charset="0"/>
              </a:rPr>
              <a:t>нагонами одних отцепов другими в распределительной зоне горки,</a:t>
            </a:r>
          </a:p>
          <a:p>
            <a:pPr algn="just">
              <a:buFont typeface="Wingdings" panose="05000000000000000000" pitchFamily="2" charset="2"/>
              <a:buChar char="§"/>
            </a:pPr>
            <a:r>
              <a:rPr lang="ru-RU" sz="2000" dirty="0">
                <a:latin typeface="Times New Roman" panose="02020603050405020304" pitchFamily="18" charset="0"/>
                <a:cs typeface="Times New Roman" panose="02020603050405020304" pitchFamily="18" charset="0"/>
              </a:rPr>
              <a:t>переполнением подгорочных путей;</a:t>
            </a:r>
          </a:p>
          <a:p>
            <a:pPr algn="just">
              <a:buFont typeface="Wingdings" panose="05000000000000000000" pitchFamily="2" charset="2"/>
              <a:buChar char="§"/>
            </a:pPr>
            <a:r>
              <a:rPr lang="ru-RU" sz="2000" dirty="0">
                <a:latin typeface="Times New Roman" panose="02020603050405020304" pitchFamily="18" charset="0"/>
                <a:cs typeface="Times New Roman" panose="02020603050405020304" pitchFamily="18" charset="0"/>
              </a:rPr>
              <a:t>отказами в работе устройств;</a:t>
            </a:r>
          </a:p>
          <a:p>
            <a:pPr algn="just">
              <a:buFont typeface="Wingdings" panose="05000000000000000000" pitchFamily="2" charset="2"/>
              <a:buChar char="§"/>
            </a:pPr>
            <a:r>
              <a:rPr lang="ru-RU" sz="2000" dirty="0">
                <a:latin typeface="Times New Roman" panose="02020603050405020304" pitchFamily="18" charset="0"/>
                <a:cs typeface="Times New Roman" panose="02020603050405020304" pitchFamily="18" charset="0"/>
              </a:rPr>
              <a:t>появлением вагонов, которые запрещено спускать с горки без локомотива;</a:t>
            </a:r>
          </a:p>
          <a:p>
            <a:pPr algn="just">
              <a:buFont typeface="Wingdings" panose="05000000000000000000" pitchFamily="2" charset="2"/>
              <a:buChar char="§"/>
            </a:pPr>
            <a:r>
              <a:rPr lang="ru-RU" sz="2000" dirty="0">
                <a:latin typeface="Times New Roman" panose="02020603050405020304" pitchFamily="18" charset="0"/>
                <a:cs typeface="Times New Roman" panose="02020603050405020304" pitchFamily="18" charset="0"/>
              </a:rPr>
              <a:t>неправильно переданными или ошибочно воспринятыми управленческими командами;</a:t>
            </a:r>
          </a:p>
          <a:p>
            <a:pPr algn="just">
              <a:buFont typeface="Wingdings" panose="05000000000000000000" pitchFamily="2" charset="2"/>
              <a:buChar char="§"/>
            </a:pPr>
            <a:r>
              <a:rPr lang="ru-RU" sz="2000" dirty="0">
                <a:latin typeface="Times New Roman" panose="02020603050405020304" pitchFamily="18" charset="0"/>
                <a:cs typeface="Times New Roman" panose="02020603050405020304" pitchFamily="18" charset="0"/>
              </a:rPr>
              <a:t>плохой видимостью управляемых объектов;</a:t>
            </a:r>
          </a:p>
          <a:p>
            <a:pPr algn="just">
              <a:buFont typeface="Wingdings" panose="05000000000000000000" pitchFamily="2" charset="2"/>
              <a:buChar char="§"/>
            </a:pPr>
            <a:r>
              <a:rPr lang="ru-RU" sz="2000" dirty="0">
                <a:latin typeface="Times New Roman" panose="02020603050405020304" pitchFamily="18" charset="0"/>
                <a:cs typeface="Times New Roman" panose="02020603050405020304" pitchFamily="18" charset="0"/>
              </a:rPr>
              <a:t>снижением тормозного эффекта замедлителей вследствие попадания на их шины влаги, смазки, краски и т.д.</a:t>
            </a:r>
          </a:p>
          <a:p>
            <a:pPr algn="just">
              <a:buFont typeface="Wingdings" panose="05000000000000000000" pitchFamily="2" charset="2"/>
              <a:buChar char="§"/>
            </a:pPr>
            <a:r>
              <a:rPr lang="ru-RU" sz="2000" dirty="0">
                <a:latin typeface="Times New Roman" panose="02020603050405020304" pitchFamily="18" charset="0"/>
                <a:cs typeface="Times New Roman" panose="02020603050405020304" pitchFamily="18" charset="0"/>
              </a:rPr>
              <a:t>в случае </a:t>
            </a:r>
            <a:r>
              <a:rPr lang="ru-RU" sz="2000" dirty="0" err="1">
                <a:latin typeface="Times New Roman" panose="02020603050405020304" pitchFamily="18" charset="0"/>
                <a:cs typeface="Times New Roman" panose="02020603050405020304" pitchFamily="18" charset="0"/>
              </a:rPr>
              <a:t>нерасцепа</a:t>
            </a:r>
            <a:r>
              <a:rPr lang="ru-RU" sz="2000" dirty="0">
                <a:latin typeface="Times New Roman" panose="02020603050405020304" pitchFamily="18" charset="0"/>
                <a:cs typeface="Times New Roman" panose="02020603050405020304" pitchFamily="18" charset="0"/>
              </a:rPr>
              <a:t> вагонов на горке отцеп направляется на отсевной путь.</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stretch>
            <a:fillRect/>
          </a:stretch>
        </p:blipFill>
        <p:spPr>
          <a:xfrm>
            <a:off x="1933015" y="411419"/>
            <a:ext cx="1785443" cy="1189551"/>
          </a:xfrm>
          <a:prstGeom prst="rect">
            <a:avLst/>
          </a:prstGeom>
        </p:spPr>
      </p:pic>
      <p:pic>
        <p:nvPicPr>
          <p:cNvPr id="5" name="Рисунок 4"/>
          <p:cNvPicPr>
            <a:picLocks noChangeAspect="1"/>
          </p:cNvPicPr>
          <p:nvPr/>
        </p:nvPicPr>
        <p:blipFill>
          <a:blip r:embed="rId3" cstate="print"/>
          <a:stretch>
            <a:fillRect/>
          </a:stretch>
        </p:blipFill>
        <p:spPr>
          <a:xfrm flipH="1">
            <a:off x="5229398" y="410648"/>
            <a:ext cx="1775012" cy="1191092"/>
          </a:xfrm>
          <a:prstGeom prst="rect">
            <a:avLst/>
          </a:prstGeom>
        </p:spPr>
      </p:pic>
    </p:spTree>
    <p:extLst>
      <p:ext uri="{BB962C8B-B14F-4D97-AF65-F5344CB8AC3E}">
        <p14:creationId xmlns:p14="http://schemas.microsoft.com/office/powerpoint/2010/main" xmlns="" val="1675228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760258"/>
            <a:ext cx="9117106" cy="2097742"/>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При </a:t>
            </a:r>
            <a:r>
              <a:rPr lang="ru-RU" sz="2000" b="1" dirty="0">
                <a:solidFill>
                  <a:srgbClr val="C00000"/>
                </a:solidFill>
                <a:latin typeface="Times New Roman" panose="02020603050405020304" pitchFamily="18" charset="0"/>
                <a:cs typeface="Times New Roman" panose="02020603050405020304" pitchFamily="18" charset="0"/>
              </a:rPr>
              <a:t>нарушении нормального производства маневров </a:t>
            </a:r>
            <a:r>
              <a:rPr lang="ru-RU" sz="2000" dirty="0">
                <a:latin typeface="Times New Roman" panose="02020603050405020304" pitchFamily="18" charset="0"/>
                <a:cs typeface="Times New Roman" panose="02020603050405020304" pitchFamily="18" charset="0"/>
              </a:rPr>
              <a:t>(нагон сзади идущим отцепом впереди идущего, остановка отцепа на стрелочной горловине и др.) операторы горочных постов, дежурные стрелочных постов, регулировщики скорости движения вагонов и другие работники, участвующие в маневрах, </a:t>
            </a:r>
            <a:r>
              <a:rPr lang="ru-RU" sz="2000" b="1" dirty="0">
                <a:solidFill>
                  <a:srgbClr val="C00000"/>
                </a:solidFill>
                <a:latin typeface="Times New Roman" panose="02020603050405020304" pitchFamily="18" charset="0"/>
                <a:cs typeface="Times New Roman" panose="02020603050405020304" pitchFamily="18" charset="0"/>
              </a:rPr>
              <a:t>должны немедленно </a:t>
            </a:r>
            <a:r>
              <a:rPr lang="ru-RU" sz="2000" dirty="0">
                <a:latin typeface="Times New Roman" panose="02020603050405020304" pitchFamily="18" charset="0"/>
                <a:cs typeface="Times New Roman" panose="02020603050405020304" pitchFamily="18" charset="0"/>
              </a:rPr>
              <a:t>поставить в известность дежурного по сортировочной горке, горочного составителя, подать команду (сигнал) остановки и принять меры к задержанию очередного движущегося отцепа.</a:t>
            </a:r>
          </a:p>
          <a:p>
            <a:pPr marL="0" indent="0" algn="just">
              <a:buNone/>
            </a:pPr>
            <a:endParaRPr lang="ru-RU" sz="2000" dirty="0">
              <a:latin typeface="Times New Roman" panose="02020603050405020304" pitchFamily="18" charset="0"/>
              <a:cs typeface="Times New Roman" panose="02020603050405020304" pitchFamily="18" charset="0"/>
            </a:endParaRP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rotWithShape="1">
          <a:blip r:embed="rId2"/>
          <a:srcRect t="16514" b="4683"/>
          <a:stretch/>
        </p:blipFill>
        <p:spPr>
          <a:xfrm>
            <a:off x="427907" y="443753"/>
            <a:ext cx="8315079" cy="4316505"/>
          </a:xfrm>
          <a:prstGeom prst="rect">
            <a:avLst/>
          </a:prstGeom>
        </p:spPr>
      </p:pic>
    </p:spTree>
    <p:extLst>
      <p:ext uri="{BB962C8B-B14F-4D97-AF65-F5344CB8AC3E}">
        <p14:creationId xmlns:p14="http://schemas.microsoft.com/office/powerpoint/2010/main" xmlns="" val="38396107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257800"/>
            <a:ext cx="9117106" cy="1506071"/>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В </a:t>
            </a:r>
            <a:r>
              <a:rPr lang="ru-RU" sz="2000" b="1" dirty="0">
                <a:solidFill>
                  <a:srgbClr val="002060"/>
                </a:solidFill>
                <a:latin typeface="Times New Roman" panose="02020603050405020304" pitchFamily="18" charset="0"/>
                <a:cs typeface="Times New Roman" panose="02020603050405020304" pitchFamily="18" charset="0"/>
              </a:rPr>
              <a:t>случае одновременного расцепа двух и более смежных отцепов </a:t>
            </a:r>
            <a:r>
              <a:rPr lang="ru-RU" sz="2000" dirty="0">
                <a:latin typeface="Times New Roman" panose="02020603050405020304" pitchFamily="18" charset="0"/>
                <a:cs typeface="Times New Roman" panose="02020603050405020304" pitchFamily="18" charset="0"/>
              </a:rPr>
              <a:t>оператор занимается поиском отсевного пути для «чужака» и сбрасывает маршрутное задание для последующих отцепов. При выборе отсевного пути необходимо следить, чтобы на нем не находились локомотивы, неприкрытые рефрижераторные секции и вагоны с опасными грузами.</a:t>
            </a:r>
          </a:p>
        </p:txBody>
      </p:sp>
      <p:pic>
        <p:nvPicPr>
          <p:cNvPr id="4" name="Рисунок 3"/>
          <p:cNvPicPr>
            <a:picLocks noChangeAspect="1"/>
          </p:cNvPicPr>
          <p:nvPr/>
        </p:nvPicPr>
        <p:blipFill>
          <a:blip r:embed="rId2"/>
          <a:stretch>
            <a:fillRect/>
          </a:stretch>
        </p:blipFill>
        <p:spPr>
          <a:xfrm>
            <a:off x="941294" y="412426"/>
            <a:ext cx="7288306" cy="4845374"/>
          </a:xfrm>
          <a:prstGeom prst="rect">
            <a:avLst/>
          </a:prstGeom>
        </p:spPr>
      </p:pic>
    </p:spTree>
    <p:extLst>
      <p:ext uri="{BB962C8B-B14F-4D97-AF65-F5344CB8AC3E}">
        <p14:creationId xmlns:p14="http://schemas.microsoft.com/office/powerpoint/2010/main" xmlns="" val="24715507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888" y="5388257"/>
            <a:ext cx="9011737" cy="1509883"/>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В </a:t>
            </a:r>
            <a:r>
              <a:rPr lang="ru-RU" sz="2000" dirty="0">
                <a:latin typeface="Times New Roman" panose="02020603050405020304" pitchFamily="18" charset="0"/>
                <a:cs typeface="Times New Roman" panose="02020603050405020304" pitchFamily="18" charset="0"/>
              </a:rPr>
              <a:t>случае скатывания хорошего бегуна за плохим хороший может нагнать плохой раньше, чем тот пройдет стрелку, разделяющую маршруты их следования, и оба отцепа пойдут по одному маршруту. Нормальный роспуск нарушится, и после окончания оператору придется маневровым порядком переставлять такой отцеп </a:t>
            </a:r>
            <a:r>
              <a:rPr lang="ru-RU" sz="2000" b="1" dirty="0">
                <a:latin typeface="Times New Roman" panose="02020603050405020304" pitchFamily="18" charset="0"/>
                <a:cs typeface="Times New Roman" panose="02020603050405020304" pitchFamily="18" charset="0"/>
              </a:rPr>
              <a:t>(</a:t>
            </a:r>
            <a:r>
              <a:rPr lang="ru-RU" sz="2000" b="1" dirty="0">
                <a:solidFill>
                  <a:srgbClr val="FF0000"/>
                </a:solidFill>
                <a:latin typeface="Times New Roman" panose="02020603050405020304" pitchFamily="18" charset="0"/>
                <a:cs typeface="Times New Roman" panose="02020603050405020304" pitchFamily="18" charset="0"/>
              </a:rPr>
              <a:t>«чужак»</a:t>
            </a:r>
            <a:r>
              <a:rPr lang="ru-RU" sz="2000" b="1" dirty="0">
                <a:latin typeface="Times New Roman" panose="02020603050405020304" pitchFamily="18" charset="0"/>
                <a:cs typeface="Times New Roman" panose="02020603050405020304" pitchFamily="18" charset="0"/>
              </a:rPr>
              <a:t>)</a:t>
            </a:r>
            <a:r>
              <a:rPr lang="ru-RU" sz="2000" b="1" dirty="0">
                <a:solidFill>
                  <a:srgbClr val="FF0000"/>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на «свой» путь.</a:t>
            </a:r>
          </a:p>
        </p:txBody>
      </p:sp>
      <p:pic>
        <p:nvPicPr>
          <p:cNvPr id="6" name="Рисунок 5"/>
          <p:cNvPicPr>
            <a:picLocks noChangeAspect="1"/>
          </p:cNvPicPr>
          <p:nvPr/>
        </p:nvPicPr>
        <p:blipFill rotWithShape="1">
          <a:blip r:embed="rId2"/>
          <a:srcRect t="9744"/>
          <a:stretch/>
        </p:blipFill>
        <p:spPr>
          <a:xfrm>
            <a:off x="739587" y="416255"/>
            <a:ext cx="7562285" cy="4972001"/>
          </a:xfrm>
          <a:prstGeom prst="rect">
            <a:avLst/>
          </a:prstGeom>
        </p:spPr>
      </p:pic>
      <p:sp>
        <p:nvSpPr>
          <p:cNvPr id="7" name="Заголовок 1"/>
          <p:cNvSpPr>
            <a:spLocks noGrp="1"/>
          </p:cNvSpPr>
          <p:nvPr>
            <p:ph type="title"/>
          </p:nvPr>
        </p:nvSpPr>
        <p:spPr>
          <a:xfrm>
            <a:off x="628650" y="0"/>
            <a:ext cx="7886700" cy="39441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Tree>
    <p:extLst>
      <p:ext uri="{BB962C8B-B14F-4D97-AF65-F5344CB8AC3E}">
        <p14:creationId xmlns:p14="http://schemas.microsoft.com/office/powerpoint/2010/main" xmlns="" val="20231405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123329"/>
            <a:ext cx="9117106" cy="1532965"/>
          </a:xfrm>
        </p:spPr>
        <p:txBody>
          <a:bodyPr>
            <a:noAutofit/>
          </a:bodyPr>
          <a:lstStyle/>
          <a:p>
            <a:pPr marL="0" indent="0" algn="just">
              <a:buNone/>
            </a:pPr>
            <a:r>
              <a:rPr lang="ru-RU" sz="2000" b="1" dirty="0" smtClean="0">
                <a:solidFill>
                  <a:srgbClr val="002060"/>
                </a:solidFill>
                <a:latin typeface="Times New Roman" panose="02020603050405020304" pitchFamily="18" charset="0"/>
                <a:cs typeface="Times New Roman" panose="02020603050405020304" pitchFamily="18" charset="0"/>
              </a:rPr>
              <a:t>    Если </a:t>
            </a:r>
            <a:r>
              <a:rPr lang="ru-RU" sz="2000" b="1" dirty="0">
                <a:solidFill>
                  <a:srgbClr val="002060"/>
                </a:solidFill>
                <a:latin typeface="Times New Roman" panose="02020603050405020304" pitchFamily="18" charset="0"/>
                <a:cs typeface="Times New Roman" panose="02020603050405020304" pitchFamily="18" charset="0"/>
              </a:rPr>
              <a:t>от состава отделилось меньшее число вагонов, чем предусмотрено программой роспуска, </a:t>
            </a:r>
            <a:r>
              <a:rPr lang="ru-RU" sz="2000" dirty="0">
                <a:latin typeface="Times New Roman" panose="02020603050405020304" pitchFamily="18" charset="0"/>
                <a:cs typeface="Times New Roman" panose="02020603050405020304" pitchFamily="18" charset="0"/>
              </a:rPr>
              <a:t>то необходимо обеспечить отцепку оставшихся вагонов и внести в систему ГАЦ дополнительное маршрутное задание на занятие головной стрелки этими вагонами. При невозможности введения дополнительного маршрутного задания спуск второй части отцепа выполняется в ручном режиме.</a:t>
            </a:r>
          </a:p>
        </p:txBody>
      </p:sp>
      <p:pic>
        <p:nvPicPr>
          <p:cNvPr id="4" name="Рисунок 3"/>
          <p:cNvPicPr>
            <a:picLocks noChangeAspect="1"/>
          </p:cNvPicPr>
          <p:nvPr/>
        </p:nvPicPr>
        <p:blipFill rotWithShape="1">
          <a:blip r:embed="rId2" cstate="print"/>
          <a:srcRect t="11545" b="716"/>
          <a:stretch/>
        </p:blipFill>
        <p:spPr>
          <a:xfrm>
            <a:off x="628650" y="389965"/>
            <a:ext cx="8107526" cy="4733364"/>
          </a:xfrm>
          <a:prstGeom prst="rect">
            <a:avLst/>
          </a:prstGeom>
        </p:spPr>
      </p:pic>
    </p:spTree>
    <p:extLst>
      <p:ext uri="{BB962C8B-B14F-4D97-AF65-F5344CB8AC3E}">
        <p14:creationId xmlns:p14="http://schemas.microsoft.com/office/powerpoint/2010/main" xmlns="" val="9159126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177117"/>
            <a:ext cx="9117106" cy="1680883"/>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Когда </a:t>
            </a:r>
            <a:r>
              <a:rPr lang="ru-RU" sz="2000" dirty="0">
                <a:latin typeface="Times New Roman" panose="02020603050405020304" pitchFamily="18" charset="0"/>
                <a:cs typeface="Times New Roman" panose="02020603050405020304" pitchFamily="18" charset="0"/>
              </a:rPr>
              <a:t>на какой-либо тормозной позиции </a:t>
            </a:r>
            <a:r>
              <a:rPr lang="ru-RU" sz="2000" b="1" dirty="0">
                <a:solidFill>
                  <a:srgbClr val="002060"/>
                </a:solidFill>
                <a:latin typeface="Times New Roman" panose="02020603050405020304" pitchFamily="18" charset="0"/>
                <a:cs typeface="Times New Roman" panose="02020603050405020304" pitchFamily="18" charset="0"/>
              </a:rPr>
              <a:t>один отцеп нагоняет другой</a:t>
            </a:r>
            <a:r>
              <a:rPr lang="ru-RU" sz="2000" dirty="0">
                <a:latin typeface="Times New Roman" panose="02020603050405020304" pitchFamily="18" charset="0"/>
                <a:cs typeface="Times New Roman" panose="02020603050405020304" pitchFamily="18" charset="0"/>
              </a:rPr>
              <a:t>, то первый по ходу отцеп следует тормозить вторым замедлителем, а второй отцеп - первым. После восстановления интервала маршрут следования второму отцепу устанавливается в ручном режиме. Если сцепление отцепов все же произойдет, то следует действовать по аналогии с поиском отсевного пути для «чужака».</a:t>
            </a:r>
          </a:p>
        </p:txBody>
      </p:sp>
      <p:pic>
        <p:nvPicPr>
          <p:cNvPr id="4" name="Рисунок 3"/>
          <p:cNvPicPr>
            <a:picLocks noChangeAspect="1"/>
          </p:cNvPicPr>
          <p:nvPr/>
        </p:nvPicPr>
        <p:blipFill rotWithShape="1">
          <a:blip r:embed="rId2" cstate="print"/>
          <a:srcRect l="-164" t="12833" r="164" b="494"/>
          <a:stretch/>
        </p:blipFill>
        <p:spPr>
          <a:xfrm>
            <a:off x="460561" y="446295"/>
            <a:ext cx="8202706" cy="4730822"/>
          </a:xfrm>
          <a:prstGeom prst="rect">
            <a:avLst/>
          </a:prstGeom>
        </p:spPr>
      </p:pic>
    </p:spTree>
    <p:extLst>
      <p:ext uri="{BB962C8B-B14F-4D97-AF65-F5344CB8AC3E}">
        <p14:creationId xmlns:p14="http://schemas.microsoft.com/office/powerpoint/2010/main" xmlns="" val="37591335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015753"/>
            <a:ext cx="9117106" cy="1734671"/>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В </a:t>
            </a:r>
            <a:r>
              <a:rPr lang="ru-RU" sz="2000" dirty="0">
                <a:latin typeface="Times New Roman" panose="02020603050405020304" pitchFamily="18" charset="0"/>
                <a:cs typeface="Times New Roman" panose="02020603050405020304" pitchFamily="18" charset="0"/>
              </a:rPr>
              <a:t>случае </a:t>
            </a:r>
            <a:r>
              <a:rPr lang="ru-RU" sz="2000" b="1" dirty="0">
                <a:solidFill>
                  <a:srgbClr val="002060"/>
                </a:solidFill>
                <a:latin typeface="Times New Roman" panose="02020603050405020304" pitchFamily="18" charset="0"/>
                <a:cs typeface="Times New Roman" panose="02020603050405020304" pitchFamily="18" charset="0"/>
              </a:rPr>
              <a:t>преждевременной остановки вагонов на спускной части горки или в начале подгорочных путей</a:t>
            </a:r>
            <a:r>
              <a:rPr lang="ru-RU" sz="2000" dirty="0">
                <a:latin typeface="Times New Roman" panose="02020603050405020304" pitchFamily="18" charset="0"/>
                <a:cs typeface="Times New Roman" panose="02020603050405020304" pitchFamily="18" charset="0"/>
              </a:rPr>
              <a:t> не следует проталкивать их последующими отцепами во избежание повреждений вагонов и грузов. Необходимо осадить их со стороны горки с помощью маневрового локомотива или подтянуть на нужное расстояние свободным локомотивом со стороны выходной горловины сортировочного парка.</a:t>
            </a:r>
          </a:p>
        </p:txBody>
      </p:sp>
      <p:pic>
        <p:nvPicPr>
          <p:cNvPr id="4" name="Рисунок 3"/>
          <p:cNvPicPr>
            <a:picLocks noChangeAspect="1"/>
          </p:cNvPicPr>
          <p:nvPr/>
        </p:nvPicPr>
        <p:blipFill rotWithShape="1">
          <a:blip r:embed="rId2"/>
          <a:srcRect b="17843"/>
          <a:stretch/>
        </p:blipFill>
        <p:spPr>
          <a:xfrm>
            <a:off x="0" y="669644"/>
            <a:ext cx="9144000" cy="4225738"/>
          </a:xfrm>
          <a:prstGeom prst="rect">
            <a:avLst/>
          </a:prstGeom>
        </p:spPr>
      </p:pic>
    </p:spTree>
    <p:extLst>
      <p:ext uri="{BB962C8B-B14F-4D97-AF65-F5344CB8AC3E}">
        <p14:creationId xmlns:p14="http://schemas.microsoft.com/office/powerpoint/2010/main" xmlns="" val="4321714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311588"/>
            <a:ext cx="9117106" cy="1452283"/>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Когда </a:t>
            </a:r>
            <a:r>
              <a:rPr lang="ru-RU" sz="2000" dirty="0">
                <a:latin typeface="Times New Roman" panose="02020603050405020304" pitchFamily="18" charset="0"/>
                <a:cs typeface="Times New Roman" panose="02020603050405020304" pitchFamily="18" charset="0"/>
              </a:rPr>
              <a:t>в ходе роспуска нужно производить </a:t>
            </a:r>
            <a:r>
              <a:rPr lang="ru-RU" sz="2000" b="1" dirty="0">
                <a:solidFill>
                  <a:srgbClr val="002060"/>
                </a:solidFill>
                <a:latin typeface="Times New Roman" panose="02020603050405020304" pitchFamily="18" charset="0"/>
                <a:cs typeface="Times New Roman" panose="02020603050405020304" pitchFamily="18" charset="0"/>
              </a:rPr>
              <a:t>маневры на свободном от отцепов пучке путей </a:t>
            </a:r>
            <a:r>
              <a:rPr lang="ru-RU" sz="2000" dirty="0">
                <a:latin typeface="Times New Roman" panose="02020603050405020304" pitchFamily="18" charset="0"/>
                <a:cs typeface="Times New Roman" panose="02020603050405020304" pitchFamily="18" charset="0"/>
              </a:rPr>
              <a:t>и для этого имеется возможность, надо установить соответствующую стрелку в положение, исключающее попадание на этот пучок скатывающихся отцепов.</a:t>
            </a:r>
          </a:p>
        </p:txBody>
      </p:sp>
      <p:pic>
        <p:nvPicPr>
          <p:cNvPr id="4" name="Рисунок 3"/>
          <p:cNvPicPr>
            <a:picLocks noChangeAspect="1"/>
          </p:cNvPicPr>
          <p:nvPr/>
        </p:nvPicPr>
        <p:blipFill rotWithShape="1">
          <a:blip r:embed="rId2"/>
          <a:srcRect t="9778"/>
          <a:stretch/>
        </p:blipFill>
        <p:spPr>
          <a:xfrm>
            <a:off x="628650" y="389964"/>
            <a:ext cx="8182536" cy="4921624"/>
          </a:xfrm>
          <a:prstGeom prst="rect">
            <a:avLst/>
          </a:prstGeom>
        </p:spPr>
      </p:pic>
    </p:spTree>
    <p:extLst>
      <p:ext uri="{BB962C8B-B14F-4D97-AF65-F5344CB8AC3E}">
        <p14:creationId xmlns:p14="http://schemas.microsoft.com/office/powerpoint/2010/main" xmlns="" val="12884862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136776"/>
            <a:ext cx="9117106" cy="1721224"/>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При </a:t>
            </a:r>
            <a:r>
              <a:rPr lang="ru-RU" sz="2000" b="1" dirty="0">
                <a:solidFill>
                  <a:srgbClr val="002060"/>
                </a:solidFill>
                <a:latin typeface="Times New Roman" panose="02020603050405020304" pitchFamily="18" charset="0"/>
                <a:cs typeface="Times New Roman" panose="02020603050405020304" pitchFamily="18" charset="0"/>
              </a:rPr>
              <a:t>возникновении неисправностей в работе горочных устройств или нарушении целости рельсового пути </a:t>
            </a:r>
            <a:r>
              <a:rPr lang="ru-RU" sz="2000" dirty="0">
                <a:latin typeface="Times New Roman" panose="02020603050405020304" pitchFamily="18" charset="0"/>
                <a:cs typeface="Times New Roman" panose="02020603050405020304" pitchFamily="18" charset="0"/>
              </a:rPr>
              <a:t>оператор совместно с причастными работниками принимает меры к их быстрейшему устранению и восстановлению процесса роспуска составов. Если обнаруженная неисправность угрожает безопасности движения или личной безопасности работающих на путях, роспуск состава немедленно прекращается.</a:t>
            </a:r>
          </a:p>
        </p:txBody>
      </p:sp>
      <p:pic>
        <p:nvPicPr>
          <p:cNvPr id="4" name="Рисунок 3"/>
          <p:cNvPicPr>
            <a:picLocks noChangeAspect="1"/>
          </p:cNvPicPr>
          <p:nvPr/>
        </p:nvPicPr>
        <p:blipFill rotWithShape="1">
          <a:blip r:embed="rId2"/>
          <a:srcRect t="12279"/>
          <a:stretch/>
        </p:blipFill>
        <p:spPr>
          <a:xfrm>
            <a:off x="874058" y="449896"/>
            <a:ext cx="8014447" cy="4686880"/>
          </a:xfrm>
          <a:prstGeom prst="rect">
            <a:avLst/>
          </a:prstGeom>
        </p:spPr>
      </p:pic>
    </p:spTree>
    <p:extLst>
      <p:ext uri="{BB962C8B-B14F-4D97-AF65-F5344CB8AC3E}">
        <p14:creationId xmlns:p14="http://schemas.microsoft.com/office/powerpoint/2010/main" xmlns="" val="420727471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679576"/>
            <a:ext cx="9117106" cy="2017059"/>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Для </a:t>
            </a:r>
            <a:r>
              <a:rPr lang="ru-RU" sz="2000" dirty="0">
                <a:latin typeface="Times New Roman" panose="02020603050405020304" pitchFamily="18" charset="0"/>
                <a:cs typeface="Times New Roman" panose="02020603050405020304" pitchFamily="18" charset="0"/>
              </a:rPr>
              <a:t>автоматизированных горок </a:t>
            </a:r>
            <a:r>
              <a:rPr lang="ru-RU" sz="2000" b="1" dirty="0">
                <a:solidFill>
                  <a:srgbClr val="002060"/>
                </a:solidFill>
                <a:latin typeface="Times New Roman" panose="02020603050405020304" pitchFamily="18" charset="0"/>
                <a:cs typeface="Times New Roman" panose="02020603050405020304" pitchFamily="18" charset="0"/>
              </a:rPr>
              <a:t>в случае неисправности (прекращения действия) систем автоматизации и/или технической неисправности АРМов </a:t>
            </a:r>
            <a:r>
              <a:rPr lang="ru-RU" sz="2000" dirty="0">
                <a:latin typeface="Times New Roman" panose="02020603050405020304" pitchFamily="18" charset="0"/>
                <a:cs typeface="Times New Roman" panose="02020603050405020304" pitchFamily="18" charset="0"/>
              </a:rPr>
              <a:t>приводится порядок действий причастных работников при подготовке составов к роспуску и указывается о необходимости осуществления роспуска в ручном режиме без применения сортировочного листка (по размеченному натурному листу поезда или по перечню списанных номеров вагонов или по разметке на вагонах с указанием должности работника выполняющего данную операцию).</a:t>
            </a:r>
          </a:p>
        </p:txBody>
      </p:sp>
      <p:pic>
        <p:nvPicPr>
          <p:cNvPr id="4" name="Рисунок 3"/>
          <p:cNvPicPr>
            <a:picLocks noChangeAspect="1"/>
          </p:cNvPicPr>
          <p:nvPr/>
        </p:nvPicPr>
        <p:blipFill>
          <a:blip r:embed="rId2"/>
          <a:stretch>
            <a:fillRect/>
          </a:stretch>
        </p:blipFill>
        <p:spPr>
          <a:xfrm>
            <a:off x="1699227" y="452110"/>
            <a:ext cx="6110152" cy="4324630"/>
          </a:xfrm>
          <a:prstGeom prst="rect">
            <a:avLst/>
          </a:prstGeom>
        </p:spPr>
      </p:pic>
    </p:spTree>
    <p:extLst>
      <p:ext uri="{BB962C8B-B14F-4D97-AF65-F5344CB8AC3E}">
        <p14:creationId xmlns:p14="http://schemas.microsoft.com/office/powerpoint/2010/main" xmlns="" val="41617980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13447" y="4614397"/>
            <a:ext cx="9117106" cy="1869142"/>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При </a:t>
            </a:r>
            <a:r>
              <a:rPr lang="ru-RU" sz="2000" b="1" dirty="0">
                <a:solidFill>
                  <a:srgbClr val="002060"/>
                </a:solidFill>
                <a:latin typeface="Times New Roman" panose="02020603050405020304" pitchFamily="18" charset="0"/>
                <a:cs typeface="Times New Roman" panose="02020603050405020304" pitchFamily="18" charset="0"/>
              </a:rPr>
              <a:t>остановке отцепа на спускной части горки из-за не отпущенных автотормозов</a:t>
            </a:r>
            <a:r>
              <a:rPr lang="ru-RU" sz="2000" dirty="0">
                <a:latin typeface="Times New Roman" panose="02020603050405020304" pitchFamily="18" charset="0"/>
                <a:cs typeface="Times New Roman" panose="02020603050405020304" pitchFamily="18" charset="0"/>
              </a:rPr>
              <a:t> вагонов ДСПГ обязан вызвать осмотрщика вагонов ПТО для выполнения операций по отпуску автотормозов (а при отсутствии осмотрщика ПТО - данную операцию выполняет составитель поездов), после чего вагоны осаживаются за пределы тормозной позиции. Данная информация должна быть передана оператору ПТО для принятия мер воздействия к виновным. </a:t>
            </a:r>
          </a:p>
        </p:txBody>
      </p:sp>
      <p:pic>
        <p:nvPicPr>
          <p:cNvPr id="4" name="Рисунок 3"/>
          <p:cNvPicPr>
            <a:picLocks noChangeAspect="1"/>
          </p:cNvPicPr>
          <p:nvPr/>
        </p:nvPicPr>
        <p:blipFill>
          <a:blip r:embed="rId2"/>
          <a:stretch>
            <a:fillRect/>
          </a:stretch>
        </p:blipFill>
        <p:spPr>
          <a:xfrm>
            <a:off x="0" y="704268"/>
            <a:ext cx="9144000" cy="3755135"/>
          </a:xfrm>
          <a:prstGeom prst="rect">
            <a:avLst/>
          </a:prstGeom>
        </p:spPr>
      </p:pic>
    </p:spTree>
    <p:extLst>
      <p:ext uri="{BB962C8B-B14F-4D97-AF65-F5344CB8AC3E}">
        <p14:creationId xmlns:p14="http://schemas.microsoft.com/office/powerpoint/2010/main" xmlns="" val="4053884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874058"/>
            <a:ext cx="9117106" cy="5983941"/>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При </a:t>
            </a:r>
            <a:r>
              <a:rPr lang="ru-RU" sz="2000" b="1" dirty="0">
                <a:solidFill>
                  <a:srgbClr val="002060"/>
                </a:solidFill>
                <a:latin typeface="Times New Roman" panose="02020603050405020304" pitchFamily="18" charset="0"/>
                <a:cs typeface="Times New Roman" panose="02020603050405020304" pitchFamily="18" charset="0"/>
              </a:rPr>
              <a:t>обнаружении во время роспуска состава вагонов с замазученными колесными парами </a:t>
            </a:r>
            <a:r>
              <a:rPr lang="ru-RU" sz="2000" dirty="0">
                <a:latin typeface="Times New Roman" panose="02020603050405020304" pitchFamily="18" charset="0"/>
                <a:cs typeface="Times New Roman" panose="02020603050405020304" pitchFamily="18" charset="0"/>
              </a:rPr>
              <a:t>при отсутствии в сортировочном листке (размеченном листе) специальной отметки о </a:t>
            </a:r>
            <a:r>
              <a:rPr lang="ru-RU" sz="2000" dirty="0" err="1">
                <a:latin typeface="Times New Roman" panose="02020603050405020304" pitchFamily="18" charset="0"/>
                <a:cs typeface="Times New Roman" panose="02020603050405020304" pitchFamily="18" charset="0"/>
              </a:rPr>
              <a:t>замазученности</a:t>
            </a:r>
            <a:r>
              <a:rPr lang="ru-RU" sz="2000" dirty="0">
                <a:latin typeface="Times New Roman" panose="02020603050405020304" pitchFamily="18" charset="0"/>
                <a:cs typeface="Times New Roman" panose="02020603050405020304" pitchFamily="18" charset="0"/>
              </a:rPr>
              <a:t> необходимо действовать </a:t>
            </a:r>
            <a:r>
              <a:rPr lang="ru-RU" sz="2000" dirty="0" smtClean="0">
                <a:latin typeface="Times New Roman" panose="02020603050405020304" pitchFamily="18" charset="0"/>
                <a:cs typeface="Times New Roman" panose="02020603050405020304" pitchFamily="18" charset="0"/>
              </a:rPr>
              <a:t>с </a:t>
            </a:r>
            <a:r>
              <a:rPr lang="ru-RU" sz="2000" dirty="0">
                <a:latin typeface="Times New Roman" panose="02020603050405020304" pitchFamily="18" charset="0"/>
                <a:cs typeface="Times New Roman" panose="02020603050405020304" pitchFamily="18" charset="0"/>
              </a:rPr>
              <a:t>соблюдением мер </a:t>
            </a:r>
            <a:r>
              <a:rPr lang="ru-RU" sz="2000" dirty="0" smtClean="0">
                <a:latin typeface="Times New Roman" panose="02020603050405020304" pitchFamily="18" charset="0"/>
                <a:cs typeface="Times New Roman" panose="02020603050405020304" pitchFamily="18" charset="0"/>
              </a:rPr>
              <a:t>безопасности:</a:t>
            </a:r>
          </a:p>
          <a:p>
            <a:pPr algn="just"/>
            <a:r>
              <a:rPr lang="ru-RU" sz="2000" dirty="0" smtClean="0">
                <a:latin typeface="Times New Roman" panose="02020603050405020304" pitchFamily="18" charset="0"/>
                <a:cs typeface="Times New Roman" panose="02020603050405020304" pitchFamily="18" charset="0"/>
              </a:rPr>
              <a:t>роспуск </a:t>
            </a:r>
            <a:r>
              <a:rPr lang="ru-RU" sz="2000" dirty="0">
                <a:latin typeface="Times New Roman" panose="02020603050405020304" pitchFamily="18" charset="0"/>
                <a:cs typeface="Times New Roman" panose="02020603050405020304" pitchFamily="18" charset="0"/>
              </a:rPr>
              <a:t>осуществляется под желтый огонь горочного светофора на полностью готовый маршрут следования на путь сортировочного (сортировочно-отправочного) парка, с остановкой после отцепки вагонов, имеющих такой признак; </a:t>
            </a:r>
            <a:endParaRPr lang="ru-RU" sz="2000" dirty="0" smtClean="0">
              <a:latin typeface="Times New Roman" panose="02020603050405020304" pitchFamily="18" charset="0"/>
              <a:cs typeface="Times New Roman" panose="02020603050405020304" pitchFamily="18" charset="0"/>
            </a:endParaRPr>
          </a:p>
          <a:p>
            <a:pPr algn="just"/>
            <a:r>
              <a:rPr lang="ru-RU" sz="2000" dirty="0" smtClean="0">
                <a:latin typeface="Times New Roman" panose="02020603050405020304" pitchFamily="18" charset="0"/>
                <a:cs typeface="Times New Roman" panose="02020603050405020304" pitchFamily="18" charset="0"/>
              </a:rPr>
              <a:t>вагонные </a:t>
            </a:r>
            <a:r>
              <a:rPr lang="ru-RU" sz="2000" dirty="0">
                <a:latin typeface="Times New Roman" panose="02020603050405020304" pitchFamily="18" charset="0"/>
                <a:cs typeface="Times New Roman" panose="02020603050405020304" pitchFamily="18" charset="0"/>
              </a:rPr>
              <a:t>замедлители механизированных тормозных позиций приводятся в рабочее положение заранее, до вступления первой колесной пары отцепа в зону торможения замедлителя; </a:t>
            </a:r>
            <a:endParaRPr lang="ru-RU" sz="2000" dirty="0" smtClean="0">
              <a:latin typeface="Times New Roman" panose="02020603050405020304" pitchFamily="18" charset="0"/>
              <a:cs typeface="Times New Roman" panose="02020603050405020304" pitchFamily="18" charset="0"/>
            </a:endParaRPr>
          </a:p>
          <a:p>
            <a:pPr algn="just"/>
            <a:r>
              <a:rPr lang="ru-RU" sz="2000" dirty="0" smtClean="0">
                <a:latin typeface="Times New Roman" panose="02020603050405020304" pitchFamily="18" charset="0"/>
                <a:cs typeface="Times New Roman" panose="02020603050405020304" pitchFamily="18" charset="0"/>
              </a:rPr>
              <a:t>ступень </a:t>
            </a:r>
            <a:r>
              <a:rPr lang="ru-RU" sz="2000" dirty="0">
                <a:latin typeface="Times New Roman" panose="02020603050405020304" pitchFamily="18" charset="0"/>
                <a:cs typeface="Times New Roman" panose="02020603050405020304" pitchFamily="18" charset="0"/>
              </a:rPr>
              <a:t>торможения на замедлителях операторами сортировочной горки выбирается в зависимости от весовых характеристик отцепа.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u="sng" dirty="0" smtClean="0">
                <a:solidFill>
                  <a:srgbClr val="7030A0"/>
                </a:solidFill>
                <a:latin typeface="Times New Roman" panose="02020603050405020304" pitchFamily="18" charset="0"/>
                <a:cs typeface="Times New Roman" panose="02020603050405020304" pitchFamily="18" charset="0"/>
              </a:rPr>
              <a:t>В </a:t>
            </a:r>
            <a:r>
              <a:rPr lang="ru-RU" sz="2000" b="1" u="sng" dirty="0">
                <a:solidFill>
                  <a:srgbClr val="7030A0"/>
                </a:solidFill>
                <a:latin typeface="Times New Roman" panose="02020603050405020304" pitchFamily="18" charset="0"/>
                <a:cs typeface="Times New Roman" panose="02020603050405020304" pitchFamily="18" charset="0"/>
              </a:rPr>
              <a:t>случае</a:t>
            </a:r>
            <a:r>
              <a:rPr lang="ru-RU" sz="2000" b="1" dirty="0">
                <a:solidFill>
                  <a:srgbClr val="7030A0"/>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если в процессе роспуска будет установлено, что при торможении указанных вагонов вагонными замедлителями обеспечивается необходимый тормозной эффект, дальнейший роспуск может быть продолжен обычным порядком. </a:t>
            </a:r>
          </a:p>
          <a:p>
            <a:pPr marL="0" indent="0" algn="just">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1887731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3496235"/>
            <a:ext cx="9117106" cy="3361765"/>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u="sng" dirty="0" smtClean="0">
                <a:solidFill>
                  <a:srgbClr val="7030A0"/>
                </a:solidFill>
                <a:latin typeface="Times New Roman" panose="02020603050405020304" pitchFamily="18" charset="0"/>
                <a:cs typeface="Times New Roman" panose="02020603050405020304" pitchFamily="18" charset="0"/>
              </a:rPr>
              <a:t>В </a:t>
            </a:r>
            <a:r>
              <a:rPr lang="ru-RU" sz="2000" b="1" u="sng" dirty="0">
                <a:solidFill>
                  <a:srgbClr val="7030A0"/>
                </a:solidFill>
                <a:latin typeface="Times New Roman" panose="02020603050405020304" pitchFamily="18" charset="0"/>
                <a:cs typeface="Times New Roman" panose="02020603050405020304" pitchFamily="18" charset="0"/>
              </a:rPr>
              <a:t>случае</a:t>
            </a:r>
            <a:r>
              <a:rPr lang="ru-RU" sz="2000" dirty="0">
                <a:latin typeface="Times New Roman" panose="02020603050405020304" pitchFamily="18" charset="0"/>
                <a:cs typeface="Times New Roman" panose="02020603050405020304" pitchFamily="18" charset="0"/>
              </a:rPr>
              <a:t>, если при торможении вагонными замедлителями указанных вагонов требуемый тормозной эффект не обеспечивается, пропуск через данные вагонные замедлители последующих двух отцепов должен быть выполнен с соблюдением мер безопасности, аналогичных применяемым при работе с вагонами с замазученными колесными парами. Если в процессе роспуска ДСПГ (ОСГ) будет выявлено, что при исправно работающих вагонных замедлителях не обеспечивается эффект торможения отцепов (не происходит снижение скорости), роспуск должен быть остановлен и оформлена соответствующая запись в журнале формы ДУ-46. Дальнейшее пользование данным вагонным замедлителем (вагонными замедлителями) может быть возобновлено после оформления соответствующей записи механиком СЦБ об установлении причины и ее устранении. </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2221745" y="476567"/>
            <a:ext cx="4673615" cy="3092375"/>
          </a:xfrm>
          <a:prstGeom prst="rect">
            <a:avLst/>
          </a:prstGeom>
        </p:spPr>
      </p:pic>
    </p:spTree>
    <p:extLst>
      <p:ext uri="{BB962C8B-B14F-4D97-AF65-F5344CB8AC3E}">
        <p14:creationId xmlns:p14="http://schemas.microsoft.com/office/powerpoint/2010/main" xmlns="" val="312434878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0" y="4606064"/>
            <a:ext cx="9117106" cy="2380130"/>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При </a:t>
            </a:r>
            <a:r>
              <a:rPr lang="ru-RU" sz="2000" b="1" dirty="0" err="1">
                <a:solidFill>
                  <a:srgbClr val="002060"/>
                </a:solidFill>
                <a:latin typeface="Times New Roman" panose="02020603050405020304" pitchFamily="18" charset="0"/>
                <a:cs typeface="Times New Roman" panose="02020603050405020304" pitchFamily="18" charset="0"/>
              </a:rPr>
              <a:t>нерасцепке</a:t>
            </a:r>
            <a:r>
              <a:rPr lang="ru-RU" sz="2000" b="1" dirty="0">
                <a:solidFill>
                  <a:srgbClr val="002060"/>
                </a:solidFill>
                <a:latin typeface="Times New Roman" panose="02020603050405020304" pitchFamily="18" charset="0"/>
                <a:cs typeface="Times New Roman" panose="02020603050405020304" pitchFamily="18" charset="0"/>
              </a:rPr>
              <a:t> вагонов </a:t>
            </a:r>
            <a:r>
              <a:rPr lang="ru-RU" sz="2000" dirty="0">
                <a:latin typeface="Times New Roman" panose="02020603050405020304" pitchFamily="18" charset="0"/>
                <a:cs typeface="Times New Roman" panose="02020603050405020304" pitchFamily="18" charset="0"/>
              </a:rPr>
              <a:t>оператор распорядительного поста останавливает роспуск путем включения красного огня на горочном светофоре и подачи команды «остановка» по двусторонней парковой связи или радиосвязи. После остановки состава дается команда «назад», а нажатием специальной кнопки на горочном светофоре зажигается маршрутный указатель с буквой «Н». По окончании вытягивания </a:t>
            </a:r>
            <a:r>
              <a:rPr lang="ru-RU" sz="2000" dirty="0" err="1">
                <a:latin typeface="Times New Roman" panose="02020603050405020304" pitchFamily="18" charset="0"/>
                <a:cs typeface="Times New Roman" panose="02020603050405020304" pitchFamily="18" charset="0"/>
              </a:rPr>
              <a:t>нерасцепившейся</a:t>
            </a:r>
            <a:r>
              <a:rPr lang="ru-RU" sz="2000" dirty="0">
                <a:latin typeface="Times New Roman" panose="02020603050405020304" pitchFamily="18" charset="0"/>
                <a:cs typeface="Times New Roman" panose="02020603050405020304" pitchFamily="18" charset="0"/>
              </a:rPr>
              <a:t> части состава на горб производится повторный надвиг и после получения сообщения от составителей о расцепке вагонов продолжается роспуск.</a:t>
            </a:r>
          </a:p>
        </p:txBody>
      </p:sp>
      <p:pic>
        <p:nvPicPr>
          <p:cNvPr id="4" name="Рисунок 3"/>
          <p:cNvPicPr>
            <a:picLocks noChangeAspect="1"/>
          </p:cNvPicPr>
          <p:nvPr/>
        </p:nvPicPr>
        <p:blipFill rotWithShape="1">
          <a:blip r:embed="rId2"/>
          <a:srcRect t="5939" b="12871"/>
          <a:stretch/>
        </p:blipFill>
        <p:spPr>
          <a:xfrm>
            <a:off x="820271" y="421081"/>
            <a:ext cx="7839635" cy="4184983"/>
          </a:xfrm>
          <a:prstGeom prst="rect">
            <a:avLst/>
          </a:prstGeom>
        </p:spPr>
      </p:pic>
    </p:spTree>
    <p:extLst>
      <p:ext uri="{BB962C8B-B14F-4D97-AF65-F5344CB8AC3E}">
        <p14:creationId xmlns:p14="http://schemas.microsoft.com/office/powerpoint/2010/main" xmlns="" val="1912458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132" y="5177520"/>
            <a:ext cx="9011737" cy="1496236"/>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Для </a:t>
            </a:r>
            <a:r>
              <a:rPr lang="ru-RU" sz="2000" b="1" dirty="0">
                <a:solidFill>
                  <a:srgbClr val="002060"/>
                </a:solidFill>
                <a:latin typeface="Times New Roman" panose="02020603050405020304" pitchFamily="18" charset="0"/>
                <a:cs typeface="Times New Roman" panose="02020603050405020304" pitchFamily="18" charset="0"/>
              </a:rPr>
              <a:t>повышения перерабатывающей способности горки </a:t>
            </a:r>
            <a:r>
              <a:rPr lang="ru-RU" sz="2000" dirty="0">
                <a:latin typeface="Times New Roman" panose="02020603050405020304" pitchFamily="18" charset="0"/>
                <a:cs typeface="Times New Roman" panose="02020603050405020304" pitchFamily="18" charset="0"/>
              </a:rPr>
              <a:t>роспуск вагонов необходимо вести с возможно меньшими интервалами между скатывающимися отцепами. Из-за сложности этого процесса оператор не в состоянии правильно регулировать интервалы, поэтому требуется механизировать и автоматизировать работу горки. </a:t>
            </a:r>
          </a:p>
        </p:txBody>
      </p:sp>
      <p:pic>
        <p:nvPicPr>
          <p:cNvPr id="6" name="Рисунок 5"/>
          <p:cNvPicPr>
            <a:picLocks noChangeAspect="1"/>
          </p:cNvPicPr>
          <p:nvPr/>
        </p:nvPicPr>
        <p:blipFill>
          <a:blip r:embed="rId2"/>
          <a:stretch>
            <a:fillRect/>
          </a:stretch>
        </p:blipFill>
        <p:spPr>
          <a:xfrm>
            <a:off x="697641" y="392212"/>
            <a:ext cx="8050644" cy="4785308"/>
          </a:xfrm>
          <a:prstGeom prst="rect">
            <a:avLst/>
          </a:prstGeom>
        </p:spPr>
      </p:pic>
      <p:sp>
        <p:nvSpPr>
          <p:cNvPr id="7" name="Заголовок 1"/>
          <p:cNvSpPr>
            <a:spLocks noGrp="1"/>
          </p:cNvSpPr>
          <p:nvPr>
            <p:ph type="title"/>
          </p:nvPr>
        </p:nvSpPr>
        <p:spPr>
          <a:xfrm>
            <a:off x="628650" y="0"/>
            <a:ext cx="7886700" cy="39441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Tree>
    <p:extLst>
      <p:ext uri="{BB962C8B-B14F-4D97-AF65-F5344CB8AC3E}">
        <p14:creationId xmlns:p14="http://schemas.microsoft.com/office/powerpoint/2010/main" xmlns="" val="17303354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4518211"/>
            <a:ext cx="9117106" cy="2339789"/>
          </a:xfrm>
        </p:spPr>
        <p:txBody>
          <a:bodyPr>
            <a:noAutofit/>
          </a:bodyPr>
          <a:lstStyle/>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На </a:t>
            </a:r>
            <a:r>
              <a:rPr lang="ru-RU" sz="2000" b="1" dirty="0" err="1">
                <a:solidFill>
                  <a:srgbClr val="002060"/>
                </a:solidFill>
                <a:latin typeface="Times New Roman" panose="02020603050405020304" pitchFamily="18" charset="0"/>
                <a:cs typeface="Times New Roman" panose="02020603050405020304" pitchFamily="18" charset="0"/>
              </a:rPr>
              <a:t>высокозагруженных</a:t>
            </a:r>
            <a:r>
              <a:rPr lang="ru-RU" sz="2000" b="1" dirty="0">
                <a:solidFill>
                  <a:srgbClr val="002060"/>
                </a:solidFill>
                <a:latin typeface="Times New Roman" panose="02020603050405020304" pitchFamily="18" charset="0"/>
                <a:cs typeface="Times New Roman" panose="02020603050405020304" pitchFamily="18" charset="0"/>
              </a:rPr>
              <a:t> горках при </a:t>
            </a:r>
            <a:r>
              <a:rPr lang="ru-RU" sz="2000" b="1" dirty="0" err="1">
                <a:solidFill>
                  <a:srgbClr val="002060"/>
                </a:solidFill>
                <a:latin typeface="Times New Roman" panose="02020603050405020304" pitchFamily="18" charset="0"/>
                <a:cs typeface="Times New Roman" panose="02020603050405020304" pitchFamily="18" charset="0"/>
              </a:rPr>
              <a:t>нерасцепке</a:t>
            </a:r>
            <a:r>
              <a:rPr lang="ru-RU" sz="2000" b="1" dirty="0">
                <a:solidFill>
                  <a:srgbClr val="002060"/>
                </a:solidFill>
                <a:latin typeface="Times New Roman" panose="02020603050405020304" pitchFamily="18" charset="0"/>
                <a:cs typeface="Times New Roman" panose="02020603050405020304" pitchFamily="18" charset="0"/>
              </a:rPr>
              <a:t> вагонов </a:t>
            </a:r>
            <a:r>
              <a:rPr lang="ru-RU" sz="2000" dirty="0">
                <a:latin typeface="Times New Roman" panose="02020603050405020304" pitchFamily="18" charset="0"/>
                <a:cs typeface="Times New Roman" panose="02020603050405020304" pitchFamily="18" charset="0"/>
              </a:rPr>
              <a:t>роспуск обычно останавливают только в тех случаях, если остается нерасформированной незначительная часть состава (не более 15 вагонов) либо среди </a:t>
            </a:r>
            <a:r>
              <a:rPr lang="ru-RU" sz="2000" dirty="0" err="1">
                <a:latin typeface="Times New Roman" panose="02020603050405020304" pitchFamily="18" charset="0"/>
                <a:cs typeface="Times New Roman" panose="02020603050405020304" pitchFamily="18" charset="0"/>
              </a:rPr>
              <a:t>нерасцепившихся</a:t>
            </a:r>
            <a:r>
              <a:rPr lang="ru-RU" sz="2000" dirty="0">
                <a:latin typeface="Times New Roman" panose="02020603050405020304" pitchFamily="18" charset="0"/>
                <a:cs typeface="Times New Roman" panose="02020603050405020304" pitchFamily="18" charset="0"/>
              </a:rPr>
              <a:t> вагонов имеются такие, которыми заканчивается формирование состава на одном из подгорочных путей. В остальных случаях целесообразно пропустить </a:t>
            </a:r>
            <a:r>
              <a:rPr lang="ru-RU" sz="2000" dirty="0" err="1">
                <a:latin typeface="Times New Roman" panose="02020603050405020304" pitchFamily="18" charset="0"/>
                <a:cs typeface="Times New Roman" panose="02020603050405020304" pitchFamily="18" charset="0"/>
              </a:rPr>
              <a:t>нерасцепившиеся</a:t>
            </a:r>
            <a:r>
              <a:rPr lang="ru-RU" sz="2000" dirty="0">
                <a:latin typeface="Times New Roman" panose="02020603050405020304" pitchFamily="18" charset="0"/>
                <a:cs typeface="Times New Roman" panose="02020603050405020304" pitchFamily="18" charset="0"/>
              </a:rPr>
              <a:t> вагоны на отсевной путь или при его отсутствии — на другой путь подгорочного парка по усмотрению дежурного по горке с целью их последующего расцепления и повторной сортировки по назначениям.</a:t>
            </a:r>
          </a:p>
        </p:txBody>
      </p:sp>
      <p:pic>
        <p:nvPicPr>
          <p:cNvPr id="8" name="Рисунок 7"/>
          <p:cNvPicPr>
            <a:picLocks noChangeAspect="1"/>
          </p:cNvPicPr>
          <p:nvPr/>
        </p:nvPicPr>
        <p:blipFill>
          <a:blip r:embed="rId2"/>
          <a:stretch>
            <a:fillRect/>
          </a:stretch>
        </p:blipFill>
        <p:spPr>
          <a:xfrm>
            <a:off x="1526241" y="437230"/>
            <a:ext cx="6118412" cy="4080981"/>
          </a:xfrm>
          <a:prstGeom prst="rect">
            <a:avLst/>
          </a:prstGeom>
        </p:spPr>
      </p:pic>
    </p:spTree>
    <p:extLst>
      <p:ext uri="{BB962C8B-B14F-4D97-AF65-F5344CB8AC3E}">
        <p14:creationId xmlns:p14="http://schemas.microsoft.com/office/powerpoint/2010/main" xmlns="" val="5415523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305981"/>
            <a:ext cx="9144000" cy="1103094"/>
          </a:xfrm>
        </p:spPr>
        <p:txBody>
          <a:bodyPr>
            <a:normAutofit/>
          </a:bodyPr>
          <a:lstStyle/>
          <a:p>
            <a:pPr marL="0" indent="0" algn="just" defTabSz="976313">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Наиболее </a:t>
            </a:r>
            <a:r>
              <a:rPr lang="ru-RU" sz="2000" b="1" dirty="0">
                <a:solidFill>
                  <a:srgbClr val="002060"/>
                </a:solidFill>
                <a:latin typeface="Times New Roman" panose="02020603050405020304" pitchFamily="18" charset="0"/>
                <a:cs typeface="Times New Roman" panose="02020603050405020304" pitchFamily="18" charset="0"/>
              </a:rPr>
              <a:t>сложный режим работы горочных операторов </a:t>
            </a:r>
            <a:r>
              <a:rPr lang="ru-RU" sz="2000" dirty="0">
                <a:latin typeface="Times New Roman" panose="02020603050405020304" pitchFamily="18" charset="0"/>
                <a:cs typeface="Times New Roman" panose="02020603050405020304" pitchFamily="18" charset="0"/>
              </a:rPr>
              <a:t>— действия по </a:t>
            </a:r>
            <a:r>
              <a:rPr lang="ru-RU" sz="2000" dirty="0" smtClean="0">
                <a:latin typeface="Times New Roman" panose="02020603050405020304" pitchFamily="18" charset="0"/>
                <a:cs typeface="Times New Roman" panose="02020603050405020304" pitchFamily="18" charset="0"/>
              </a:rPr>
              <a:t>устранению </a:t>
            </a:r>
            <a:r>
              <a:rPr lang="ru-RU" sz="2000" dirty="0">
                <a:latin typeface="Times New Roman" panose="02020603050405020304" pitchFamily="18" charset="0"/>
                <a:cs typeface="Times New Roman" panose="02020603050405020304" pitchFamily="18" charset="0"/>
              </a:rPr>
              <a:t>сбоев и нарушений в ходе роспуска. В </a:t>
            </a:r>
            <a:r>
              <a:rPr lang="ru-RU" sz="2000" dirty="0" smtClean="0">
                <a:latin typeface="Times New Roman" panose="02020603050405020304" pitchFamily="18" charset="0"/>
                <a:cs typeface="Times New Roman" panose="02020603050405020304" pitchFamily="18" charset="0"/>
              </a:rPr>
              <a:t>таблице приведены </a:t>
            </a:r>
            <a:r>
              <a:rPr lang="ru-RU" sz="2000" dirty="0">
                <a:latin typeface="Times New Roman" panose="02020603050405020304" pitchFamily="18" charset="0"/>
                <a:cs typeface="Times New Roman" panose="02020603050405020304" pitchFamily="18" charset="0"/>
              </a:rPr>
              <a:t>классификация и количественная оценка сбоев и нарушений.</a:t>
            </a:r>
          </a:p>
        </p:txBody>
      </p:sp>
      <p:sp>
        <p:nvSpPr>
          <p:cNvPr id="4" name="Прямоугольник 3"/>
          <p:cNvSpPr/>
          <p:nvPr/>
        </p:nvSpPr>
        <p:spPr>
          <a:xfrm>
            <a:off x="1143000" y="-26894"/>
            <a:ext cx="6320117" cy="400110"/>
          </a:xfrm>
          <a:prstGeom prst="rect">
            <a:avLst/>
          </a:prstGeom>
        </p:spPr>
        <p:txBody>
          <a:bodyPr wrap="square">
            <a:spAutoFit/>
          </a:bodyPr>
          <a:lstStyle/>
          <a:p>
            <a:r>
              <a:rPr lang="ru-RU" sz="2000" b="1" dirty="0">
                <a:solidFill>
                  <a:srgbClr val="C00000"/>
                </a:solidFill>
              </a:rPr>
              <a:t>Основные приемы безопасного роспуска вагонов</a:t>
            </a:r>
            <a:endParaRPr lang="ru-RU" sz="2000" dirty="0"/>
          </a:p>
        </p:txBody>
      </p:sp>
      <p:graphicFrame>
        <p:nvGraphicFramePr>
          <p:cNvPr id="2" name="Таблица 1"/>
          <p:cNvGraphicFramePr>
            <a:graphicFrameLocks noGrp="1"/>
          </p:cNvGraphicFramePr>
          <p:nvPr>
            <p:extLst/>
          </p:nvPr>
        </p:nvGraphicFramePr>
        <p:xfrm>
          <a:off x="94131" y="1196789"/>
          <a:ext cx="8942292" cy="5755886"/>
        </p:xfrm>
        <a:graphic>
          <a:graphicData uri="http://schemas.openxmlformats.org/drawingml/2006/table">
            <a:tbl>
              <a:tblPr firstRow="1" firstCol="1" bandRow="1"/>
              <a:tblGrid>
                <a:gridCol w="3603810"/>
                <a:gridCol w="2568388"/>
                <a:gridCol w="2770094"/>
              </a:tblGrid>
              <a:tr h="301680">
                <a:tc rowSpan="2">
                  <a:txBody>
                    <a:bodyPr/>
                    <a:lstStyle/>
                    <a:p>
                      <a:pPr>
                        <a:lnSpc>
                          <a:spcPct val="107000"/>
                        </a:lnSpc>
                        <a:spcAft>
                          <a:spcPts val="800"/>
                        </a:spcAft>
                      </a:pPr>
                      <a:r>
                        <a:rPr lang="ru-RU" sz="1200" b="1" dirty="0">
                          <a:solidFill>
                            <a:schemeClr val="tx1"/>
                          </a:solidFill>
                          <a:effectLst/>
                          <a:latin typeface="Arial" panose="020B0604020202020204" pitchFamily="34" charset="0"/>
                          <a:ea typeface="Times New Roman" panose="02020603050405020304" pitchFamily="18" charset="0"/>
                        </a:rPr>
                        <a:t>Сбои и нарушения</a:t>
                      </a:r>
                      <a:endParaRPr lang="ru-RU" sz="1200" b="1" dirty="0">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gridSpan="2">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Число сбоев и нарушений</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hMerge="1">
                  <a:txBody>
                    <a:bodyPr/>
                    <a:lstStyle/>
                    <a:p>
                      <a:endParaRPr lang="ru-RU"/>
                    </a:p>
                  </a:txBody>
                  <a:tcPr/>
                </a:tc>
              </a:tr>
              <a:tr h="301680">
                <a:tc vMerge="1">
                  <a:txBody>
                    <a:bodyPr/>
                    <a:lstStyle/>
                    <a:p>
                      <a:endParaRPr lang="ru-RU"/>
                    </a:p>
                  </a:txBody>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в % к общему числу</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на 100 поездов</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r>
              <a:tr h="757355">
                <a:tc>
                  <a:txBody>
                    <a:bodyPr/>
                    <a:lstStyle/>
                    <a:p>
                      <a:pPr>
                        <a:lnSpc>
                          <a:spcPct val="107000"/>
                        </a:lnSpc>
                        <a:spcAft>
                          <a:spcPts val="800"/>
                        </a:spcAft>
                      </a:pPr>
                      <a:r>
                        <a:rPr lang="ru-RU" sz="1200" b="1" dirty="0">
                          <a:solidFill>
                            <a:srgbClr val="C00000"/>
                          </a:solidFill>
                          <a:effectLst/>
                          <a:latin typeface="Arial" panose="020B0604020202020204" pitchFamily="34" charset="0"/>
                          <a:ea typeface="Times New Roman" panose="02020603050405020304" pitchFamily="18" charset="0"/>
                        </a:rPr>
                        <a:t>Сбои-нарушения, не зависящие от операторов:</a:t>
                      </a:r>
                      <a:endParaRPr lang="ru-RU" sz="1200" b="1" dirty="0">
                        <a:solidFill>
                          <a:srgbClr val="C00000"/>
                        </a:solidFill>
                        <a:effectLst/>
                        <a:latin typeface="Times New Roman" panose="02020603050405020304" pitchFamily="18" charset="0"/>
                        <a:ea typeface="Calibri" panose="020F0502020204030204" pitchFamily="34" charset="0"/>
                      </a:endParaRPr>
                    </a:p>
                    <a:p>
                      <a:pPr>
                        <a:lnSpc>
                          <a:spcPct val="107000"/>
                        </a:lnSpc>
                        <a:spcAft>
                          <a:spcPts val="800"/>
                        </a:spcAft>
                      </a:pPr>
                      <a:r>
                        <a:rPr lang="ru-RU" sz="1200" b="1" dirty="0">
                          <a:solidFill>
                            <a:schemeClr val="tx1"/>
                          </a:solidFill>
                          <a:effectLst/>
                          <a:latin typeface="Arial" panose="020B0604020202020204" pitchFamily="34" charset="0"/>
                          <a:ea typeface="Times New Roman" panose="02020603050405020304" pitchFamily="18" charset="0"/>
                        </a:rPr>
                        <a:t>1) </a:t>
                      </a:r>
                      <a:r>
                        <a:rPr lang="ru-RU" sz="1200" b="1" dirty="0" err="1">
                          <a:solidFill>
                            <a:schemeClr val="tx1"/>
                          </a:solidFill>
                          <a:effectLst/>
                          <a:latin typeface="Arial" panose="020B0604020202020204" pitchFamily="34" charset="0"/>
                          <a:ea typeface="Times New Roman" panose="02020603050405020304" pitchFamily="18" charset="0"/>
                        </a:rPr>
                        <a:t>нерасцепы</a:t>
                      </a:r>
                      <a:r>
                        <a:rPr lang="ru-RU" sz="1200" b="1" dirty="0">
                          <a:solidFill>
                            <a:schemeClr val="tx1"/>
                          </a:solidFill>
                          <a:effectLst/>
                          <a:latin typeface="Arial" panose="020B0604020202020204" pitchFamily="34" charset="0"/>
                          <a:ea typeface="Times New Roman" panose="02020603050405020304" pitchFamily="18" charset="0"/>
                        </a:rPr>
                        <a:t>, </a:t>
                      </a:r>
                      <a:r>
                        <a:rPr lang="ru-RU" sz="1200" b="1" dirty="0" err="1">
                          <a:solidFill>
                            <a:schemeClr val="tx1"/>
                          </a:solidFill>
                          <a:effectLst/>
                          <a:latin typeface="Arial" panose="020B0604020202020204" pitchFamily="34" charset="0"/>
                          <a:ea typeface="Times New Roman" panose="02020603050405020304" pitchFamily="18" charset="0"/>
                        </a:rPr>
                        <a:t>саморасцепы</a:t>
                      </a:r>
                      <a:r>
                        <a:rPr lang="ru-RU" sz="1200" b="1" dirty="0">
                          <a:solidFill>
                            <a:schemeClr val="tx1"/>
                          </a:solidFill>
                          <a:effectLst/>
                          <a:latin typeface="Arial" panose="020B0604020202020204" pitchFamily="34" charset="0"/>
                          <a:ea typeface="Times New Roman" panose="02020603050405020304" pitchFamily="18" charset="0"/>
                        </a:rPr>
                        <a:t>;</a:t>
                      </a:r>
                      <a:endParaRPr lang="ru-RU" sz="1200" b="1" dirty="0">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6</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a:txBody>
                    <a:bodyPr/>
                    <a:lstStyle/>
                    <a:p>
                      <a:pPr>
                        <a:lnSpc>
                          <a:spcPct val="107000"/>
                        </a:lnSpc>
                        <a:spcAft>
                          <a:spcPts val="800"/>
                        </a:spcAft>
                      </a:pPr>
                      <a:r>
                        <a:rPr lang="ru-RU" sz="1200" b="1" dirty="0">
                          <a:solidFill>
                            <a:schemeClr val="tx1"/>
                          </a:solidFill>
                          <a:effectLst/>
                          <a:latin typeface="Arial" panose="020B0604020202020204" pitchFamily="34" charset="0"/>
                          <a:ea typeface="Times New Roman" panose="02020603050405020304" pitchFamily="18" charset="0"/>
                        </a:rPr>
                        <a:t>5</a:t>
                      </a:r>
                      <a:endParaRPr lang="ru-RU" sz="1200" b="1" dirty="0">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r>
              <a:tr h="301680">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2) нагоны отцепов;</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11</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10</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r>
              <a:tr h="476807">
                <a:tc>
                  <a:txBody>
                    <a:bodyPr/>
                    <a:lstStyle/>
                    <a:p>
                      <a:pPr>
                        <a:lnSpc>
                          <a:spcPct val="107000"/>
                        </a:lnSpc>
                        <a:spcAft>
                          <a:spcPts val="800"/>
                        </a:spcAft>
                      </a:pPr>
                      <a:r>
                        <a:rPr lang="ru-RU" sz="1200" b="1" dirty="0">
                          <a:solidFill>
                            <a:schemeClr val="tx1"/>
                          </a:solidFill>
                          <a:effectLst/>
                          <a:latin typeface="Arial" panose="020B0604020202020204" pitchFamily="34" charset="0"/>
                          <a:ea typeface="Times New Roman" panose="02020603050405020304" pitchFamily="18" charset="0"/>
                        </a:rPr>
                        <a:t>3) переполнение путей, отказы устройств горочной автоматики</a:t>
                      </a:r>
                      <a:endParaRPr lang="ru-RU" sz="1200" b="1" dirty="0">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8</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7</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r>
              <a:tr h="661482">
                <a:tc>
                  <a:txBody>
                    <a:bodyPr/>
                    <a:lstStyle/>
                    <a:p>
                      <a:pPr>
                        <a:lnSpc>
                          <a:spcPct val="107000"/>
                        </a:lnSpc>
                        <a:spcAft>
                          <a:spcPts val="800"/>
                        </a:spcAft>
                      </a:pPr>
                      <a:r>
                        <a:rPr lang="ru-RU" sz="1200" b="1" u="sng" dirty="0">
                          <a:solidFill>
                            <a:srgbClr val="C00000"/>
                          </a:solidFill>
                          <a:effectLst/>
                          <a:latin typeface="Arial" panose="020B0604020202020204" pitchFamily="34" charset="0"/>
                          <a:ea typeface="Times New Roman" panose="02020603050405020304" pitchFamily="18" charset="0"/>
                        </a:rPr>
                        <a:t>Сбои-нарушения по вине операторов</a:t>
                      </a:r>
                      <a:r>
                        <a:rPr lang="ru-RU" sz="1200" b="1" u="sng" dirty="0" smtClean="0">
                          <a:solidFill>
                            <a:srgbClr val="C00000"/>
                          </a:solidFill>
                          <a:effectLst/>
                          <a:latin typeface="Arial" panose="020B0604020202020204" pitchFamily="34" charset="0"/>
                          <a:ea typeface="Times New Roman" panose="02020603050405020304" pitchFamily="18" charset="0"/>
                        </a:rPr>
                        <a:t>:</a:t>
                      </a:r>
                    </a:p>
                    <a:p>
                      <a:pPr>
                        <a:lnSpc>
                          <a:spcPct val="107000"/>
                        </a:lnSpc>
                        <a:spcAft>
                          <a:spcPts val="800"/>
                        </a:spcAft>
                      </a:pPr>
                      <a:r>
                        <a:rPr lang="ru-RU" sz="1200" b="1" dirty="0" smtClean="0">
                          <a:solidFill>
                            <a:schemeClr val="tx1"/>
                          </a:solidFill>
                          <a:effectLst/>
                          <a:latin typeface="Arial" panose="020B0604020202020204" pitchFamily="34" charset="0"/>
                          <a:ea typeface="Times New Roman" panose="02020603050405020304" pitchFamily="18" charset="0"/>
                        </a:rPr>
                        <a:t> </a:t>
                      </a:r>
                      <a:r>
                        <a:rPr lang="ru-RU" sz="1200" b="1" dirty="0">
                          <a:solidFill>
                            <a:schemeClr val="tx1"/>
                          </a:solidFill>
                          <a:effectLst/>
                          <a:latin typeface="Arial" panose="020B0604020202020204" pitchFamily="34" charset="0"/>
                          <a:ea typeface="Times New Roman" panose="02020603050405020304" pitchFamily="18" charset="0"/>
                        </a:rPr>
                        <a:t>1) неправильное торможение отцепов;</a:t>
                      </a:r>
                      <a:endParaRPr lang="ru-RU" sz="1200" b="1" dirty="0">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20</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18</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r>
              <a:tr h="476807">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2) несогласованность действий операторов;</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15</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14</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r>
              <a:tr h="476807">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3) неправильный пропуск длиннобазных вагонов</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c>
                  <a:txBody>
                    <a:bodyPr/>
                    <a:lstStyle/>
                    <a:p>
                      <a:pPr>
                        <a:lnSpc>
                          <a:spcPct val="107000"/>
                        </a:lnSpc>
                      </a:pPr>
                      <a:endParaRPr lang="ru-RU" sz="1200" b="1">
                        <a:solidFill>
                          <a:schemeClr val="tx1"/>
                        </a:solidFill>
                        <a:effectLst/>
                        <a:latin typeface="Times New Roman" panose="02020603050405020304" pitchFamily="18"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1 сход вагона на 10 000 составов</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r>
              <a:tr h="476807">
                <a:tc>
                  <a:txBody>
                    <a:bodyPr/>
                    <a:lstStyle/>
                    <a:p>
                      <a:pPr>
                        <a:lnSpc>
                          <a:spcPct val="107000"/>
                        </a:lnSpc>
                        <a:spcAft>
                          <a:spcPts val="800"/>
                        </a:spcAft>
                      </a:pPr>
                      <a:r>
                        <a:rPr lang="ru-RU" sz="1200" b="1" dirty="0">
                          <a:solidFill>
                            <a:srgbClr val="C00000"/>
                          </a:solidFill>
                          <a:effectLst/>
                          <a:latin typeface="Arial" panose="020B0604020202020204" pitchFamily="34" charset="0"/>
                          <a:ea typeface="Times New Roman" panose="02020603050405020304" pitchFamily="18" charset="0"/>
                        </a:rPr>
                        <a:t>Ошибки при составлении программы роспуска</a:t>
                      </a:r>
                      <a:endParaRPr lang="ru-RU" sz="1200" b="1" dirty="0">
                        <a:solidFill>
                          <a:srgbClr val="C00000"/>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4</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3</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r>
              <a:tr h="476807">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Ошибки при считывании информации</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16</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15</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r>
              <a:tr h="476807">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Неправильное управление стрелками</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15</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14</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A9A9A9"/>
                    </a:solidFill>
                  </a:tcPr>
                </a:tc>
              </a:tr>
              <a:tr h="301680">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Технологические ошибки</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c>
                  <a:txBody>
                    <a:bodyPr/>
                    <a:lstStyle/>
                    <a:p>
                      <a:pPr>
                        <a:lnSpc>
                          <a:spcPct val="107000"/>
                        </a:lnSpc>
                        <a:spcAft>
                          <a:spcPts val="800"/>
                        </a:spcAft>
                      </a:pPr>
                      <a:r>
                        <a:rPr lang="ru-RU" sz="1200" b="1">
                          <a:solidFill>
                            <a:schemeClr val="tx1"/>
                          </a:solidFill>
                          <a:effectLst/>
                          <a:latin typeface="Arial" panose="020B0604020202020204" pitchFamily="34" charset="0"/>
                          <a:ea typeface="Times New Roman" panose="02020603050405020304" pitchFamily="18" charset="0"/>
                        </a:rPr>
                        <a:t>5</a:t>
                      </a:r>
                      <a:endParaRPr lang="ru-RU" sz="1200" b="1">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c>
                  <a:txBody>
                    <a:bodyPr/>
                    <a:lstStyle/>
                    <a:p>
                      <a:pPr>
                        <a:lnSpc>
                          <a:spcPct val="107000"/>
                        </a:lnSpc>
                        <a:spcAft>
                          <a:spcPts val="800"/>
                        </a:spcAft>
                      </a:pPr>
                      <a:r>
                        <a:rPr lang="ru-RU" sz="1200" b="1" dirty="0">
                          <a:solidFill>
                            <a:schemeClr val="tx1"/>
                          </a:solidFill>
                          <a:effectLst/>
                          <a:latin typeface="Arial" panose="020B0604020202020204" pitchFamily="34" charset="0"/>
                          <a:ea typeface="Times New Roman" panose="02020603050405020304" pitchFamily="18" charset="0"/>
                        </a:rPr>
                        <a:t>4</a:t>
                      </a:r>
                      <a:endParaRPr lang="ru-RU" sz="1200" b="1" dirty="0">
                        <a:solidFill>
                          <a:schemeClr val="tx1"/>
                        </a:solidFill>
                        <a:effectLst/>
                        <a:latin typeface="Times New Roman" panose="02020603050405020304" pitchFamily="18" charset="0"/>
                        <a:ea typeface="Calibri" panose="020F0502020204030204" pitchFamily="34" charset="0"/>
                      </a:endParaRPr>
                    </a:p>
                  </a:txBody>
                  <a:tcPr marL="63637" marR="63637" marT="63637" marB="63637"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0C0C0"/>
                    </a:solidFill>
                  </a:tcPr>
                </a:tc>
              </a:tr>
            </a:tbl>
          </a:graphicData>
        </a:graphic>
      </p:graphicFrame>
    </p:spTree>
    <p:extLst>
      <p:ext uri="{BB962C8B-B14F-4D97-AF65-F5344CB8AC3E}">
        <p14:creationId xmlns:p14="http://schemas.microsoft.com/office/powerpoint/2010/main" xmlns="" val="17082849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ChangeArrowheads="1"/>
          </p:cNvSpPr>
          <p:nvPr/>
        </p:nvSpPr>
        <p:spPr bwMode="auto">
          <a:xfrm>
            <a:off x="0" y="0"/>
            <a:ext cx="9144000" cy="1341438"/>
          </a:xfrm>
          <a:prstGeom prst="rect">
            <a:avLst/>
          </a:prstGeom>
          <a:solidFill>
            <a:srgbClr val="394A58">
              <a:alpha val="2000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700">
              <a:solidFill>
                <a:srgbClr val="990000"/>
              </a:solidFill>
              <a:latin typeface="Verdana" panose="020B0604030504040204" pitchFamily="34" charset="0"/>
            </a:endParaRPr>
          </a:p>
        </p:txBody>
      </p:sp>
      <p:sp>
        <p:nvSpPr>
          <p:cNvPr id="304131" name="Rectangle 3"/>
          <p:cNvSpPr>
            <a:spLocks noChangeArrowheads="1"/>
          </p:cNvSpPr>
          <p:nvPr/>
        </p:nvSpPr>
        <p:spPr bwMode="auto">
          <a:xfrm>
            <a:off x="0" y="6597650"/>
            <a:ext cx="9144000" cy="260350"/>
          </a:xfrm>
          <a:prstGeom prst="rect">
            <a:avLst/>
          </a:prstGeom>
          <a:solidFill>
            <a:srgbClr val="394A58">
              <a:alpha val="2000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pic>
        <p:nvPicPr>
          <p:cNvPr id="304132" name="Picture 4" descr="ржд"/>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16913" y="6561138"/>
            <a:ext cx="503237" cy="225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869" name="Text Box 6"/>
          <p:cNvSpPr txBox="1">
            <a:spLocks noChangeArrowheads="1"/>
          </p:cNvSpPr>
          <p:nvPr/>
        </p:nvSpPr>
        <p:spPr bwMode="auto">
          <a:xfrm>
            <a:off x="179388" y="1341438"/>
            <a:ext cx="8821737" cy="3754437"/>
          </a:xfrm>
          <a:prstGeom prst="rect">
            <a:avLst/>
          </a:prstGeom>
          <a:noFill/>
          <a:ln w="9525">
            <a:noFill/>
            <a:miter lim="800000"/>
            <a:headEnd/>
            <a:tailEnd/>
          </a:ln>
        </p:spPr>
        <p:txBody>
          <a:bodyPr>
            <a:spAutoFit/>
          </a:bodyPr>
          <a:lstStyle/>
          <a:p>
            <a:pPr eaLnBrk="1" hangingPunct="1">
              <a:spcBef>
                <a:spcPts val="600"/>
              </a:spcBef>
              <a:defRPr/>
            </a:pPr>
            <a:endParaRPr lang="ru-RU" sz="2000" dirty="0">
              <a:latin typeface="Arial" charset="0"/>
              <a:cs typeface="Arial" charset="0"/>
            </a:endParaRPr>
          </a:p>
          <a:p>
            <a:pPr indent="432000" eaLnBrk="1" hangingPunct="1">
              <a:defRPr/>
            </a:pPr>
            <a:r>
              <a:rPr lang="ru-RU" sz="2000" dirty="0">
                <a:latin typeface="Arial" charset="0"/>
                <a:cs typeface="Arial" charset="0"/>
              </a:rPr>
              <a:t>	</a:t>
            </a:r>
            <a:endParaRPr lang="ru-RU" sz="2000" dirty="0">
              <a:latin typeface="Arial" charset="0"/>
              <a:cs typeface="+mn-cs"/>
            </a:endParaRPr>
          </a:p>
          <a:p>
            <a:pPr indent="432000" eaLnBrk="1" hangingPunct="1">
              <a:defRPr/>
            </a:pPr>
            <a:endParaRPr lang="ru-RU" sz="2000" dirty="0">
              <a:latin typeface="Arial" charset="0"/>
              <a:cs typeface="+mn-cs"/>
            </a:endParaRPr>
          </a:p>
          <a:p>
            <a:pPr marL="457200" indent="-457200" eaLnBrk="1" hangingPunct="1">
              <a:buFontTx/>
              <a:buAutoNum type="arabicPeriod"/>
              <a:defRPr/>
            </a:pPr>
            <a:endParaRPr lang="ru-RU" sz="2000" dirty="0">
              <a:latin typeface="Arial" charset="0"/>
              <a:cs typeface="+mn-cs"/>
            </a:endParaRPr>
          </a:p>
          <a:p>
            <a:pPr eaLnBrk="1" hangingPunct="1">
              <a:defRPr/>
            </a:pPr>
            <a:endParaRPr lang="ru-RU" sz="2000" dirty="0">
              <a:latin typeface="Arial" charset="0"/>
              <a:cs typeface="+mn-cs"/>
            </a:endParaRPr>
          </a:p>
          <a:p>
            <a:pPr eaLnBrk="1" hangingPunct="1">
              <a:defRPr/>
            </a:pPr>
            <a:r>
              <a:rPr lang="ru-RU" sz="2000" dirty="0">
                <a:latin typeface="Arial" charset="0"/>
                <a:cs typeface="+mn-cs"/>
              </a:rPr>
              <a:t> </a:t>
            </a:r>
            <a:endParaRPr lang="ru-RU" sz="2000" b="1" dirty="0">
              <a:latin typeface="Arial" charset="0"/>
              <a:cs typeface="+mn-cs"/>
            </a:endParaRPr>
          </a:p>
          <a:p>
            <a:pPr eaLnBrk="1" hangingPunct="1">
              <a:defRPr/>
            </a:pPr>
            <a:r>
              <a:rPr lang="ru-RU" sz="2000" dirty="0">
                <a:latin typeface="Arial" charset="0"/>
                <a:cs typeface="+mn-cs"/>
              </a:rPr>
              <a:t> </a:t>
            </a:r>
            <a:endParaRPr lang="ru-RU" sz="2000" b="1" dirty="0">
              <a:solidFill>
                <a:srgbClr val="FF0000"/>
              </a:solidFill>
              <a:latin typeface="Arial" charset="0"/>
              <a:cs typeface="+mn-cs"/>
            </a:endParaRPr>
          </a:p>
          <a:p>
            <a:pPr eaLnBrk="1" hangingPunct="1">
              <a:defRPr/>
            </a:pPr>
            <a:endParaRPr lang="ru-RU" sz="2000" b="1" dirty="0">
              <a:latin typeface="Arial" charset="0"/>
              <a:cs typeface="+mn-cs"/>
            </a:endParaRPr>
          </a:p>
          <a:p>
            <a:pPr eaLnBrk="1" hangingPunct="1">
              <a:buFontTx/>
              <a:buChar char="-"/>
              <a:defRPr/>
            </a:pPr>
            <a:endParaRPr lang="ru-RU" sz="2000" dirty="0">
              <a:latin typeface="Arial" charset="0"/>
              <a:cs typeface="+mn-cs"/>
            </a:endParaRPr>
          </a:p>
          <a:p>
            <a:pPr algn="just" eaLnBrk="1" hangingPunct="1">
              <a:defRPr/>
            </a:pPr>
            <a:endParaRPr lang="ru-RU" sz="2000" dirty="0">
              <a:latin typeface="Arial" charset="0"/>
              <a:cs typeface="+mn-cs"/>
            </a:endParaRPr>
          </a:p>
          <a:p>
            <a:pPr algn="just" eaLnBrk="1" hangingPunct="1">
              <a:defRPr/>
            </a:pPr>
            <a:endParaRPr lang="ru-RU" sz="2000" dirty="0">
              <a:latin typeface="Arial" charset="0"/>
              <a:cs typeface="+mn-cs"/>
            </a:endParaRPr>
          </a:p>
          <a:p>
            <a:pPr algn="just" eaLnBrk="1" hangingPunct="1">
              <a:defRPr/>
            </a:pPr>
            <a:endParaRPr lang="ru-RU" dirty="0">
              <a:latin typeface="Verdana" pitchFamily="34" charset="0"/>
              <a:cs typeface="+mn-cs"/>
            </a:endParaRPr>
          </a:p>
        </p:txBody>
      </p:sp>
      <p:sp>
        <p:nvSpPr>
          <p:cNvPr id="140" name="Title 133"/>
          <p:cNvSpPr txBox="1">
            <a:spLocks/>
          </p:cNvSpPr>
          <p:nvPr/>
        </p:nvSpPr>
        <p:spPr bwMode="auto">
          <a:xfrm>
            <a:off x="0" y="115888"/>
            <a:ext cx="9144000" cy="1341437"/>
          </a:xfrm>
          <a:prstGeom prst="rect">
            <a:avLst/>
          </a:prstGeom>
          <a:noFill/>
          <a:ln w="9525">
            <a:noFill/>
            <a:miter lim="800000"/>
            <a:headEnd/>
            <a:tailEnd/>
          </a:ln>
          <a:effectLst/>
        </p:spPr>
        <p:txBody>
          <a:bodyPr/>
          <a:lstStyle/>
          <a:p>
            <a:pPr algn="ctr" eaLnBrk="1" hangingPunct="1">
              <a:defRPr/>
            </a:pPr>
            <a:r>
              <a:rPr lang="ru-RU" sz="2400" b="1" dirty="0">
                <a:effectLst>
                  <a:outerShdw blurRad="38100" dist="38100" dir="2700000" algn="tl">
                    <a:srgbClr val="C0C0C0"/>
                  </a:outerShdw>
                </a:effectLst>
                <a:latin typeface="Verdana" pitchFamily="34" charset="0"/>
              </a:rPr>
              <a:t>Нельзя </a:t>
            </a:r>
            <a:r>
              <a:rPr lang="ru-RU" sz="2400" b="1" dirty="0">
                <a:effectLst>
                  <a:outerShdw blurRad="38100" dist="38100" dir="2700000" algn="tl">
                    <a:srgbClr val="C0C0C0"/>
                  </a:outerShdw>
                </a:effectLst>
                <a:latin typeface="Verdana" pitchFamily="34" charset="0"/>
                <a:cs typeface="Arial" charset="0"/>
              </a:rPr>
              <a:t>производить </a:t>
            </a:r>
            <a:r>
              <a:rPr lang="ru-RU" sz="2400" b="1" dirty="0" smtClean="0">
                <a:effectLst>
                  <a:outerShdw blurRad="38100" dist="38100" dir="2700000" algn="tl">
                    <a:srgbClr val="C0C0C0"/>
                  </a:outerShdw>
                </a:effectLst>
                <a:latin typeface="Verdana" pitchFamily="34" charset="0"/>
                <a:cs typeface="Arial" charset="0"/>
              </a:rPr>
              <a:t>маневры </a:t>
            </a:r>
          </a:p>
          <a:p>
            <a:pPr algn="ctr" eaLnBrk="1" hangingPunct="1">
              <a:defRPr/>
            </a:pPr>
            <a:r>
              <a:rPr lang="ru-RU" sz="2400" b="1" dirty="0" smtClean="0">
                <a:effectLst>
                  <a:outerShdw blurRad="38100" dist="38100" dir="2700000" algn="tl">
                    <a:srgbClr val="C0C0C0"/>
                  </a:outerShdw>
                </a:effectLst>
                <a:latin typeface="Verdana" pitchFamily="34" charset="0"/>
                <a:cs typeface="Arial" charset="0"/>
              </a:rPr>
              <a:t>толчками и </a:t>
            </a:r>
            <a:r>
              <a:rPr lang="ru-RU" sz="2400" b="1" dirty="0" smtClean="0">
                <a:effectLst>
                  <a:outerShdw blurRad="38100" dist="38100" dir="2700000" algn="tl">
                    <a:srgbClr val="C0C0C0"/>
                  </a:outerShdw>
                </a:effectLst>
                <a:latin typeface="Verdana" pitchFamily="34" charset="0"/>
              </a:rPr>
              <a:t>спускать с горки</a:t>
            </a:r>
          </a:p>
          <a:p>
            <a:pPr algn="ctr" eaLnBrk="1" hangingPunct="1">
              <a:defRPr/>
            </a:pPr>
            <a:r>
              <a:rPr lang="ru-RU" sz="2400" b="1" i="1" dirty="0" smtClean="0">
                <a:solidFill>
                  <a:srgbClr val="FF0000"/>
                </a:solidFill>
                <a:effectLst>
                  <a:outerShdw blurRad="38100" dist="38100" dir="2700000" algn="tl">
                    <a:srgbClr val="C0C0C0"/>
                  </a:outerShdw>
                </a:effectLst>
                <a:latin typeface="Verdana" pitchFamily="34" charset="0"/>
                <a:cs typeface="Arial" charset="0"/>
              </a:rPr>
              <a:t>Убери </a:t>
            </a:r>
            <a:r>
              <a:rPr lang="ru-RU" sz="2400" b="1" i="1" dirty="0">
                <a:solidFill>
                  <a:srgbClr val="FF0000"/>
                </a:solidFill>
                <a:effectLst>
                  <a:outerShdw blurRad="38100" dist="38100" dir="2700000" algn="tl">
                    <a:srgbClr val="C0C0C0"/>
                  </a:outerShdw>
                </a:effectLst>
                <a:latin typeface="Verdana" pitchFamily="34" charset="0"/>
                <a:cs typeface="Arial" charset="0"/>
              </a:rPr>
              <a:t>лишнее!!!</a:t>
            </a:r>
          </a:p>
          <a:p>
            <a:pPr algn="ctr" eaLnBrk="1" hangingPunct="1">
              <a:defRPr/>
            </a:pPr>
            <a:r>
              <a:rPr lang="ru-RU" sz="2400" dirty="0">
                <a:effectLst>
                  <a:outerShdw blurRad="38100" dist="38100" dir="2700000" algn="tl">
                    <a:srgbClr val="C0C0C0"/>
                  </a:outerShdw>
                </a:effectLst>
                <a:latin typeface="Verdana" pitchFamily="34" charset="0"/>
                <a:cs typeface="+mn-cs"/>
              </a:rPr>
              <a:t> </a:t>
            </a:r>
          </a:p>
          <a:p>
            <a:pPr algn="ctr" eaLnBrk="1" hangingPunct="1">
              <a:defRPr/>
            </a:pPr>
            <a:endParaRPr lang="ru-RU" sz="2400" dirty="0">
              <a:effectLst>
                <a:outerShdw blurRad="38100" dist="38100" dir="2700000" algn="tl">
                  <a:srgbClr val="C0C0C0"/>
                </a:outerShdw>
              </a:effectLst>
              <a:latin typeface="Verdana" pitchFamily="34" charset="0"/>
              <a:cs typeface="+mn-cs"/>
            </a:endParaRPr>
          </a:p>
        </p:txBody>
      </p:sp>
      <p:sp>
        <p:nvSpPr>
          <p:cNvPr id="304135" name="Номер слайда 138"/>
          <p:cNvSpPr txBox="1">
            <a:spLocks noGrp="1"/>
          </p:cNvSpPr>
          <p:nvPr/>
        </p:nvSpPr>
        <p:spPr bwMode="auto">
          <a:xfrm>
            <a:off x="179388" y="6524625"/>
            <a:ext cx="431800" cy="33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fld id="{5900AD9E-5AE3-486D-B57E-4FD281DDADEF}" type="slidenum">
              <a:rPr lang="ru-RU" altLang="ru-RU" sz="1200">
                <a:latin typeface="Verdana" panose="020B0604030504040204" pitchFamily="34" charset="0"/>
              </a:rPr>
              <a:pPr eaLnBrk="1" hangingPunct="1">
                <a:spcBef>
                  <a:spcPct val="0"/>
                </a:spcBef>
                <a:buFontTx/>
                <a:buNone/>
              </a:pPr>
              <a:t>62</a:t>
            </a:fld>
            <a:r>
              <a:rPr lang="ru-RU" altLang="ru-RU" sz="1200">
                <a:latin typeface="Verdana" panose="020B0604030504040204" pitchFamily="34" charset="0"/>
              </a:rPr>
              <a:t> </a:t>
            </a:r>
          </a:p>
        </p:txBody>
      </p:sp>
      <p:sp>
        <p:nvSpPr>
          <p:cNvPr id="304136" name="Нижний колонтитул 134"/>
          <p:cNvSpPr txBox="1">
            <a:spLocks noGrp="1"/>
          </p:cNvSpPr>
          <p:nvPr/>
        </p:nvSpPr>
        <p:spPr bwMode="auto">
          <a:xfrm>
            <a:off x="395288" y="6524625"/>
            <a:ext cx="6480175" cy="33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200">
              <a:latin typeface="Verdana" panose="020B0604030504040204" pitchFamily="34" charset="0"/>
            </a:endParaRPr>
          </a:p>
        </p:txBody>
      </p:sp>
      <p:sp>
        <p:nvSpPr>
          <p:cNvPr id="11" name="Прямоугольник с двумя вырезанными соседними углами 10"/>
          <p:cNvSpPr/>
          <p:nvPr/>
        </p:nvSpPr>
        <p:spPr>
          <a:xfrm>
            <a:off x="3348038" y="1700213"/>
            <a:ext cx="2447925" cy="503237"/>
          </a:xfrm>
          <a:prstGeom prst="snip2Same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вагоны с людьми </a:t>
            </a:r>
          </a:p>
        </p:txBody>
      </p:sp>
      <p:sp>
        <p:nvSpPr>
          <p:cNvPr id="12" name="Параллелограмм 11"/>
          <p:cNvSpPr/>
          <p:nvPr/>
        </p:nvSpPr>
        <p:spPr>
          <a:xfrm>
            <a:off x="3276600" y="2492375"/>
            <a:ext cx="2376488" cy="649288"/>
          </a:xfrm>
          <a:prstGeom prst="parallelogram">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вагоны с проводниками</a:t>
            </a:r>
          </a:p>
        </p:txBody>
      </p:sp>
      <p:sp>
        <p:nvSpPr>
          <p:cNvPr id="13" name="Прямоугольник с одним вырезанным углом 12"/>
          <p:cNvSpPr/>
          <p:nvPr/>
        </p:nvSpPr>
        <p:spPr>
          <a:xfrm>
            <a:off x="6156325" y="1700213"/>
            <a:ext cx="2447925" cy="504825"/>
          </a:xfrm>
          <a:prstGeom prst="snip1Rect">
            <a:avLst/>
          </a:prstGeom>
          <a:solidFill>
            <a:srgbClr val="A3FBB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Н4430</a:t>
            </a:r>
          </a:p>
        </p:txBody>
      </p:sp>
      <p:sp>
        <p:nvSpPr>
          <p:cNvPr id="14" name="Скругленный прямоугольник 13"/>
          <p:cNvSpPr/>
          <p:nvPr/>
        </p:nvSpPr>
        <p:spPr>
          <a:xfrm>
            <a:off x="6084888" y="2492375"/>
            <a:ext cx="2447925" cy="576263"/>
          </a:xfrm>
          <a:prstGeom prst="roundRect">
            <a:avLst/>
          </a:prstGeom>
          <a:solidFill>
            <a:srgbClr val="D0C2D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Н2220</a:t>
            </a:r>
          </a:p>
        </p:txBody>
      </p:sp>
      <p:sp>
        <p:nvSpPr>
          <p:cNvPr id="15" name="Ромб 14"/>
          <p:cNvSpPr/>
          <p:nvPr/>
        </p:nvSpPr>
        <p:spPr>
          <a:xfrm>
            <a:off x="6011863" y="3429000"/>
            <a:ext cx="2447925" cy="6477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Н2230</a:t>
            </a:r>
          </a:p>
        </p:txBody>
      </p:sp>
      <p:sp>
        <p:nvSpPr>
          <p:cNvPr id="16" name="Прямоугольник 15"/>
          <p:cNvSpPr/>
          <p:nvPr/>
        </p:nvSpPr>
        <p:spPr>
          <a:xfrm>
            <a:off x="395288" y="1628775"/>
            <a:ext cx="2447925" cy="576263"/>
          </a:xfrm>
          <a:prstGeom prst="rect">
            <a:avLst/>
          </a:prstGeom>
          <a:solidFill>
            <a:srgbClr val="F4AAB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600"/>
              </a:spcBef>
              <a:defRPr/>
            </a:pPr>
            <a:r>
              <a:rPr lang="ru-RU" dirty="0">
                <a:solidFill>
                  <a:schemeClr val="tx1"/>
                </a:solidFill>
              </a:rPr>
              <a:t>сверхнегабаритные грузы</a:t>
            </a:r>
          </a:p>
        </p:txBody>
      </p:sp>
      <p:sp>
        <p:nvSpPr>
          <p:cNvPr id="17" name="Шестиугольник 16"/>
          <p:cNvSpPr/>
          <p:nvPr/>
        </p:nvSpPr>
        <p:spPr>
          <a:xfrm>
            <a:off x="250825" y="2492375"/>
            <a:ext cx="2808288" cy="649288"/>
          </a:xfrm>
          <a:prstGeom prst="hexagon">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accent3"/>
                </a:solidFill>
              </a:rPr>
              <a:t>рефрижераторные секции</a:t>
            </a:r>
          </a:p>
        </p:txBody>
      </p:sp>
      <p:sp>
        <p:nvSpPr>
          <p:cNvPr id="18" name="Трапеция 17"/>
          <p:cNvSpPr/>
          <p:nvPr/>
        </p:nvSpPr>
        <p:spPr>
          <a:xfrm>
            <a:off x="395288" y="5300663"/>
            <a:ext cx="2376487" cy="720725"/>
          </a:xfrm>
          <a:prstGeom prst="trapezoi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порожние транспортеры</a:t>
            </a:r>
          </a:p>
        </p:txBody>
      </p:sp>
      <p:sp>
        <p:nvSpPr>
          <p:cNvPr id="19" name="Пятиугольник 18"/>
          <p:cNvSpPr/>
          <p:nvPr/>
        </p:nvSpPr>
        <p:spPr>
          <a:xfrm>
            <a:off x="3276600" y="3644900"/>
            <a:ext cx="2592388" cy="576263"/>
          </a:xfrm>
          <a:prstGeom prst="homePlat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t>рефрижераторные поезда</a:t>
            </a:r>
          </a:p>
        </p:txBody>
      </p:sp>
      <p:sp>
        <p:nvSpPr>
          <p:cNvPr id="21" name="Овал 20"/>
          <p:cNvSpPr/>
          <p:nvPr/>
        </p:nvSpPr>
        <p:spPr>
          <a:xfrm>
            <a:off x="3276600" y="4724400"/>
            <a:ext cx="2519363" cy="792163"/>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ts val="600"/>
              </a:spcBef>
              <a:defRPr/>
            </a:pPr>
            <a:r>
              <a:rPr lang="ru-RU" dirty="0"/>
              <a:t>     груженые транспортеры</a:t>
            </a:r>
          </a:p>
        </p:txBody>
      </p:sp>
      <p:sp>
        <p:nvSpPr>
          <p:cNvPr id="22" name="Табличка 21"/>
          <p:cNvSpPr/>
          <p:nvPr/>
        </p:nvSpPr>
        <p:spPr>
          <a:xfrm>
            <a:off x="468313" y="4437063"/>
            <a:ext cx="2232025" cy="647700"/>
          </a:xfrm>
          <a:prstGeom prst="plaqu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локомотивы, ССПС, ж.д.краны </a:t>
            </a:r>
          </a:p>
        </p:txBody>
      </p:sp>
      <p:sp>
        <p:nvSpPr>
          <p:cNvPr id="23" name="Блок-схема: ручное управление 22"/>
          <p:cNvSpPr/>
          <p:nvPr/>
        </p:nvSpPr>
        <p:spPr>
          <a:xfrm>
            <a:off x="6156325" y="4581525"/>
            <a:ext cx="2592388" cy="900113"/>
          </a:xfrm>
          <a:prstGeom prst="flowChartManualOperation">
            <a:avLst/>
          </a:prstGeom>
          <a:solidFill>
            <a:srgbClr val="81584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t>сцеп платформ с длин. грузом</a:t>
            </a:r>
          </a:p>
        </p:txBody>
      </p:sp>
      <p:sp>
        <p:nvSpPr>
          <p:cNvPr id="24" name="Блок-схема: альтернативный процесс 23"/>
          <p:cNvSpPr/>
          <p:nvPr/>
        </p:nvSpPr>
        <p:spPr>
          <a:xfrm>
            <a:off x="395288" y="3500438"/>
            <a:ext cx="2376487" cy="612775"/>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пассажирские вагоны</a:t>
            </a:r>
          </a:p>
        </p:txBody>
      </p:sp>
    </p:spTree>
    <p:extLst>
      <p:ext uri="{BB962C8B-B14F-4D97-AF65-F5344CB8AC3E}">
        <p14:creationId xmlns:p14="http://schemas.microsoft.com/office/powerpoint/2010/main" xmlns="" val="23773611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14"/>
                                        </p:tgtEl>
                                        <p:attrNameLst>
                                          <p:attrName>ppt_x</p:attrName>
                                        </p:attrNameLst>
                                      </p:cBhvr>
                                      <p:tavLst>
                                        <p:tav tm="0">
                                          <p:val>
                                            <p:strVal val="ppt_x"/>
                                          </p:val>
                                        </p:tav>
                                        <p:tav tm="100000">
                                          <p:val>
                                            <p:strVal val="ppt_x"/>
                                          </p:val>
                                        </p:tav>
                                      </p:tavLst>
                                    </p:anim>
                                    <p:anim calcmode="lin" valueType="num">
                                      <p:cBhvr additive="base">
                                        <p:cTn id="7" dur="500"/>
                                        <p:tgtEl>
                                          <p:spTgt spid="14"/>
                                        </p:tgtEl>
                                        <p:attrNameLst>
                                          <p:attrName>ppt_y</p:attrName>
                                        </p:attrNameLst>
                                      </p:cBhvr>
                                      <p:tavLst>
                                        <p:tav tm="0">
                                          <p:val>
                                            <p:strVal val="ppt_y"/>
                                          </p:val>
                                        </p:tav>
                                        <p:tav tm="100000">
                                          <p:val>
                                            <p:strVal val="1+ppt_h/2"/>
                                          </p:val>
                                        </p:tav>
                                      </p:tavLst>
                                    </p:anim>
                                    <p:set>
                                      <p:cBhvr>
                                        <p:cTn id="8"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9" restart="whenNotActive" fill="hold" evtFilter="cancelBubble" nodeType="interactiveSeq">
                <p:stCondLst>
                  <p:cond evt="onClick" delay="0">
                    <p:tgtEl>
                      <p:spTgt spid="15"/>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8" presetClass="emph" presetSubtype="0" fill="hold" grpId="0" nodeType="clickEffect">
                                  <p:stCondLst>
                                    <p:cond delay="0"/>
                                  </p:stCondLst>
                                  <p:childTnLst>
                                    <p:animRot by="21600000">
                                      <p:cBhvr>
                                        <p:cTn id="13" dur="2000" fill="hold"/>
                                        <p:tgtEl>
                                          <p:spTgt spid="15"/>
                                        </p:tgtEl>
                                        <p:attrNameLst>
                                          <p:attrName>r</p:attrName>
                                        </p:attrNameLst>
                                      </p:cBhvr>
                                    </p:animRot>
                                  </p:childTnLst>
                                </p:cTn>
                              </p:par>
                            </p:childTnLst>
                          </p:cTn>
                        </p:par>
                      </p:childTnLst>
                    </p:cTn>
                  </p:par>
                </p:childTnLst>
              </p:cTn>
              <p:nextCondLst>
                <p:cond evt="onClick" delay="0">
                  <p:tgtEl>
                    <p:spTgt spid="15"/>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 presetClass="exit" presetSubtype="4" fill="hold" grpId="0" nodeType="clickEffect">
                                  <p:stCondLst>
                                    <p:cond delay="0"/>
                                  </p:stCondLst>
                                  <p:childTnLst>
                                    <p:anim calcmode="lin" valueType="num">
                                      <p:cBhvr additive="base">
                                        <p:cTn id="18" dur="500"/>
                                        <p:tgtEl>
                                          <p:spTgt spid="12"/>
                                        </p:tgtEl>
                                        <p:attrNameLst>
                                          <p:attrName>ppt_x</p:attrName>
                                        </p:attrNameLst>
                                      </p:cBhvr>
                                      <p:tavLst>
                                        <p:tav tm="0">
                                          <p:val>
                                            <p:strVal val="ppt_x"/>
                                          </p:val>
                                        </p:tav>
                                        <p:tav tm="100000">
                                          <p:val>
                                            <p:strVal val="ppt_x"/>
                                          </p:val>
                                        </p:tav>
                                      </p:tavLst>
                                    </p:anim>
                                    <p:anim calcmode="lin" valueType="num">
                                      <p:cBhvr additive="base">
                                        <p:cTn id="19" dur="500"/>
                                        <p:tgtEl>
                                          <p:spTgt spid="12"/>
                                        </p:tgtEl>
                                        <p:attrNameLst>
                                          <p:attrName>ppt_y</p:attrName>
                                        </p:attrNameLst>
                                      </p:cBhvr>
                                      <p:tavLst>
                                        <p:tav tm="0">
                                          <p:val>
                                            <p:strVal val="ppt_y"/>
                                          </p:val>
                                        </p:tav>
                                        <p:tav tm="100000">
                                          <p:val>
                                            <p:strVal val="1+ppt_h/2"/>
                                          </p:val>
                                        </p:tav>
                                      </p:tavLst>
                                    </p:anim>
                                    <p:set>
                                      <p:cBhvr>
                                        <p:cTn id="20"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1" restart="whenNotActive" fill="hold" evtFilter="cancelBubble" nodeType="interactiveSeq">
                <p:stCondLst>
                  <p:cond evt="onClick" delay="0">
                    <p:tgtEl>
                      <p:spTgt spid="11"/>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8" presetClass="emph" presetSubtype="0" fill="hold" grpId="0" nodeType="clickEffect">
                                  <p:stCondLst>
                                    <p:cond delay="0"/>
                                  </p:stCondLst>
                                  <p:childTnLst>
                                    <p:animRot by="21600000">
                                      <p:cBhvr>
                                        <p:cTn id="25" dur="2000" fill="hold"/>
                                        <p:tgtEl>
                                          <p:spTgt spid="11"/>
                                        </p:tgtEl>
                                        <p:attrNameLst>
                                          <p:attrName>r</p:attrName>
                                        </p:attrNameLst>
                                      </p:cBhvr>
                                    </p:animRo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8" presetClass="emph" presetSubtype="0" fill="hold" grpId="0" nodeType="clickEffect">
                                  <p:stCondLst>
                                    <p:cond delay="0"/>
                                  </p:stCondLst>
                                  <p:childTnLst>
                                    <p:animRot by="21600000">
                                      <p:cBhvr>
                                        <p:cTn id="30" dur="2000" fill="hold"/>
                                        <p:tgtEl>
                                          <p:spTgt spid="13"/>
                                        </p:tgtEl>
                                        <p:attrNameLst>
                                          <p:attrName>r</p:attrName>
                                        </p:attrNameLst>
                                      </p:cBhvr>
                                    </p:animRot>
                                  </p:childTnLst>
                                </p:cTn>
                              </p:par>
                            </p:childTnLst>
                          </p:cTn>
                        </p:par>
                      </p:childTnLst>
                    </p:cTn>
                  </p:par>
                </p:childTnLst>
              </p:cTn>
              <p:nextCondLst>
                <p:cond evt="onClick" delay="0">
                  <p:tgtEl>
                    <p:spTgt spid="13"/>
                  </p:tgtEl>
                </p:cond>
              </p:nextCondLst>
            </p:seq>
            <p:seq concurrent="1" nextAc="seek">
              <p:cTn id="31" restart="whenNotActive" fill="hold" evtFilter="cancelBubble" nodeType="interactiveSeq">
                <p:stCondLst>
                  <p:cond evt="onClick" delay="0">
                    <p:tgtEl>
                      <p:spTgt spid="16"/>
                    </p:tgtEl>
                  </p:cond>
                </p:stCondLst>
                <p:endSync evt="end" delay="0">
                  <p:rtn val="all"/>
                </p:endSync>
                <p:childTnLst>
                  <p:par>
                    <p:cTn id="32" fill="hold" nodeType="clickPar">
                      <p:stCondLst>
                        <p:cond delay="0"/>
                      </p:stCondLst>
                      <p:childTnLst>
                        <p:par>
                          <p:cTn id="33" fill="hold" nodeType="withGroup">
                            <p:stCondLst>
                              <p:cond delay="0"/>
                            </p:stCondLst>
                            <p:childTnLst>
                              <p:par>
                                <p:cTn id="34" presetID="8" presetClass="emph" presetSubtype="0" fill="hold" grpId="0" nodeType="clickEffect">
                                  <p:stCondLst>
                                    <p:cond delay="0"/>
                                  </p:stCondLst>
                                  <p:childTnLst>
                                    <p:animRot by="21600000">
                                      <p:cBhvr>
                                        <p:cTn id="35" dur="2000" fill="hold"/>
                                        <p:tgtEl>
                                          <p:spTgt spid="16"/>
                                        </p:tgtEl>
                                        <p:attrNameLst>
                                          <p:attrName>r</p:attrName>
                                        </p:attrNameLst>
                                      </p:cBhvr>
                                    </p:animRot>
                                  </p:childTnLst>
                                </p:cTn>
                              </p:par>
                            </p:childTnLst>
                          </p:cTn>
                        </p:par>
                      </p:childTnLst>
                    </p:cTn>
                  </p:par>
                </p:childTnLst>
              </p:cTn>
              <p:nextCondLst>
                <p:cond evt="onClick" delay="0">
                  <p:tgtEl>
                    <p:spTgt spid="16"/>
                  </p:tgtEl>
                </p:cond>
              </p:nextCondLst>
            </p:seq>
            <p:seq concurrent="1" nextAc="seek">
              <p:cTn id="36" restart="whenNotActive" fill="hold" evtFilter="cancelBubble" nodeType="interactiveSeq">
                <p:stCondLst>
                  <p:cond evt="onClick" delay="0">
                    <p:tgtEl>
                      <p:spTgt spid="1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2" presetClass="exit" presetSubtype="4" fill="hold" grpId="0" nodeType="click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1+ppt_h/2"/>
                                          </p:val>
                                        </p:tav>
                                      </p:tavLst>
                                    </p:anim>
                                    <p:set>
                                      <p:cBhvr>
                                        <p:cTn id="42"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3" restart="whenNotActive" fill="hold" evtFilter="cancelBubble" nodeType="interactiveSeq">
                <p:stCondLst>
                  <p:cond evt="onClick" delay="0">
                    <p:tgtEl>
                      <p:spTgt spid="18"/>
                    </p:tgtEl>
                  </p:cond>
                </p:stCondLst>
                <p:endSync evt="end" delay="0">
                  <p:rtn val="all"/>
                </p:endSync>
                <p:childTnLst>
                  <p:par>
                    <p:cTn id="44" fill="hold" nodeType="clickPar">
                      <p:stCondLst>
                        <p:cond delay="0"/>
                      </p:stCondLst>
                      <p:childTnLst>
                        <p:par>
                          <p:cTn id="45" fill="hold" nodeType="withGroup">
                            <p:stCondLst>
                              <p:cond delay="0"/>
                            </p:stCondLst>
                            <p:childTnLst>
                              <p:par>
                                <p:cTn id="46" presetID="2" presetClass="exit" presetSubtype="4" fill="hold" grpId="0" nodeType="clickEffect">
                                  <p:stCondLst>
                                    <p:cond delay="0"/>
                                  </p:stCondLst>
                                  <p:childTnLst>
                                    <p:anim calcmode="lin" valueType="num">
                                      <p:cBhvr additive="base">
                                        <p:cTn id="47" dur="500"/>
                                        <p:tgtEl>
                                          <p:spTgt spid="18"/>
                                        </p:tgtEl>
                                        <p:attrNameLst>
                                          <p:attrName>ppt_x</p:attrName>
                                        </p:attrNameLst>
                                      </p:cBhvr>
                                      <p:tavLst>
                                        <p:tav tm="0">
                                          <p:val>
                                            <p:strVal val="ppt_x"/>
                                          </p:val>
                                        </p:tav>
                                        <p:tav tm="100000">
                                          <p:val>
                                            <p:strVal val="ppt_x"/>
                                          </p:val>
                                        </p:tav>
                                      </p:tavLst>
                                    </p:anim>
                                    <p:anim calcmode="lin" valueType="num">
                                      <p:cBhvr additive="base">
                                        <p:cTn id="48" dur="500"/>
                                        <p:tgtEl>
                                          <p:spTgt spid="18"/>
                                        </p:tgtEl>
                                        <p:attrNameLst>
                                          <p:attrName>ppt_y</p:attrName>
                                        </p:attrNameLst>
                                      </p:cBhvr>
                                      <p:tavLst>
                                        <p:tav tm="0">
                                          <p:val>
                                            <p:strVal val="ppt_y"/>
                                          </p:val>
                                        </p:tav>
                                        <p:tav tm="100000">
                                          <p:val>
                                            <p:strVal val="1+ppt_h/2"/>
                                          </p:val>
                                        </p:tav>
                                      </p:tavLst>
                                    </p:anim>
                                    <p:set>
                                      <p:cBhvr>
                                        <p:cTn id="49"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50" restart="whenNotActive" fill="hold" evtFilter="cancelBubble" nodeType="interactiveSeq">
                <p:stCondLst>
                  <p:cond evt="onClick" delay="0">
                    <p:tgtEl>
                      <p:spTgt spid="19"/>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8" presetClass="emph" presetSubtype="0" fill="hold" grpId="0" nodeType="clickEffect">
                                  <p:stCondLst>
                                    <p:cond delay="0"/>
                                  </p:stCondLst>
                                  <p:childTnLst>
                                    <p:animRot by="21600000">
                                      <p:cBhvr>
                                        <p:cTn id="54" dur="2000" fill="hold"/>
                                        <p:tgtEl>
                                          <p:spTgt spid="19"/>
                                        </p:tgtEl>
                                        <p:attrNameLst>
                                          <p:attrName>r</p:attrName>
                                        </p:attrNameLst>
                                      </p:cBhvr>
                                    </p:animRot>
                                  </p:childTnLst>
                                </p:cTn>
                              </p:par>
                            </p:childTnLst>
                          </p:cTn>
                        </p:par>
                      </p:childTnLst>
                    </p:cTn>
                  </p:par>
                </p:childTnLst>
              </p:cTn>
              <p:nextCondLst>
                <p:cond evt="onClick" delay="0">
                  <p:tgtEl>
                    <p:spTgt spid="19"/>
                  </p:tgtEl>
                </p:cond>
              </p:nextCondLst>
            </p:seq>
            <p:seq concurrent="1" nextAc="seek">
              <p:cTn id="55" restart="whenNotActive" fill="hold" evtFilter="cancelBubble" nodeType="interactiveSeq">
                <p:stCondLst>
                  <p:cond evt="onClick" delay="0">
                    <p:tgtEl>
                      <p:spTgt spid="21"/>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8" presetClass="emph" presetSubtype="0" fill="hold" grpId="0" nodeType="clickEffect">
                                  <p:stCondLst>
                                    <p:cond delay="0"/>
                                  </p:stCondLst>
                                  <p:childTnLst>
                                    <p:animRot by="21600000">
                                      <p:cBhvr>
                                        <p:cTn id="59" dur="2000" fill="hold"/>
                                        <p:tgtEl>
                                          <p:spTgt spid="21"/>
                                        </p:tgtEl>
                                        <p:attrNameLst>
                                          <p:attrName>r</p:attrName>
                                        </p:attrNameLst>
                                      </p:cBhvr>
                                    </p:animRot>
                                  </p:childTnLst>
                                </p:cTn>
                              </p:par>
                            </p:childTnLst>
                          </p:cTn>
                        </p:par>
                      </p:childTnLst>
                    </p:cTn>
                  </p:par>
                </p:childTnLst>
              </p:cTn>
              <p:nextCondLst>
                <p:cond evt="onClick" delay="0">
                  <p:tgtEl>
                    <p:spTgt spid="21"/>
                  </p:tgtEl>
                </p:cond>
              </p:nextCondLst>
            </p:seq>
            <p:seq concurrent="1" nextAc="seek">
              <p:cTn id="60" restart="whenNotActive" fill="hold" evtFilter="cancelBubble" nodeType="interactiveSeq">
                <p:stCondLst>
                  <p:cond evt="onClick" delay="0">
                    <p:tgtEl>
                      <p:spTgt spid="22"/>
                    </p:tgtEl>
                  </p:cond>
                </p:stCondLst>
                <p:endSync evt="end" delay="0">
                  <p:rtn val="all"/>
                </p:endSync>
                <p:childTnLst>
                  <p:par>
                    <p:cTn id="61" fill="hold" nodeType="clickPar">
                      <p:stCondLst>
                        <p:cond delay="0"/>
                      </p:stCondLst>
                      <p:childTnLst>
                        <p:par>
                          <p:cTn id="62" fill="hold" nodeType="withGroup">
                            <p:stCondLst>
                              <p:cond delay="0"/>
                            </p:stCondLst>
                            <p:childTnLst>
                              <p:par>
                                <p:cTn id="63" presetID="8" presetClass="emph" presetSubtype="0" fill="hold" grpId="0" nodeType="clickEffect">
                                  <p:stCondLst>
                                    <p:cond delay="0"/>
                                  </p:stCondLst>
                                  <p:childTnLst>
                                    <p:animRot by="21600000">
                                      <p:cBhvr>
                                        <p:cTn id="64" dur="2000" fill="hold"/>
                                        <p:tgtEl>
                                          <p:spTgt spid="22"/>
                                        </p:tgtEl>
                                        <p:attrNameLst>
                                          <p:attrName>r</p:attrName>
                                        </p:attrNameLst>
                                      </p:cBhvr>
                                    </p:animRot>
                                  </p:childTnLst>
                                </p:cTn>
                              </p:par>
                            </p:childTnLst>
                          </p:cTn>
                        </p:par>
                      </p:childTnLst>
                    </p:cTn>
                  </p:par>
                </p:childTnLst>
              </p:cTn>
              <p:nextCondLst>
                <p:cond evt="onClick" delay="0">
                  <p:tgtEl>
                    <p:spTgt spid="22"/>
                  </p:tgtEl>
                </p:cond>
              </p:nextCondLst>
            </p:seq>
            <p:seq concurrent="1" nextAc="seek">
              <p:cTn id="65" restart="whenNotActive" fill="hold" evtFilter="cancelBubble" nodeType="interactiveSeq">
                <p:stCondLst>
                  <p:cond evt="onClick" delay="0">
                    <p:tgtEl>
                      <p:spTgt spid="23"/>
                    </p:tgtEl>
                  </p:cond>
                </p:stCondLst>
                <p:endSync evt="end" delay="0">
                  <p:rtn val="all"/>
                </p:endSync>
                <p:childTnLst>
                  <p:par>
                    <p:cTn id="66" fill="hold" nodeType="clickPar">
                      <p:stCondLst>
                        <p:cond delay="0"/>
                      </p:stCondLst>
                      <p:childTnLst>
                        <p:par>
                          <p:cTn id="67" fill="hold" nodeType="withGroup">
                            <p:stCondLst>
                              <p:cond delay="0"/>
                            </p:stCondLst>
                            <p:childTnLst>
                              <p:par>
                                <p:cTn id="68" presetID="8" presetClass="emph" presetSubtype="0" fill="hold" grpId="0" nodeType="clickEffect">
                                  <p:stCondLst>
                                    <p:cond delay="0"/>
                                  </p:stCondLst>
                                  <p:childTnLst>
                                    <p:animRot by="21600000">
                                      <p:cBhvr>
                                        <p:cTn id="69" dur="2000" fill="hold"/>
                                        <p:tgtEl>
                                          <p:spTgt spid="23"/>
                                        </p:tgtEl>
                                        <p:attrNameLst>
                                          <p:attrName>r</p:attrName>
                                        </p:attrNameLst>
                                      </p:cBhvr>
                                    </p:animRot>
                                  </p:childTnLst>
                                </p:cTn>
                              </p:par>
                            </p:childTnLst>
                          </p:cTn>
                        </p:par>
                      </p:childTnLst>
                    </p:cTn>
                  </p:par>
                </p:childTnLst>
              </p:cTn>
              <p:nextCondLst>
                <p:cond evt="onClick" delay="0">
                  <p:tgtEl>
                    <p:spTgt spid="23"/>
                  </p:tgtEl>
                </p:cond>
              </p:nextCondLst>
            </p:seq>
            <p:seq concurrent="1" nextAc="seek">
              <p:cTn id="70" restart="whenNotActive" fill="hold" evtFilter="cancelBubble" nodeType="interactiveSeq">
                <p:stCondLst>
                  <p:cond evt="onClick" delay="0">
                    <p:tgtEl>
                      <p:spTgt spid="24"/>
                    </p:tgtEl>
                  </p:cond>
                </p:stCondLst>
                <p:endSync evt="end" delay="0">
                  <p:rtn val="all"/>
                </p:endSync>
                <p:childTnLst>
                  <p:par>
                    <p:cTn id="71" fill="hold" nodeType="clickPar">
                      <p:stCondLst>
                        <p:cond delay="0"/>
                      </p:stCondLst>
                      <p:childTnLst>
                        <p:par>
                          <p:cTn id="72" fill="hold" nodeType="withGroup">
                            <p:stCondLst>
                              <p:cond delay="0"/>
                            </p:stCondLst>
                            <p:childTnLst>
                              <p:par>
                                <p:cTn id="73" presetID="8" presetClass="emph" presetSubtype="0" fill="hold" grpId="0" nodeType="clickEffect">
                                  <p:stCondLst>
                                    <p:cond delay="0"/>
                                  </p:stCondLst>
                                  <p:childTnLst>
                                    <p:animRot by="21600000">
                                      <p:cBhvr>
                                        <p:cTn id="74" dur="2000" fill="hold"/>
                                        <p:tgtEl>
                                          <p:spTgt spid="24"/>
                                        </p:tgtEl>
                                        <p:attrNameLst>
                                          <p:attrName>r</p:attrName>
                                        </p:attrNameLst>
                                      </p:cBhvr>
                                    </p:animRot>
                                  </p:childTnLst>
                                </p:cTn>
                              </p:par>
                            </p:childTnLst>
                          </p:cTn>
                        </p:par>
                      </p:childTnLst>
                    </p:cTn>
                  </p:par>
                </p:childTnLst>
              </p:cTn>
              <p:nextCondLst>
                <p:cond evt="onClick" delay="0">
                  <p:tgtEl>
                    <p:spTgt spid="24"/>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1" grpId="0" animBg="1"/>
      <p:bldP spid="22" grpId="0" animBg="1"/>
      <p:bldP spid="23" grpId="0" animBg="1"/>
      <p:bldP spid="2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ChangeArrowheads="1"/>
          </p:cNvSpPr>
          <p:nvPr/>
        </p:nvSpPr>
        <p:spPr bwMode="auto">
          <a:xfrm>
            <a:off x="0" y="0"/>
            <a:ext cx="9144000" cy="1341438"/>
          </a:xfrm>
          <a:prstGeom prst="rect">
            <a:avLst/>
          </a:prstGeom>
          <a:solidFill>
            <a:srgbClr val="394A58">
              <a:alpha val="2000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700">
              <a:solidFill>
                <a:srgbClr val="990000"/>
              </a:solidFill>
              <a:latin typeface="Verdana" panose="020B0604030504040204" pitchFamily="34" charset="0"/>
            </a:endParaRPr>
          </a:p>
        </p:txBody>
      </p:sp>
      <p:sp>
        <p:nvSpPr>
          <p:cNvPr id="312323" name="Rectangle 3"/>
          <p:cNvSpPr>
            <a:spLocks noChangeArrowheads="1"/>
          </p:cNvSpPr>
          <p:nvPr/>
        </p:nvSpPr>
        <p:spPr bwMode="auto">
          <a:xfrm>
            <a:off x="0" y="6597650"/>
            <a:ext cx="9144000" cy="260350"/>
          </a:xfrm>
          <a:prstGeom prst="rect">
            <a:avLst/>
          </a:prstGeom>
          <a:solidFill>
            <a:srgbClr val="394A58">
              <a:alpha val="2000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pic>
        <p:nvPicPr>
          <p:cNvPr id="312324" name="Picture 4" descr="ржд"/>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16913" y="6561138"/>
            <a:ext cx="503237" cy="225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869" name="Text Box 6"/>
          <p:cNvSpPr txBox="1">
            <a:spLocks noChangeArrowheads="1"/>
          </p:cNvSpPr>
          <p:nvPr/>
        </p:nvSpPr>
        <p:spPr bwMode="auto">
          <a:xfrm>
            <a:off x="179388" y="1341438"/>
            <a:ext cx="8821737" cy="3754437"/>
          </a:xfrm>
          <a:prstGeom prst="rect">
            <a:avLst/>
          </a:prstGeom>
          <a:noFill/>
          <a:ln w="9525">
            <a:noFill/>
            <a:miter lim="800000"/>
            <a:headEnd/>
            <a:tailEnd/>
          </a:ln>
        </p:spPr>
        <p:txBody>
          <a:bodyPr>
            <a:spAutoFit/>
          </a:bodyPr>
          <a:lstStyle/>
          <a:p>
            <a:pPr eaLnBrk="1" hangingPunct="1">
              <a:spcBef>
                <a:spcPts val="600"/>
              </a:spcBef>
              <a:defRPr/>
            </a:pPr>
            <a:endParaRPr lang="ru-RU" sz="2000" dirty="0">
              <a:latin typeface="Arial" charset="0"/>
              <a:cs typeface="Arial" charset="0"/>
            </a:endParaRPr>
          </a:p>
          <a:p>
            <a:pPr indent="432000" eaLnBrk="1" hangingPunct="1">
              <a:defRPr/>
            </a:pPr>
            <a:r>
              <a:rPr lang="ru-RU" sz="2000" dirty="0">
                <a:latin typeface="Arial" charset="0"/>
                <a:cs typeface="Arial" charset="0"/>
              </a:rPr>
              <a:t>	</a:t>
            </a:r>
            <a:endParaRPr lang="ru-RU" sz="2000" dirty="0">
              <a:latin typeface="Arial" charset="0"/>
              <a:cs typeface="+mn-cs"/>
            </a:endParaRPr>
          </a:p>
          <a:p>
            <a:pPr indent="432000" eaLnBrk="1" hangingPunct="1">
              <a:defRPr/>
            </a:pPr>
            <a:endParaRPr lang="ru-RU" sz="2000" dirty="0">
              <a:latin typeface="Arial" charset="0"/>
              <a:cs typeface="+mn-cs"/>
            </a:endParaRPr>
          </a:p>
          <a:p>
            <a:pPr marL="457200" indent="-457200" eaLnBrk="1" hangingPunct="1">
              <a:buFontTx/>
              <a:buAutoNum type="arabicPeriod"/>
              <a:defRPr/>
            </a:pPr>
            <a:endParaRPr lang="ru-RU" sz="2000" dirty="0">
              <a:latin typeface="Arial" charset="0"/>
              <a:cs typeface="+mn-cs"/>
            </a:endParaRPr>
          </a:p>
          <a:p>
            <a:pPr eaLnBrk="1" hangingPunct="1">
              <a:defRPr/>
            </a:pPr>
            <a:endParaRPr lang="ru-RU" sz="2000" dirty="0">
              <a:latin typeface="Arial" charset="0"/>
              <a:cs typeface="+mn-cs"/>
            </a:endParaRPr>
          </a:p>
          <a:p>
            <a:pPr eaLnBrk="1" hangingPunct="1">
              <a:defRPr/>
            </a:pPr>
            <a:r>
              <a:rPr lang="ru-RU" sz="2000" dirty="0">
                <a:latin typeface="Arial" charset="0"/>
                <a:cs typeface="+mn-cs"/>
              </a:rPr>
              <a:t> </a:t>
            </a:r>
            <a:endParaRPr lang="ru-RU" sz="2000" b="1" dirty="0">
              <a:latin typeface="Arial" charset="0"/>
              <a:cs typeface="+mn-cs"/>
            </a:endParaRPr>
          </a:p>
          <a:p>
            <a:pPr eaLnBrk="1" hangingPunct="1">
              <a:defRPr/>
            </a:pPr>
            <a:r>
              <a:rPr lang="ru-RU" sz="2000" dirty="0">
                <a:latin typeface="Arial" charset="0"/>
                <a:cs typeface="+mn-cs"/>
              </a:rPr>
              <a:t> </a:t>
            </a:r>
            <a:endParaRPr lang="ru-RU" sz="2000" b="1" dirty="0">
              <a:solidFill>
                <a:srgbClr val="FF0000"/>
              </a:solidFill>
              <a:latin typeface="Arial" charset="0"/>
              <a:cs typeface="+mn-cs"/>
            </a:endParaRPr>
          </a:p>
          <a:p>
            <a:pPr eaLnBrk="1" hangingPunct="1">
              <a:defRPr/>
            </a:pPr>
            <a:endParaRPr lang="ru-RU" sz="2000" b="1" dirty="0">
              <a:latin typeface="Arial" charset="0"/>
              <a:cs typeface="+mn-cs"/>
            </a:endParaRPr>
          </a:p>
          <a:p>
            <a:pPr eaLnBrk="1" hangingPunct="1">
              <a:buFontTx/>
              <a:buChar char="-"/>
              <a:defRPr/>
            </a:pPr>
            <a:endParaRPr lang="ru-RU" sz="2000" dirty="0">
              <a:latin typeface="Arial" charset="0"/>
              <a:cs typeface="+mn-cs"/>
            </a:endParaRPr>
          </a:p>
          <a:p>
            <a:pPr algn="just" eaLnBrk="1" hangingPunct="1">
              <a:defRPr/>
            </a:pPr>
            <a:endParaRPr lang="ru-RU" sz="2000" dirty="0">
              <a:latin typeface="Arial" charset="0"/>
              <a:cs typeface="+mn-cs"/>
            </a:endParaRPr>
          </a:p>
          <a:p>
            <a:pPr algn="just" eaLnBrk="1" hangingPunct="1">
              <a:defRPr/>
            </a:pPr>
            <a:endParaRPr lang="ru-RU" sz="2000" dirty="0">
              <a:latin typeface="Arial" charset="0"/>
              <a:cs typeface="+mn-cs"/>
            </a:endParaRPr>
          </a:p>
          <a:p>
            <a:pPr algn="just" eaLnBrk="1" hangingPunct="1">
              <a:defRPr/>
            </a:pPr>
            <a:endParaRPr lang="ru-RU" dirty="0">
              <a:latin typeface="Verdana" pitchFamily="34" charset="0"/>
              <a:cs typeface="+mn-cs"/>
            </a:endParaRPr>
          </a:p>
        </p:txBody>
      </p:sp>
      <p:sp>
        <p:nvSpPr>
          <p:cNvPr id="140" name="Title 133"/>
          <p:cNvSpPr txBox="1">
            <a:spLocks/>
          </p:cNvSpPr>
          <p:nvPr/>
        </p:nvSpPr>
        <p:spPr bwMode="auto">
          <a:xfrm>
            <a:off x="0" y="188913"/>
            <a:ext cx="9144000" cy="1268412"/>
          </a:xfrm>
          <a:prstGeom prst="rect">
            <a:avLst/>
          </a:prstGeom>
          <a:noFill/>
          <a:ln w="9525">
            <a:noFill/>
            <a:miter lim="800000"/>
            <a:headEnd/>
            <a:tailEnd/>
          </a:ln>
          <a:effectLst/>
        </p:spPr>
        <p:txBody>
          <a:bodyPr/>
          <a:lstStyle/>
          <a:p>
            <a:pPr algn="ctr" eaLnBrk="1" hangingPunct="1">
              <a:defRPr/>
            </a:pPr>
            <a:r>
              <a:rPr lang="ru-RU" sz="2400" b="1" dirty="0">
                <a:effectLst>
                  <a:outerShdw blurRad="38100" dist="38100" dir="2700000" algn="tl">
                    <a:srgbClr val="C0C0C0"/>
                  </a:outerShdw>
                </a:effectLst>
                <a:latin typeface="Verdana" pitchFamily="34" charset="0"/>
              </a:rPr>
              <a:t>Нельзя </a:t>
            </a:r>
            <a:r>
              <a:rPr lang="ru-RU" sz="2400" b="1" dirty="0">
                <a:effectLst>
                  <a:outerShdw blurRad="38100" dist="38100" dir="2700000" algn="tl">
                    <a:srgbClr val="C0C0C0"/>
                  </a:outerShdw>
                </a:effectLst>
                <a:latin typeface="Verdana" pitchFamily="34" charset="0"/>
                <a:cs typeface="Arial" charset="0"/>
              </a:rPr>
              <a:t>пропускать через сортировочную </a:t>
            </a:r>
            <a:r>
              <a:rPr lang="ru-RU" sz="2400" b="1" dirty="0">
                <a:effectLst>
                  <a:outerShdw blurRad="38100" dist="38100" dir="2700000" algn="tl">
                    <a:srgbClr val="C0C0C0"/>
                  </a:outerShdw>
                </a:effectLst>
                <a:latin typeface="Verdana" pitchFamily="34" charset="0"/>
              </a:rPr>
              <a:t>горку</a:t>
            </a:r>
          </a:p>
          <a:p>
            <a:pPr algn="ctr" eaLnBrk="1" hangingPunct="1">
              <a:defRPr/>
            </a:pPr>
            <a:r>
              <a:rPr lang="ru-RU" sz="2400" b="1" i="1" dirty="0">
                <a:solidFill>
                  <a:srgbClr val="FF0000"/>
                </a:solidFill>
                <a:effectLst>
                  <a:outerShdw blurRad="38100" dist="38100" dir="2700000" algn="tl">
                    <a:srgbClr val="C0C0C0"/>
                  </a:outerShdw>
                </a:effectLst>
                <a:latin typeface="Verdana" pitchFamily="34" charset="0"/>
                <a:cs typeface="Arial" charset="0"/>
              </a:rPr>
              <a:t>Убери лишнее!!!</a:t>
            </a:r>
          </a:p>
          <a:p>
            <a:pPr algn="ctr" eaLnBrk="1" hangingPunct="1">
              <a:defRPr/>
            </a:pPr>
            <a:r>
              <a:rPr lang="ru-RU" sz="2400" dirty="0">
                <a:effectLst>
                  <a:outerShdw blurRad="38100" dist="38100" dir="2700000" algn="tl">
                    <a:srgbClr val="C0C0C0"/>
                  </a:outerShdw>
                </a:effectLst>
                <a:latin typeface="Verdana" pitchFamily="34" charset="0"/>
                <a:cs typeface="+mn-cs"/>
              </a:rPr>
              <a:t> </a:t>
            </a:r>
          </a:p>
          <a:p>
            <a:pPr algn="ctr" eaLnBrk="1" hangingPunct="1">
              <a:defRPr/>
            </a:pPr>
            <a:endParaRPr lang="ru-RU" sz="2400" dirty="0">
              <a:effectLst>
                <a:outerShdw blurRad="38100" dist="38100" dir="2700000" algn="tl">
                  <a:srgbClr val="C0C0C0"/>
                </a:outerShdw>
              </a:effectLst>
              <a:latin typeface="Verdana" pitchFamily="34" charset="0"/>
              <a:cs typeface="+mn-cs"/>
            </a:endParaRPr>
          </a:p>
        </p:txBody>
      </p:sp>
      <p:sp>
        <p:nvSpPr>
          <p:cNvPr id="312327" name="Номер слайда 138"/>
          <p:cNvSpPr txBox="1">
            <a:spLocks noGrp="1"/>
          </p:cNvSpPr>
          <p:nvPr/>
        </p:nvSpPr>
        <p:spPr bwMode="auto">
          <a:xfrm>
            <a:off x="179388" y="6524625"/>
            <a:ext cx="431800" cy="33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fld id="{51CC4D25-41E1-4C3F-A952-8E0DD3C48C18}" type="slidenum">
              <a:rPr lang="ru-RU" altLang="ru-RU" sz="1200">
                <a:latin typeface="Verdana" panose="020B0604030504040204" pitchFamily="34" charset="0"/>
              </a:rPr>
              <a:pPr eaLnBrk="1" hangingPunct="1">
                <a:spcBef>
                  <a:spcPct val="0"/>
                </a:spcBef>
                <a:buFontTx/>
                <a:buNone/>
              </a:pPr>
              <a:t>63</a:t>
            </a:fld>
            <a:r>
              <a:rPr lang="ru-RU" altLang="ru-RU" sz="1200">
                <a:latin typeface="Verdana" panose="020B0604030504040204" pitchFamily="34" charset="0"/>
              </a:rPr>
              <a:t> </a:t>
            </a:r>
          </a:p>
        </p:txBody>
      </p:sp>
      <p:sp>
        <p:nvSpPr>
          <p:cNvPr id="312328" name="Нижний колонтитул 134"/>
          <p:cNvSpPr txBox="1">
            <a:spLocks noGrp="1"/>
          </p:cNvSpPr>
          <p:nvPr/>
        </p:nvSpPr>
        <p:spPr bwMode="auto">
          <a:xfrm>
            <a:off x="395288" y="6524625"/>
            <a:ext cx="6480175" cy="33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200">
              <a:latin typeface="Verdana" panose="020B0604030504040204" pitchFamily="34" charset="0"/>
            </a:endParaRPr>
          </a:p>
        </p:txBody>
      </p:sp>
      <p:sp>
        <p:nvSpPr>
          <p:cNvPr id="11" name="Прямоугольник с двумя вырезанными соседними углами 10"/>
          <p:cNvSpPr/>
          <p:nvPr/>
        </p:nvSpPr>
        <p:spPr>
          <a:xfrm>
            <a:off x="3348038" y="1700213"/>
            <a:ext cx="2447925" cy="503237"/>
          </a:xfrm>
          <a:prstGeom prst="snip2Same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вагоны с людьми </a:t>
            </a:r>
          </a:p>
        </p:txBody>
      </p:sp>
      <p:sp>
        <p:nvSpPr>
          <p:cNvPr id="12" name="Параллелограмм 11"/>
          <p:cNvSpPr/>
          <p:nvPr/>
        </p:nvSpPr>
        <p:spPr>
          <a:xfrm>
            <a:off x="3419475" y="5157788"/>
            <a:ext cx="2376488" cy="647700"/>
          </a:xfrm>
          <a:prstGeom prst="parallelogram">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вагоны с проводниками</a:t>
            </a:r>
          </a:p>
        </p:txBody>
      </p:sp>
      <p:sp>
        <p:nvSpPr>
          <p:cNvPr id="13" name="Прямоугольник с одним вырезанным углом 12"/>
          <p:cNvSpPr/>
          <p:nvPr/>
        </p:nvSpPr>
        <p:spPr>
          <a:xfrm>
            <a:off x="6300788" y="5300663"/>
            <a:ext cx="2447925" cy="504825"/>
          </a:xfrm>
          <a:prstGeom prst="snip1Rect">
            <a:avLst/>
          </a:prstGeom>
          <a:solidFill>
            <a:srgbClr val="A3FBB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Н4430</a:t>
            </a:r>
          </a:p>
        </p:txBody>
      </p:sp>
      <p:sp>
        <p:nvSpPr>
          <p:cNvPr id="14" name="Скругленный прямоугольник 13"/>
          <p:cNvSpPr/>
          <p:nvPr/>
        </p:nvSpPr>
        <p:spPr>
          <a:xfrm>
            <a:off x="6227763" y="3213100"/>
            <a:ext cx="2376487" cy="792163"/>
          </a:xfrm>
          <a:prstGeom prst="roundRect">
            <a:avLst/>
          </a:prstGeom>
          <a:solidFill>
            <a:srgbClr val="D0C2D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defRPr/>
            </a:pPr>
            <a:r>
              <a:rPr lang="ru-RU" dirty="0">
                <a:solidFill>
                  <a:schemeClr val="tx1"/>
                </a:solidFill>
              </a:rPr>
              <a:t>груженые 8-осные          транспортеры</a:t>
            </a:r>
          </a:p>
        </p:txBody>
      </p:sp>
      <p:sp>
        <p:nvSpPr>
          <p:cNvPr id="15" name="Ромб 14"/>
          <p:cNvSpPr/>
          <p:nvPr/>
        </p:nvSpPr>
        <p:spPr>
          <a:xfrm>
            <a:off x="2843213" y="4005263"/>
            <a:ext cx="3384550" cy="8636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пассажирские вагоны</a:t>
            </a:r>
          </a:p>
        </p:txBody>
      </p:sp>
      <p:sp>
        <p:nvSpPr>
          <p:cNvPr id="16" name="Прямоугольник 15"/>
          <p:cNvSpPr/>
          <p:nvPr/>
        </p:nvSpPr>
        <p:spPr>
          <a:xfrm>
            <a:off x="395288" y="1628775"/>
            <a:ext cx="2447925" cy="576263"/>
          </a:xfrm>
          <a:prstGeom prst="rect">
            <a:avLst/>
          </a:prstGeom>
          <a:solidFill>
            <a:srgbClr val="F4AAB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600"/>
              </a:spcBef>
              <a:defRPr/>
            </a:pPr>
            <a:r>
              <a:rPr lang="ru-RU" dirty="0">
                <a:solidFill>
                  <a:schemeClr val="tx1"/>
                </a:solidFill>
              </a:rPr>
              <a:t>рефрижераторные секции</a:t>
            </a:r>
          </a:p>
        </p:txBody>
      </p:sp>
      <p:sp>
        <p:nvSpPr>
          <p:cNvPr id="18" name="Трапеция 17"/>
          <p:cNvSpPr/>
          <p:nvPr/>
        </p:nvSpPr>
        <p:spPr>
          <a:xfrm>
            <a:off x="323850" y="5157788"/>
            <a:ext cx="2663825" cy="719137"/>
          </a:xfrm>
          <a:prstGeom prst="trapezoi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порожние 4-осные транспортеры</a:t>
            </a:r>
          </a:p>
        </p:txBody>
      </p:sp>
      <p:sp>
        <p:nvSpPr>
          <p:cNvPr id="21" name="Овал 20"/>
          <p:cNvSpPr/>
          <p:nvPr/>
        </p:nvSpPr>
        <p:spPr>
          <a:xfrm>
            <a:off x="3492500" y="2565400"/>
            <a:ext cx="2447925" cy="10795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defRPr/>
            </a:pPr>
            <a:r>
              <a:rPr lang="ru-RU" dirty="0"/>
              <a:t> груженые </a:t>
            </a:r>
          </a:p>
          <a:p>
            <a:pPr algn="ctr" eaLnBrk="1" hangingPunct="1">
              <a:spcBef>
                <a:spcPts val="0"/>
              </a:spcBef>
              <a:defRPr/>
            </a:pPr>
            <a:r>
              <a:rPr lang="ru-RU" dirty="0"/>
              <a:t>12-осные          транспортеры</a:t>
            </a:r>
          </a:p>
        </p:txBody>
      </p:sp>
      <p:sp>
        <p:nvSpPr>
          <p:cNvPr id="22" name="Табличка 21"/>
          <p:cNvSpPr/>
          <p:nvPr/>
        </p:nvSpPr>
        <p:spPr>
          <a:xfrm>
            <a:off x="323850" y="4149725"/>
            <a:ext cx="2447925" cy="647700"/>
          </a:xfrm>
          <a:prstGeom prst="plaqu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порожние 12-осные транспортеры</a:t>
            </a:r>
          </a:p>
        </p:txBody>
      </p:sp>
      <p:sp>
        <p:nvSpPr>
          <p:cNvPr id="24" name="Блок-схема: альтернативный процесс 23"/>
          <p:cNvSpPr/>
          <p:nvPr/>
        </p:nvSpPr>
        <p:spPr>
          <a:xfrm>
            <a:off x="250825" y="2565400"/>
            <a:ext cx="3025775" cy="1223963"/>
          </a:xfrm>
          <a:prstGeom prst="flowChartAlternateProcess">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порожние  транспортеры сцепного типа г/</a:t>
            </a:r>
            <a:r>
              <a:rPr lang="ru-RU" dirty="0" err="1">
                <a:solidFill>
                  <a:schemeClr val="tx1"/>
                </a:solidFill>
              </a:rPr>
              <a:t>п</a:t>
            </a:r>
            <a:r>
              <a:rPr lang="ru-RU" dirty="0">
                <a:solidFill>
                  <a:schemeClr val="tx1"/>
                </a:solidFill>
              </a:rPr>
              <a:t> 120т с промежуточными платформами</a:t>
            </a:r>
          </a:p>
        </p:txBody>
      </p:sp>
      <p:sp>
        <p:nvSpPr>
          <p:cNvPr id="25" name="Пятиугольник 24"/>
          <p:cNvSpPr/>
          <p:nvPr/>
        </p:nvSpPr>
        <p:spPr>
          <a:xfrm>
            <a:off x="6011863" y="1557338"/>
            <a:ext cx="3132137" cy="1439862"/>
          </a:xfrm>
          <a:prstGeom prst="homePlate">
            <a:avLst/>
          </a:prstGeom>
          <a:solidFill>
            <a:srgbClr val="FFCC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груженые  транспортеры сцепного типа г/</a:t>
            </a:r>
            <a:r>
              <a:rPr lang="ru-RU" dirty="0" err="1">
                <a:solidFill>
                  <a:schemeClr val="tx1"/>
                </a:solidFill>
              </a:rPr>
              <a:t>п</a:t>
            </a:r>
            <a:r>
              <a:rPr lang="ru-RU" dirty="0">
                <a:solidFill>
                  <a:schemeClr val="tx1"/>
                </a:solidFill>
              </a:rPr>
              <a:t> 120т с промежуточными платформами</a:t>
            </a:r>
          </a:p>
        </p:txBody>
      </p:sp>
      <p:sp>
        <p:nvSpPr>
          <p:cNvPr id="26" name="Блок-схема: карточка 25"/>
          <p:cNvSpPr/>
          <p:nvPr/>
        </p:nvSpPr>
        <p:spPr>
          <a:xfrm>
            <a:off x="6300788" y="4292600"/>
            <a:ext cx="2519362" cy="865188"/>
          </a:xfrm>
          <a:prstGeom prst="flowChartPunchedCard">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dirty="0">
                <a:solidFill>
                  <a:schemeClr val="tx1"/>
                </a:solidFill>
              </a:rPr>
              <a:t>с трафаретом «через горку не пропускать»</a:t>
            </a:r>
          </a:p>
        </p:txBody>
      </p:sp>
    </p:spTree>
    <p:extLst>
      <p:ext uri="{BB962C8B-B14F-4D97-AF65-F5344CB8AC3E}">
        <p14:creationId xmlns:p14="http://schemas.microsoft.com/office/powerpoint/2010/main" xmlns="" val="20322703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nodeType="clickPar">
                      <p:stCondLst>
                        <p:cond delay="0"/>
                      </p:stCondLst>
                      <p:childTnLst>
                        <p:par>
                          <p:cTn id="9" fill="hold" nodeType="withGroup">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2" restart="whenNotActive" fill="hold" evtFilter="cancelBubble" nodeType="interactiveSeq">
                <p:stCondLst>
                  <p:cond evt="onClick" delay="0">
                    <p:tgtEl>
                      <p:spTgt spid="22"/>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8" presetClass="emph" presetSubtype="0" fill="hold" grpId="0" nodeType="clickEffect">
                                  <p:stCondLst>
                                    <p:cond delay="0"/>
                                  </p:stCondLst>
                                  <p:childTnLst>
                                    <p:animRot by="21600000">
                                      <p:cBhvr>
                                        <p:cTn id="16" dur="2000" fill="hold"/>
                                        <p:tgtEl>
                                          <p:spTgt spid="22"/>
                                        </p:tgtEl>
                                        <p:attrNameLst>
                                          <p:attrName>r</p:attrName>
                                        </p:attrNameLst>
                                      </p:cBhvr>
                                    </p:animRot>
                                  </p:childTnLst>
                                </p:cTn>
                              </p:par>
                            </p:childTnLst>
                          </p:cTn>
                        </p:par>
                      </p:childTnLst>
                    </p:cTn>
                  </p:par>
                </p:childTnLst>
              </p:cTn>
              <p:nextCondLst>
                <p:cond evt="onClick" delay="0">
                  <p:tgtEl>
                    <p:spTgt spid="22"/>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nodeType="clickPar">
                      <p:stCondLst>
                        <p:cond delay="0"/>
                      </p:stCondLst>
                      <p:childTnLst>
                        <p:par>
                          <p:cTn id="24" fill="hold" nodeType="withGroup">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7" restart="whenNotActive" fill="hold" evtFilter="cancelBubble" nodeType="interactiveSeq">
                <p:stCondLst>
                  <p:cond evt="onClick" delay="0">
                    <p:tgtEl>
                      <p:spTgt spid="15"/>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2" restart="whenNotActive" fill="hold" evtFilter="cancelBubble" nodeType="interactiveSeq">
                <p:stCondLst>
                  <p:cond evt="onClick" delay="0">
                    <p:tgtEl>
                      <p:spTgt spid="21"/>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8" presetClass="emph" presetSubtype="0" fill="hold" grpId="0" nodeType="clickEffect">
                                  <p:stCondLst>
                                    <p:cond delay="0"/>
                                  </p:stCondLst>
                                  <p:childTnLst>
                                    <p:animRot by="21600000">
                                      <p:cBhvr>
                                        <p:cTn id="36" dur="2000" fill="hold"/>
                                        <p:tgtEl>
                                          <p:spTgt spid="21"/>
                                        </p:tgtEl>
                                        <p:attrNameLst>
                                          <p:attrName>r</p:attrName>
                                        </p:attrNameLst>
                                      </p:cBhvr>
                                    </p:animRot>
                                  </p:childTnLst>
                                </p:cTn>
                              </p:par>
                            </p:childTnLst>
                          </p:cTn>
                        </p:par>
                      </p:childTnLst>
                    </p:cTn>
                  </p:par>
                </p:childTnLst>
              </p:cTn>
              <p:nextCondLst>
                <p:cond evt="onClick" delay="0">
                  <p:tgtEl>
                    <p:spTgt spid="21"/>
                  </p:tgtEl>
                </p:cond>
              </p:nextCondLst>
            </p:seq>
            <p:seq concurrent="1" nextAc="seek">
              <p:cTn id="37" restart="whenNotActive" fill="hold" evtFilter="cancelBubble" nodeType="interactiveSeq">
                <p:stCondLst>
                  <p:cond evt="onClick" delay="0">
                    <p:tgtEl>
                      <p:spTgt spid="11"/>
                    </p:tgtEl>
                  </p:cond>
                </p:stCondLst>
                <p:endSync evt="end" delay="0">
                  <p:rtn val="all"/>
                </p:endSync>
                <p:childTnLst>
                  <p:par>
                    <p:cTn id="38" fill="hold" nodeType="clickPar">
                      <p:stCondLst>
                        <p:cond delay="0"/>
                      </p:stCondLst>
                      <p:childTnLst>
                        <p:par>
                          <p:cTn id="39" fill="hold" nodeType="withGroup">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2" restart="whenNotActive" fill="hold" evtFilter="cancelBubble" nodeType="interactiveSeq">
                <p:stCondLst>
                  <p:cond evt="onClick" delay="0">
                    <p:tgtEl>
                      <p:spTgt spid="25"/>
                    </p:tgtEl>
                  </p:cond>
                </p:stCondLst>
                <p:endSync evt="end" delay="0">
                  <p:rtn val="all"/>
                </p:endSync>
                <p:childTnLst>
                  <p:par>
                    <p:cTn id="43" fill="hold" nodeType="clickPar">
                      <p:stCondLst>
                        <p:cond delay="0"/>
                      </p:stCondLst>
                      <p:childTnLst>
                        <p:par>
                          <p:cTn id="44" fill="hold" nodeType="withGroup">
                            <p:stCondLst>
                              <p:cond delay="0"/>
                            </p:stCondLst>
                            <p:childTnLst>
                              <p:par>
                                <p:cTn id="45" presetID="8" presetClass="emph" presetSubtype="0" fill="hold" grpId="0" nodeType="clickEffect">
                                  <p:stCondLst>
                                    <p:cond delay="0"/>
                                  </p:stCondLst>
                                  <p:childTnLst>
                                    <p:animRot by="21600000">
                                      <p:cBhvr>
                                        <p:cTn id="46" dur="2000" fill="hold"/>
                                        <p:tgtEl>
                                          <p:spTgt spid="25"/>
                                        </p:tgtEl>
                                        <p:attrNameLst>
                                          <p:attrName>r</p:attrName>
                                        </p:attrNameLst>
                                      </p:cBhvr>
                                    </p:animRot>
                                  </p:childTnLst>
                                </p:cTn>
                              </p:par>
                            </p:childTnLst>
                          </p:cTn>
                        </p:par>
                      </p:childTnLst>
                    </p:cTn>
                  </p:par>
                </p:childTnLst>
              </p:cTn>
              <p:nextCondLst>
                <p:cond evt="onClick" delay="0">
                  <p:tgtEl>
                    <p:spTgt spid="25"/>
                  </p:tgtEl>
                </p:cond>
              </p:nextCondLst>
            </p:seq>
            <p:seq concurrent="1" nextAc="seek">
              <p:cTn id="47" restart="whenNotActive" fill="hold" evtFilter="cancelBubble" nodeType="interactiveSeq">
                <p:stCondLst>
                  <p:cond evt="onClick" delay="0">
                    <p:tgtEl>
                      <p:spTgt spid="14"/>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 presetClass="exit"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52" restart="whenNotActive" fill="hold" evtFilter="cancelBubble" nodeType="interactiveSeq">
                <p:stCondLst>
                  <p:cond evt="onClick" delay="0">
                    <p:tgtEl>
                      <p:spTgt spid="26"/>
                    </p:tgtEl>
                  </p:cond>
                </p:stCondLst>
                <p:endSync evt="end" delay="0">
                  <p:rtn val="all"/>
                </p:endSync>
                <p:childTnLst>
                  <p:par>
                    <p:cTn id="53" fill="hold" nodeType="clickPar">
                      <p:stCondLst>
                        <p:cond delay="0"/>
                      </p:stCondLst>
                      <p:childTnLst>
                        <p:par>
                          <p:cTn id="54" fill="hold" nodeType="withGroup">
                            <p:stCondLst>
                              <p:cond delay="0"/>
                            </p:stCondLst>
                            <p:childTnLst>
                              <p:par>
                                <p:cTn id="55" presetID="8" presetClass="emph" presetSubtype="0" fill="hold" grpId="0" nodeType="clickEffect">
                                  <p:stCondLst>
                                    <p:cond delay="0"/>
                                  </p:stCondLst>
                                  <p:childTnLst>
                                    <p:animRot by="21600000">
                                      <p:cBhvr>
                                        <p:cTn id="56" dur="2000" fill="hold"/>
                                        <p:tgtEl>
                                          <p:spTgt spid="26"/>
                                        </p:tgtEl>
                                        <p:attrNameLst>
                                          <p:attrName>r</p:attrName>
                                        </p:attrNameLst>
                                      </p:cBhvr>
                                    </p:animRot>
                                  </p:childTnLst>
                                </p:cTn>
                              </p:par>
                            </p:childTnLst>
                          </p:cTn>
                        </p:par>
                      </p:childTnLst>
                    </p:cTn>
                  </p:par>
                </p:childTnLst>
              </p:cTn>
              <p:nextCondLst>
                <p:cond evt="onClick" delay="0">
                  <p:tgtEl>
                    <p:spTgt spid="26"/>
                  </p:tgtEl>
                </p:cond>
              </p:nextCondLst>
            </p:seq>
            <p:seq concurrent="1" nextAc="seek">
              <p:cTn id="57" restart="whenNotActive" fill="hold" evtFilter="cancelBubble" nodeType="interactiveSeq">
                <p:stCondLst>
                  <p:cond evt="onClick" delay="0">
                    <p:tgtEl>
                      <p:spTgt spid="13"/>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exit"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1" grpId="0" animBg="1"/>
      <p:bldP spid="12" grpId="0" animBg="1"/>
      <p:bldP spid="13" grpId="0" animBg="1"/>
      <p:bldP spid="14" grpId="0" animBg="1"/>
      <p:bldP spid="15" grpId="0" animBg="1"/>
      <p:bldP spid="16" grpId="0" animBg="1"/>
      <p:bldP spid="18" grpId="0" animBg="1"/>
      <p:bldP spid="21" grpId="0" animBg="1"/>
      <p:bldP spid="22" grpId="0" animBg="1"/>
      <p:bldP spid="24" grpId="0" animBg="1"/>
      <p:bldP spid="25" grpId="0" animBg="1"/>
      <p:bldP spid="2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4465"/>
            <a:ext cx="9144000" cy="6849070"/>
          </a:xfrm>
          <a:prstGeom prst="rect">
            <a:avLst/>
          </a:prstGeom>
        </p:spPr>
      </p:pic>
    </p:spTree>
    <p:extLst>
      <p:ext uri="{BB962C8B-B14F-4D97-AF65-F5344CB8AC3E}">
        <p14:creationId xmlns:p14="http://schemas.microsoft.com/office/powerpoint/2010/main" xmlns="" val="18580207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0" y="539681"/>
            <a:ext cx="9144000" cy="5778638"/>
          </a:xfrm>
          <a:prstGeom prst="rect">
            <a:avLst/>
          </a:prstGeom>
        </p:spPr>
      </p:pic>
    </p:spTree>
    <p:extLst>
      <p:ext uri="{BB962C8B-B14F-4D97-AF65-F5344CB8AC3E}">
        <p14:creationId xmlns:p14="http://schemas.microsoft.com/office/powerpoint/2010/main" xmlns="" val="11831109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0" y="3504476"/>
            <a:ext cx="9144000" cy="3555231"/>
          </a:xfrm>
          <a:prstGeom prst="rect">
            <a:avLst/>
          </a:prstGeom>
        </p:spPr>
      </p:pic>
      <p:pic>
        <p:nvPicPr>
          <p:cNvPr id="2" name="Рисунок 1"/>
          <p:cNvPicPr>
            <a:picLocks noChangeAspect="1"/>
          </p:cNvPicPr>
          <p:nvPr/>
        </p:nvPicPr>
        <p:blipFill>
          <a:blip r:embed="rId3"/>
          <a:stretch>
            <a:fillRect/>
          </a:stretch>
        </p:blipFill>
        <p:spPr>
          <a:xfrm>
            <a:off x="0" y="-188258"/>
            <a:ext cx="9144000" cy="3873813"/>
          </a:xfrm>
          <a:prstGeom prst="rect">
            <a:avLst/>
          </a:prstGeom>
        </p:spPr>
      </p:pic>
    </p:spTree>
    <p:extLst>
      <p:ext uri="{BB962C8B-B14F-4D97-AF65-F5344CB8AC3E}">
        <p14:creationId xmlns:p14="http://schemas.microsoft.com/office/powerpoint/2010/main" xmlns="" val="6147995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5810" y="243168"/>
            <a:ext cx="8940614" cy="5486734"/>
          </a:xfrm>
          <a:prstGeom prst="rect">
            <a:avLst/>
          </a:prstGeom>
        </p:spPr>
      </p:pic>
    </p:spTree>
    <p:extLst>
      <p:ext uri="{BB962C8B-B14F-4D97-AF65-F5344CB8AC3E}">
        <p14:creationId xmlns:p14="http://schemas.microsoft.com/office/powerpoint/2010/main" xmlns="" val="1833577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894" y="5593776"/>
            <a:ext cx="9089409" cy="126422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механизации в горочную централизацию включают стрелки распределительной зоны и устанавливают вагонные замедлители, с помощью которых оператор тормозит хороших бегунов, не допуская нагона ими плохих, а при входе на подгорочные пути исключает «бой» вагонов.</a:t>
            </a:r>
          </a:p>
        </p:txBody>
      </p:sp>
      <p:pic>
        <p:nvPicPr>
          <p:cNvPr id="2" name="Рисунок 1"/>
          <p:cNvPicPr>
            <a:picLocks noChangeAspect="1"/>
          </p:cNvPicPr>
          <p:nvPr/>
        </p:nvPicPr>
        <p:blipFill rotWithShape="1">
          <a:blip r:embed="rId2"/>
          <a:srcRect b="1751"/>
          <a:stretch/>
        </p:blipFill>
        <p:spPr>
          <a:xfrm>
            <a:off x="641448" y="354843"/>
            <a:ext cx="7902054" cy="5198792"/>
          </a:xfrm>
          <a:prstGeom prst="rect">
            <a:avLst/>
          </a:prstGeom>
        </p:spPr>
      </p:pic>
      <p:sp>
        <p:nvSpPr>
          <p:cNvPr id="7" name="Заголовок 1"/>
          <p:cNvSpPr txBox="1">
            <a:spLocks/>
          </p:cNvSpPr>
          <p:nvPr/>
        </p:nvSpPr>
        <p:spPr>
          <a:xfrm>
            <a:off x="628650" y="0"/>
            <a:ext cx="7886700" cy="3944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000" b="1" dirty="0" smtClean="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endParaRPr lang="ru-RU" sz="20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7595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133" y="5106881"/>
            <a:ext cx="9011737" cy="1741895"/>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Механизация </a:t>
            </a:r>
            <a:r>
              <a:rPr lang="ru-RU" sz="2000" dirty="0">
                <a:latin typeface="Times New Roman" panose="02020603050405020304" pitchFamily="18" charset="0"/>
                <a:cs typeface="Times New Roman" panose="02020603050405020304" pitchFamily="18" charset="0"/>
              </a:rPr>
              <a:t>торможения началась с размещения замедлителей на первой тормозной позиции </a:t>
            </a:r>
            <a:r>
              <a:rPr lang="ru-RU" sz="2000" b="1" dirty="0">
                <a:latin typeface="Times New Roman" panose="02020603050405020304" pitchFamily="18" charset="0"/>
                <a:cs typeface="Times New Roman" panose="02020603050405020304" pitchFamily="18" charset="0"/>
              </a:rPr>
              <a:t>IТП</a:t>
            </a:r>
            <a:r>
              <a:rPr lang="ru-RU" sz="2000" dirty="0">
                <a:latin typeface="Times New Roman" panose="02020603050405020304" pitchFamily="18" charset="0"/>
                <a:cs typeface="Times New Roman" panose="02020603050405020304" pitchFamily="18" charset="0"/>
              </a:rPr>
              <a:t>. Опасный и тяжелый труд регулировщика скорости движения вагонов был частично механизирован. Затем замедлители были установлены на второй тормозной позиции </a:t>
            </a:r>
            <a:r>
              <a:rPr lang="ru-RU" sz="2000" b="1" dirty="0">
                <a:latin typeface="Times New Roman" panose="02020603050405020304" pitchFamily="18" charset="0"/>
                <a:cs typeface="Times New Roman" panose="02020603050405020304" pitchFamily="18" charset="0"/>
              </a:rPr>
              <a:t>IIТП</a:t>
            </a:r>
            <a:r>
              <a:rPr lang="ru-RU" sz="2000" dirty="0">
                <a:latin typeface="Times New Roman" panose="02020603050405020304" pitchFamily="18" charset="0"/>
                <a:cs typeface="Times New Roman" panose="02020603050405020304" pitchFamily="18" charset="0"/>
              </a:rPr>
              <a:t> после первой стрелки. Есть сортировочные горки с замедлителями на третьей </a:t>
            </a:r>
            <a:r>
              <a:rPr lang="ru-RU" sz="2000" b="1" dirty="0">
                <a:latin typeface="Times New Roman" panose="02020603050405020304" pitchFamily="18" charset="0"/>
                <a:cs typeface="Times New Roman" panose="02020603050405020304" pitchFamily="18" charset="0"/>
              </a:rPr>
              <a:t>IIIТП</a:t>
            </a:r>
            <a:r>
              <a:rPr lang="ru-RU" sz="2000" dirty="0">
                <a:latin typeface="Times New Roman" panose="02020603050405020304" pitchFamily="18" charset="0"/>
                <a:cs typeface="Times New Roman" panose="02020603050405020304" pitchFamily="18" charset="0"/>
              </a:rPr>
              <a:t> и даже на </a:t>
            </a:r>
            <a:r>
              <a:rPr lang="ru-RU" sz="2000" b="1" dirty="0">
                <a:latin typeface="Times New Roman" panose="02020603050405020304" pitchFamily="18" charset="0"/>
                <a:cs typeface="Times New Roman" panose="02020603050405020304" pitchFamily="18" charset="0"/>
              </a:rPr>
              <a:t>IV</a:t>
            </a:r>
            <a:r>
              <a:rPr lang="ru-RU" sz="2000" dirty="0">
                <a:latin typeface="Times New Roman" panose="02020603050405020304" pitchFamily="18" charset="0"/>
                <a:cs typeface="Times New Roman" panose="02020603050405020304" pitchFamily="18" charset="0"/>
              </a:rPr>
              <a:t> тормозных позициях. </a:t>
            </a:r>
          </a:p>
        </p:txBody>
      </p:sp>
      <p:sp>
        <p:nvSpPr>
          <p:cNvPr id="6" name="Заголовок 1"/>
          <p:cNvSpPr txBox="1">
            <a:spLocks/>
          </p:cNvSpPr>
          <p:nvPr/>
        </p:nvSpPr>
        <p:spPr>
          <a:xfrm>
            <a:off x="628650" y="0"/>
            <a:ext cx="7886700" cy="3944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2000" b="1" dirty="0" smtClean="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endParaRPr lang="ru-RU" sz="2000" b="1"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l="5594" t="6477" r="3830" b="28826"/>
          <a:stretch/>
        </p:blipFill>
        <p:spPr>
          <a:xfrm>
            <a:off x="470647" y="491109"/>
            <a:ext cx="8435609" cy="4519076"/>
          </a:xfrm>
          <a:prstGeom prst="rect">
            <a:avLst/>
          </a:prstGeom>
        </p:spPr>
      </p:pic>
    </p:spTree>
    <p:extLst>
      <p:ext uri="{BB962C8B-B14F-4D97-AF65-F5344CB8AC3E}">
        <p14:creationId xmlns:p14="http://schemas.microsoft.com/office/powerpoint/2010/main" xmlns="" val="3611121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549274"/>
          </a:xfrm>
        </p:spPr>
        <p:txBody>
          <a:bodyPr>
            <a:normAutofit/>
          </a:bodyPr>
          <a:lstStyle/>
          <a:p>
            <a:pPr algn="ctr"/>
            <a:r>
              <a:rPr lang="ru-RU" sz="2000" b="1" dirty="0">
                <a:solidFill>
                  <a:srgbClr val="C00000"/>
                </a:solidFill>
                <a:latin typeface="Times New Roman" panose="02020603050405020304" pitchFamily="18" charset="0"/>
                <a:cs typeface="Times New Roman" panose="02020603050405020304" pitchFamily="18" charset="0"/>
              </a:rPr>
              <a:t>Основные приемы безопасного роспуска вагонов</a:t>
            </a:r>
          </a:p>
        </p:txBody>
      </p:sp>
      <p:sp>
        <p:nvSpPr>
          <p:cNvPr id="3" name="Объект 2"/>
          <p:cNvSpPr>
            <a:spLocks noGrp="1"/>
          </p:cNvSpPr>
          <p:nvPr>
            <p:ph idx="1"/>
          </p:nvPr>
        </p:nvSpPr>
        <p:spPr>
          <a:xfrm>
            <a:off x="26894" y="5042646"/>
            <a:ext cx="9117106" cy="1371601"/>
          </a:xfrm>
        </p:spPr>
        <p:txBody>
          <a:bodyPr>
            <a:normAutofit/>
          </a:bodyPr>
          <a:lstStyle/>
          <a:p>
            <a:pPr marL="0" indent="0" algn="just">
              <a:buNone/>
            </a:pPr>
            <a:r>
              <a:rPr lang="ru-RU" sz="2000" b="1" dirty="0">
                <a:solidFill>
                  <a:srgbClr val="002060"/>
                </a:solidFill>
                <a:latin typeface="Times New Roman" panose="02020603050405020304" pitchFamily="18" charset="0"/>
                <a:cs typeface="Times New Roman" panose="02020603050405020304" pitchFamily="18" charset="0"/>
              </a:rPr>
              <a:t> На отцепы, скатывающиеся с сортировочной горки, действуют силы сопротивления движению. </a:t>
            </a:r>
            <a:r>
              <a:rPr lang="ru-RU" sz="2000" dirty="0">
                <a:latin typeface="Times New Roman" panose="02020603050405020304" pitchFamily="18" charset="0"/>
                <a:cs typeface="Times New Roman" panose="02020603050405020304" pitchFamily="18" charset="0"/>
              </a:rPr>
              <a:t>Сила сопротивления движению в кгс (килограмм-сила), приходящаяся на 1 тс (тонна-сила) веса вагона, называется </a:t>
            </a:r>
            <a:r>
              <a:rPr lang="ru-RU" sz="2000" b="1" dirty="0">
                <a:latin typeface="Times New Roman" panose="02020603050405020304" pitchFamily="18" charset="0"/>
                <a:cs typeface="Times New Roman" panose="02020603050405020304" pitchFamily="18" charset="0"/>
              </a:rPr>
              <a:t>суммарным удельным сопротивлением движению вагона (w). </a:t>
            </a:r>
          </a:p>
        </p:txBody>
      </p:sp>
      <p:pic>
        <p:nvPicPr>
          <p:cNvPr id="4" name="Рисунок 3"/>
          <p:cNvPicPr>
            <a:picLocks noChangeAspect="1"/>
          </p:cNvPicPr>
          <p:nvPr/>
        </p:nvPicPr>
        <p:blipFill>
          <a:blip r:embed="rId2"/>
          <a:stretch>
            <a:fillRect/>
          </a:stretch>
        </p:blipFill>
        <p:spPr>
          <a:xfrm>
            <a:off x="1" y="656850"/>
            <a:ext cx="9144000" cy="4130302"/>
          </a:xfrm>
          <a:prstGeom prst="rect">
            <a:avLst/>
          </a:prstGeom>
        </p:spPr>
      </p:pic>
    </p:spTree>
    <p:extLst>
      <p:ext uri="{BB962C8B-B14F-4D97-AF65-F5344CB8AC3E}">
        <p14:creationId xmlns:p14="http://schemas.microsoft.com/office/powerpoint/2010/main" xmlns="" val="3176519536"/>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830</TotalTime>
  <Words>4246</Words>
  <Application>Microsoft Office PowerPoint</Application>
  <PresentationFormat>Экран (4:3)</PresentationFormat>
  <Paragraphs>292</Paragraphs>
  <Slides>67</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67</vt:i4>
      </vt:variant>
    </vt:vector>
  </HeadingPairs>
  <TitlesOfParts>
    <vt:vector size="68" baseType="lpstr">
      <vt:lpstr>Тема Office</vt:lpstr>
      <vt:lpstr>Основные приемы безопасного роспуска вагонов</vt:lpstr>
      <vt:lpstr>Слайд 2</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Слайд 7</vt:lpstr>
      <vt:lpstr>Слайд 8</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Основные приемы безопасного роспуска вагонов</vt:lpstr>
      <vt:lpstr>Слайд 61</vt:lpstr>
      <vt:lpstr>Слайд 62</vt:lpstr>
      <vt:lpstr>Слайд 63</vt:lpstr>
      <vt:lpstr>Слайд 64</vt:lpstr>
      <vt:lpstr>Слайд 65</vt:lpstr>
      <vt:lpstr>Слайд 66</vt:lpstr>
      <vt:lpstr>Слайд 67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пользователь</cp:lastModifiedBy>
  <cp:revision>193</cp:revision>
  <dcterms:created xsi:type="dcterms:W3CDTF">2020-04-22T10:21:16Z</dcterms:created>
  <dcterms:modified xsi:type="dcterms:W3CDTF">2024-10-17T06:31:12Z</dcterms:modified>
</cp:coreProperties>
</file>