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60" r:id="rId4"/>
    <p:sldId id="259" r:id="rId5"/>
    <p:sldId id="263" r:id="rId6"/>
    <p:sldId id="262" r:id="rId7"/>
    <p:sldId id="265" r:id="rId8"/>
    <p:sldId id="264" r:id="rId9"/>
    <p:sldId id="278" r:id="rId10"/>
    <p:sldId id="279" r:id="rId11"/>
    <p:sldId id="261" r:id="rId12"/>
    <p:sldId id="268" r:id="rId13"/>
    <p:sldId id="270" r:id="rId14"/>
    <p:sldId id="269" r:id="rId15"/>
    <p:sldId id="280" r:id="rId16"/>
    <p:sldId id="271" r:id="rId17"/>
    <p:sldId id="266" r:id="rId18"/>
    <p:sldId id="273" r:id="rId19"/>
    <p:sldId id="274" r:id="rId20"/>
    <p:sldId id="275" r:id="rId21"/>
    <p:sldId id="277" r:id="rId22"/>
    <p:sldId id="272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434" autoAdjust="0"/>
  </p:normalViewPr>
  <p:slideViewPr>
    <p:cSldViewPr snapToGrid="0">
      <p:cViewPr varScale="1">
        <p:scale>
          <a:sx n="73" d="100"/>
          <a:sy n="73" d="100"/>
        </p:scale>
        <p:origin x="-6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15153" y="5805264"/>
            <a:ext cx="8834718" cy="9225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Комплексная система автоматизации сортировочного </a:t>
            </a:r>
            <a:r>
              <a:rPr lang="ru-RU" sz="2400" b="1" dirty="0" smtClean="0">
                <a:solidFill>
                  <a:srgbClr val="C00000"/>
                </a:solidFill>
              </a:rPr>
              <a:t>процесса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ГАЦ МН (микропроцессорная)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4370294"/>
            <a:ext cx="9127544" cy="22994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обеспечения безопасности роспуска в ГАЦ МН </a:t>
            </a:r>
            <a:r>
              <a:rPr lang="ru-RU" sz="2000" dirty="0"/>
              <a:t>реализованы алгоритмы программного автовозврата стрелки, защиты стрелок от перевода под длиннобазными вагонами, исключения взреза стрелок при маневрах, исключения возможности ударов в бок из-за негабарита. Для заблаговременного определения возможных непереводов стрелок по маршруту скатывания, применен принцип упреждающего перевода стрелок на всю длину свободного пробега отцепа по маршруту.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8751"/>
          <a:stretch/>
        </p:blipFill>
        <p:spPr>
          <a:xfrm>
            <a:off x="458530" y="457200"/>
            <a:ext cx="824339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5383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009" y="2896158"/>
            <a:ext cx="9127544" cy="4111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Кроме того </a:t>
            </a:r>
            <a:r>
              <a:rPr lang="ru-RU" sz="2000" b="1" dirty="0">
                <a:solidFill>
                  <a:srgbClr val="C00000"/>
                </a:solidFill>
              </a:rPr>
              <a:t>в КГМ ПК реализовано: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•    </a:t>
            </a:r>
            <a:r>
              <a:rPr lang="ru-RU" sz="2000" dirty="0"/>
              <a:t>100% резервирование подсистем ГАЦ, АРС и КСАУ КС;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возможность взаимодействия со смежными системами автоматизации сортировочной станции за счет использования ЛВС «Ethernet» 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обеспечение информационной безопасности от несанкционированного доступа;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   непрерывный </a:t>
            </a:r>
            <a:r>
              <a:rPr lang="ru-RU" sz="2000" dirty="0"/>
              <a:t>мониторинг состояния внешней среды;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наличие интеллектуальных АРМ-</a:t>
            </a:r>
            <a:r>
              <a:rPr lang="ru-RU" sz="2000" dirty="0" err="1"/>
              <a:t>ов</a:t>
            </a:r>
            <a:r>
              <a:rPr lang="ru-RU" sz="2000" dirty="0"/>
              <a:t> и табло коллективного </a:t>
            </a:r>
            <a:r>
              <a:rPr lang="ru-RU" sz="2000" dirty="0" smtClean="0"/>
              <a:t>пользования открытая </a:t>
            </a:r>
            <a:r>
              <a:rPr lang="ru-RU" sz="2000" dirty="0"/>
              <a:t>архитектура для интеграции с внешними системами АДКСЦБ, СТДМ, дорожным центром мониторинга, АРМ ШЧД и др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• грозозащита напольных устройств.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-53788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38824"/>
          <a:stretch/>
        </p:blipFill>
        <p:spPr>
          <a:xfrm>
            <a:off x="1465728" y="296379"/>
            <a:ext cx="5782235" cy="26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185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4666129"/>
            <a:ext cx="9127544" cy="219187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Здесь формируется описатель отцепа, который содержит следующую информацию: </a:t>
            </a:r>
          </a:p>
          <a:p>
            <a:pPr marL="0" indent="0" algn="just">
              <a:buNone/>
            </a:pPr>
            <a:r>
              <a:rPr lang="ru-RU" sz="2000" dirty="0"/>
              <a:t>• Количество вагонов </a:t>
            </a:r>
          </a:p>
          <a:p>
            <a:pPr marL="0" indent="0" algn="just">
              <a:buNone/>
            </a:pPr>
            <a:r>
              <a:rPr lang="ru-RU" sz="2000" dirty="0"/>
              <a:t>• Количество осей в тележках отцепа </a:t>
            </a:r>
          </a:p>
          <a:p>
            <a:pPr marL="0" indent="0" algn="just">
              <a:buNone/>
            </a:pPr>
            <a:r>
              <a:rPr lang="ru-RU" sz="2000" dirty="0"/>
              <a:t>• Количество межосных расстояний в тележках отцепа </a:t>
            </a:r>
          </a:p>
          <a:p>
            <a:pPr marL="0" indent="0" algn="just">
              <a:buNone/>
            </a:pPr>
            <a:r>
              <a:rPr lang="ru-RU" sz="2000" dirty="0"/>
              <a:t>• Маршрутное задание Измерительный участок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942" t="46375" r="11608" b="7105"/>
          <a:stretch/>
        </p:blipFill>
        <p:spPr>
          <a:xfrm>
            <a:off x="16456" y="798488"/>
            <a:ext cx="6468035" cy="2654206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376518" y="0"/>
            <a:ext cx="8216153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25186"/>
          <a:stretch/>
        </p:blipFill>
        <p:spPr>
          <a:xfrm>
            <a:off x="4894720" y="2092980"/>
            <a:ext cx="4249280" cy="25541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240448" y="3859356"/>
            <a:ext cx="29035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Измерительный участок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862936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43500"/>
            <a:ext cx="9127544" cy="17145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движении по такому участку любой тележки количество осей, насчитанное первой и второй парами </a:t>
            </a:r>
            <a:r>
              <a:rPr lang="ru-RU" sz="2000" dirty="0" smtClean="0"/>
              <a:t>датчика счета осей (ДСО), </a:t>
            </a:r>
            <a:r>
              <a:rPr lang="ru-RU" sz="2000" dirty="0"/>
              <a:t>должно совпадать. Это позволяет определять количество тележек, прошедших через </a:t>
            </a:r>
            <a:r>
              <a:rPr lang="ru-RU" sz="2000" dirty="0" smtClean="0"/>
              <a:t>контрольный участок </a:t>
            </a:r>
            <a:r>
              <a:rPr lang="ru-RU" sz="2000" dirty="0"/>
              <a:t>и исключать перевод стрелки, когда через контрольный участок проследовало нечетное количество тележек.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120" t="13333" r="10664" b="43007"/>
          <a:stretch/>
        </p:blipFill>
        <p:spPr>
          <a:xfrm>
            <a:off x="249414" y="457200"/>
            <a:ext cx="8470360" cy="40072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800640" y="3792071"/>
            <a:ext cx="3307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Логическая защита стрелок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825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3657600"/>
            <a:ext cx="9127544" cy="32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освобождении </a:t>
            </a:r>
            <a:r>
              <a:rPr lang="ru-RU" sz="2000" u="sng" dirty="0" smtClean="0"/>
              <a:t>контрольного участка </a:t>
            </a:r>
            <a:r>
              <a:rPr lang="ru-RU" sz="2000" b="1" u="sng" dirty="0" smtClean="0">
                <a:solidFill>
                  <a:srgbClr val="002060"/>
                </a:solidFill>
              </a:rPr>
              <a:t>КУ</a:t>
            </a:r>
            <a:r>
              <a:rPr lang="ru-RU" sz="2000" u="sng" dirty="0" smtClean="0"/>
              <a:t> </a:t>
            </a:r>
            <a:r>
              <a:rPr lang="ru-RU" sz="2000" dirty="0"/>
              <a:t>очередной подвижной единицей, следующей вверх, то есть по направлению к вершине горки, фиксируемом </a:t>
            </a:r>
            <a:r>
              <a:rPr lang="ru-RU" sz="2000" b="1" dirty="0">
                <a:solidFill>
                  <a:srgbClr val="C00000"/>
                </a:solidFill>
              </a:rPr>
              <a:t>при проследовании четного количества тележек</a:t>
            </a:r>
            <a:r>
              <a:rPr lang="ru-RU" sz="2000" dirty="0"/>
              <a:t>, формируется сигнал свободности стрелки.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При </a:t>
            </a:r>
            <a:r>
              <a:rPr lang="ru-RU" sz="2000" dirty="0"/>
              <a:t>освобождении КУ очередной подвижной единицей, следующей вниз, то есть при проследовании вниз </a:t>
            </a:r>
            <a:r>
              <a:rPr lang="ru-RU" sz="2000" b="1" dirty="0">
                <a:solidFill>
                  <a:srgbClr val="C00000"/>
                </a:solidFill>
              </a:rPr>
              <a:t>четного количества тележек </a:t>
            </a:r>
            <a:r>
              <a:rPr lang="ru-RU" sz="2000" dirty="0"/>
              <a:t>либо при выходе из КУ в нижнем направлении количества осей, равного количеству вошедших на КУ в верхнем направлении, и </a:t>
            </a:r>
            <a:r>
              <a:rPr lang="ru-RU" sz="2000" b="1" dirty="0">
                <a:solidFill>
                  <a:srgbClr val="C00000"/>
                </a:solidFill>
              </a:rPr>
              <a:t>при отсутствии новых осей на участке </a:t>
            </a:r>
            <a:r>
              <a:rPr lang="ru-RU" sz="2000" dirty="0"/>
              <a:t>формируется </a:t>
            </a:r>
            <a:r>
              <a:rPr lang="ru-RU" sz="2000" b="1" dirty="0">
                <a:solidFill>
                  <a:srgbClr val="C00000"/>
                </a:solidFill>
              </a:rPr>
              <a:t>временная задержка на освобождение стрелки</a:t>
            </a:r>
            <a:r>
              <a:rPr lang="ru-RU" sz="2000" dirty="0"/>
              <a:t>, необходимая следующему отцепу для обеспечения прохода на смежный путь. </a:t>
            </a:r>
            <a:endParaRPr lang="ru-RU" sz="2000" dirty="0" smtClean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5961"/>
          <a:stretch/>
        </p:blipFill>
        <p:spPr>
          <a:xfrm>
            <a:off x="770228" y="457200"/>
            <a:ext cx="7620000" cy="317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384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93023"/>
            <a:ext cx="9127544" cy="21649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Задержка </a:t>
            </a:r>
            <a:r>
              <a:rPr lang="ru-RU" sz="2000" dirty="0"/>
              <a:t>определяется как </a:t>
            </a:r>
            <a:r>
              <a:rPr lang="ru-RU" sz="2000" b="1" dirty="0">
                <a:solidFill>
                  <a:srgbClr val="C00000"/>
                </a:solidFill>
              </a:rPr>
              <a:t>разница времени</a:t>
            </a:r>
            <a:r>
              <a:rPr lang="ru-RU" sz="2000" dirty="0"/>
              <a:t>, необходимая </a:t>
            </a:r>
            <a:r>
              <a:rPr lang="ru-RU" sz="2000" b="1" dirty="0">
                <a:solidFill>
                  <a:srgbClr val="C00000"/>
                </a:solidFill>
              </a:rPr>
              <a:t>для проследования зоны прохода на смежный путь последней осью отцепа </a:t>
            </a:r>
            <a:r>
              <a:rPr lang="ru-RU" sz="2000" dirty="0"/>
              <a:t>при скорости движения, равной скорости, зафиксированной при проходе последней оси отцепа над последним по ходу движения датчиком КУ, </a:t>
            </a:r>
            <a:r>
              <a:rPr lang="ru-RU" sz="2000" b="1" dirty="0">
                <a:solidFill>
                  <a:srgbClr val="C00000"/>
                </a:solidFill>
              </a:rPr>
              <a:t>и времени, необходимого для достижения зоны прохода на смежный путь следующим отцепом </a:t>
            </a:r>
            <a:r>
              <a:rPr lang="ru-RU" sz="2000" dirty="0"/>
              <a:t>при условии его движения с максимальной скоростью. Расчет скорости отцепа ведется по информации от ДСС с учетом данных о межосных расстояний в тележках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281" b="14607"/>
          <a:stretch/>
        </p:blipFill>
        <p:spPr>
          <a:xfrm>
            <a:off x="247266" y="457200"/>
            <a:ext cx="8633012" cy="41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350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4839585"/>
            <a:ext cx="9127544" cy="1979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Освобождение стрелки фиксируется с учетом выполнения следующих условий: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проследование всех осей и тележек отцепа по стрелочному датчику,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освобождение РЦ стрелки,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истечение временного интервала задержки до освобождения габарита,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отсутствие осей очередного отцепа на стрелочном датчике.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79" y="334820"/>
            <a:ext cx="6768429" cy="4504765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92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84812"/>
            <a:ext cx="9127544" cy="13731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Функции </a:t>
            </a:r>
            <a:r>
              <a:rPr lang="ru-RU" sz="2000" dirty="0"/>
              <a:t>управления стрелками, сигналами, замедлителями переданы УВК (Управляющий Вычислительный Комплекс</a:t>
            </a:r>
            <a:r>
              <a:rPr lang="ru-RU" sz="2000" dirty="0" smtClean="0"/>
              <a:t>). Помимо </a:t>
            </a:r>
            <a:r>
              <a:rPr lang="ru-RU" sz="2000" dirty="0"/>
              <a:t>управления, УВК осуществляет сбор, хранение и передачу данных о состоянии напольных устройств.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216"/>
          <a:stretch/>
        </p:blipFill>
        <p:spPr>
          <a:xfrm>
            <a:off x="976416" y="457200"/>
            <a:ext cx="7383966" cy="5027612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084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55376"/>
            <a:ext cx="9127544" cy="2302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Контрольно-Диагностический </a:t>
            </a:r>
            <a:r>
              <a:rPr lang="ru-RU" sz="2000" b="1" dirty="0">
                <a:solidFill>
                  <a:srgbClr val="C00000"/>
                </a:solidFill>
              </a:rPr>
              <a:t>Комплекс Станционных Устройств (КДК СУ) </a:t>
            </a:r>
            <a:r>
              <a:rPr lang="ru-RU" sz="2000" dirty="0" smtClean="0"/>
              <a:t>позволяет </a:t>
            </a:r>
            <a:r>
              <a:rPr lang="ru-RU" sz="2000" dirty="0"/>
              <a:t>осуществлять автоматический мониторинг функционирования горочных устройств в режиме реального времени, отображение диагностической информации, оповещение персонала по результатам диагностики, протоколирование и хранение информации о состоянии устройств.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dirty="0"/>
              <a:t>Кроме того КДК позволяет формировать объективный анализ работы горочных устройств, в отличие от субъективных анализов замечаний в ДУ 46.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834" y="457200"/>
            <a:ext cx="5329519" cy="3997139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890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3240741"/>
            <a:ext cx="9127544" cy="3617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Питающая УЭП-МПК </a:t>
            </a:r>
            <a:r>
              <a:rPr lang="ru-RU" sz="2000" b="1" dirty="0" smtClean="0">
                <a:solidFill>
                  <a:srgbClr val="C00000"/>
                </a:solidFill>
              </a:rPr>
              <a:t>ГАЦ. </a:t>
            </a:r>
            <a:r>
              <a:rPr lang="ru-RU" sz="2000" dirty="0"/>
              <a:t>Конструктивно и территориально разделено оборудование по принципу служебной принадлежности. Разделение на основных потребителей производится на уровне </a:t>
            </a:r>
            <a:r>
              <a:rPr lang="ru-RU" sz="2000" b="1" dirty="0"/>
              <a:t>вводных устройств (ВУФ) </a:t>
            </a:r>
            <a:r>
              <a:rPr lang="ru-RU" sz="2000" dirty="0"/>
              <a:t>в пост ЭЦ с установкой у потребителя каждой службы отдельного комплекта распределительного устройства КРУ для служб СЦБ, НГЧ и связи. Применена трехкаскадная защита от коммутирующих и атмосферных перенапряжений. Упразднена конденсаторная панель, которая снижала надежность работы системы электропитания и увеличивала расходы на текущее обслуживание и содержание. Благодаря применению централизованной системы бесперебойного питания обеспечена бесперебойность работы оборудования вычислительной техники.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49216"/>
          <a:stretch/>
        </p:blipFill>
        <p:spPr>
          <a:xfrm>
            <a:off x="1055594" y="542925"/>
            <a:ext cx="6858000" cy="2612091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822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5752165"/>
            <a:ext cx="9127544" cy="1105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Наиболее </a:t>
            </a:r>
            <a:r>
              <a:rPr lang="ru-RU" sz="2000" dirty="0"/>
              <a:t>современной и функциональной отечественной системой ГАЦ является микропроцессорная система ГАЦ-МН, входящая в состав горочного микропроцессорного комплекса КГМ ПК.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315" t="14266"/>
          <a:stretch/>
        </p:blipFill>
        <p:spPr>
          <a:xfrm>
            <a:off x="1223682" y="371650"/>
            <a:ext cx="7368989" cy="54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429000"/>
            <a:ext cx="9127544" cy="3321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КРУ.   </a:t>
            </a:r>
            <a:r>
              <a:rPr lang="ru-RU" sz="2000" dirty="0" smtClean="0"/>
              <a:t>Обеспечено </a:t>
            </a:r>
            <a:r>
              <a:rPr lang="ru-RU" sz="2000" dirty="0"/>
              <a:t>резервирование электроснабжения от аккумуляторной батареи на время 2 часа всех потребителей, от которых зависит непрерывность роспуска составов. Улучшены условия труда обслуживающего персонала применением </a:t>
            </a:r>
            <a:r>
              <a:rPr lang="ru-RU" sz="2000" dirty="0" err="1"/>
              <a:t>малообслуживаемых</a:t>
            </a:r>
            <a:r>
              <a:rPr lang="ru-RU" sz="2000" dirty="0"/>
              <a:t> герметизированных аккумуляторных батарей. Расширено количество параметров для возможности диагностики и мониторинга. Вместо ранее применявшейся системы энергоснабжения TN - C применена рекомендуемая ПУЭ в качестве приоритетной система энергоснабжения TN - C - S, в которой приходящий с ТП проводник PEN, объединяющий в себе токоведущие и защитные функции, разделяется на два проводника PE и N, чем обеспечивается разделение данных функций. Это повышает качество электроснабжения средств вычислительной техники и снижает </a:t>
            </a:r>
            <a:r>
              <a:rPr lang="ru-RU" sz="2000" dirty="0" err="1"/>
              <a:t>пожароопасность</a:t>
            </a:r>
            <a:r>
              <a:rPr lang="ru-RU" sz="2000" dirty="0"/>
              <a:t> электроустановки.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1308" b="-1"/>
          <a:stretch/>
        </p:blipFill>
        <p:spPr>
          <a:xfrm>
            <a:off x="632011" y="924485"/>
            <a:ext cx="6858000" cy="25045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92353"/>
          <a:stretch/>
        </p:blipFill>
        <p:spPr>
          <a:xfrm>
            <a:off x="632011" y="558053"/>
            <a:ext cx="6858000" cy="393326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262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34" y="457200"/>
            <a:ext cx="8193741" cy="6145306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0754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18" y="346262"/>
            <a:ext cx="8538882" cy="6404162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6199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КСАУ СП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4004047"/>
            <a:ext cx="9127544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05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903" y="5658035"/>
            <a:ext cx="9127544" cy="7427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Оборудование ГАЦ МН: </a:t>
            </a:r>
            <a:r>
              <a:rPr lang="ru-RU" sz="2000" dirty="0"/>
              <a:t>Модули ввода сигналов </a:t>
            </a:r>
            <a:r>
              <a:rPr lang="ru-RU" sz="2000" dirty="0" smtClean="0"/>
              <a:t>АРС; </a:t>
            </a:r>
            <a:r>
              <a:rPr lang="ru-RU" sz="2000" dirty="0"/>
              <a:t>Модули вывода </a:t>
            </a:r>
            <a:r>
              <a:rPr lang="ru-RU" sz="2000" dirty="0" smtClean="0"/>
              <a:t>сигналов.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229"/>
          <a:stretch/>
        </p:blipFill>
        <p:spPr>
          <a:xfrm>
            <a:off x="1055594" y="497540"/>
            <a:ext cx="6858000" cy="4874559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25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5792506"/>
            <a:ext cx="9127544" cy="7831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ГАЦ АРС основной Шлюзовой шкаф – объединяет по сетям все </a:t>
            </a:r>
            <a:r>
              <a:rPr lang="ru-RU" sz="2000" dirty="0" smtClean="0"/>
              <a:t>устройства: КСАУ, СП, КДК, ГАЦ, АРС, </a:t>
            </a:r>
            <a:r>
              <a:rPr lang="ru-RU" sz="2000" dirty="0"/>
              <a:t>резерв </a:t>
            </a:r>
            <a:r>
              <a:rPr lang="ru-RU" sz="2000" dirty="0" smtClean="0"/>
              <a:t>метеостанция, КЗП, </a:t>
            </a:r>
            <a:r>
              <a:rPr lang="ru-RU" sz="2000" dirty="0"/>
              <a:t>АРМы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94" y="457200"/>
            <a:ext cx="6858000" cy="5143500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17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154" b="14472"/>
          <a:stretch/>
        </p:blipFill>
        <p:spPr>
          <a:xfrm>
            <a:off x="24466" y="457200"/>
            <a:ext cx="8920255" cy="5042647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825" y="5749080"/>
            <a:ext cx="91478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Оборудование и аппаратура  </a:t>
            </a:r>
            <a:r>
              <a:rPr lang="ru-RU" sz="2000" b="1" dirty="0"/>
              <a:t>ГАЦ МН</a:t>
            </a:r>
            <a:r>
              <a:rPr lang="ru-RU" sz="2000" b="1" dirty="0" smtClean="0"/>
              <a:t>: </a:t>
            </a:r>
            <a:r>
              <a:rPr lang="ru-RU" sz="2000" dirty="0" smtClean="0"/>
              <a:t>Блоки управления стрелками и релейные</a:t>
            </a:r>
          </a:p>
          <a:p>
            <a:r>
              <a:rPr lang="ru-RU" sz="2000" dirty="0" smtClean="0"/>
              <a:t> схемы; Матрицы ввода сигналов.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961482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56" y="1102659"/>
            <a:ext cx="9127544" cy="53115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Техническая </a:t>
            </a:r>
            <a:r>
              <a:rPr lang="ru-RU" sz="2000" dirty="0"/>
              <a:t>реализация структурной схемы с использованием современных методов информационных технологий позволяют достичь автоматизации следующих </a:t>
            </a:r>
            <a:r>
              <a:rPr lang="ru-RU" sz="2000" b="1" dirty="0">
                <a:solidFill>
                  <a:srgbClr val="002060"/>
                </a:solidFill>
              </a:rPr>
              <a:t>функций ГАЦ МН</a:t>
            </a:r>
            <a:r>
              <a:rPr lang="ru-RU" sz="2000" dirty="0"/>
              <a:t>: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smtClean="0"/>
              <a:t>прием </a:t>
            </a:r>
            <a:r>
              <a:rPr lang="ru-RU" sz="2000" dirty="0"/>
              <a:t>из АСУ СС готовых сортировочных листков;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запрос </a:t>
            </a:r>
            <a:r>
              <a:rPr lang="ru-RU" sz="2000" b="1" dirty="0">
                <a:solidFill>
                  <a:srgbClr val="C00000"/>
                </a:solidFill>
              </a:rPr>
              <a:t>в АСУ СС и прием информации о текущем накоплении вагонов в ПФ при маневровых передвижениях на путях со стороны спускной части горки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- передачу в АСУ СС исполненной программы роспуска;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smtClean="0"/>
              <a:t>передачу </a:t>
            </a:r>
            <a:r>
              <a:rPr lang="ru-RU" sz="2000" dirty="0"/>
              <a:t>в АСУ СС информации об убранных и поступивших в ходе маневров вагонах на путях ПФ;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smtClean="0"/>
              <a:t>управление </a:t>
            </a:r>
            <a:r>
              <a:rPr lang="ru-RU" sz="2000" dirty="0"/>
              <a:t>маршрутами движения отцепов согласно программе роспуска с возможностью ее корректировки в предварительном и оперативном порядке;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2000" b="1" dirty="0">
                <a:solidFill>
                  <a:srgbClr val="C00000"/>
                </a:solidFill>
              </a:rPr>
              <a:t>защиты от перевода стрелки под длиннобазными вагонами, при прохождении которых может освобождаться стрелочная РЦ;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2000" b="1" dirty="0">
                <a:solidFill>
                  <a:srgbClr val="C00000"/>
                </a:solidFill>
              </a:rPr>
              <a:t>защиты стрелок от взреза при маневровых передвижениях;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2000" b="1" dirty="0">
                <a:solidFill>
                  <a:srgbClr val="C00000"/>
                </a:solidFill>
              </a:rPr>
              <a:t>защиты от удара в бок путем неперевода стрелки по маршруту текущему отцепу при отсутствии габарита за соответствующей стрелкой (в комплекте с АРС);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107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73180"/>
            <a:ext cx="9127544" cy="6123455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ru-RU" sz="2000" dirty="0" smtClean="0"/>
              <a:t>установку </a:t>
            </a:r>
            <a:r>
              <a:rPr lang="ru-RU" sz="2000" dirty="0"/>
              <a:t>стрелок в безопасное положение при движении вверх по спускной части горки;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упреждающий </a:t>
            </a:r>
            <a:r>
              <a:rPr lang="ru-RU" sz="2000" b="1" dirty="0">
                <a:solidFill>
                  <a:srgbClr val="C00000"/>
                </a:solidFill>
              </a:rPr>
              <a:t>перевод стрелок по маршруту следования отцепов (с фиксацией наличия контроля положения стрелки, контроля положения стрелочной рукоятки, результата перевода «переводилась/не переводилась» , времени перевода);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выдачу </a:t>
            </a:r>
            <a:r>
              <a:rPr lang="ru-RU" sz="2000" b="1" dirty="0">
                <a:solidFill>
                  <a:srgbClr val="C00000"/>
                </a:solidFill>
              </a:rPr>
              <a:t>информации о количестве вагонов в очередных отцепах;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>
              <a:buFontTx/>
              <a:buChar char="-"/>
            </a:pPr>
            <a:r>
              <a:rPr lang="ru-RU" sz="2000" dirty="0" smtClean="0"/>
              <a:t>формирование </a:t>
            </a:r>
            <a:r>
              <a:rPr lang="ru-RU" sz="2000" dirty="0"/>
              <a:t>и передачу информации на АРМ ДСПГ, АРМ горочного оператора, горочного табло коллективного пользования;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диагностирование </a:t>
            </a:r>
            <a:r>
              <a:rPr lang="ru-RU" sz="2000" b="1" dirty="0">
                <a:solidFill>
                  <a:srgbClr val="C00000"/>
                </a:solidFill>
              </a:rPr>
              <a:t>и индикацию состояния следующего напольного оборудования: </a:t>
            </a:r>
            <a:r>
              <a:rPr lang="ru-RU" sz="2000" dirty="0"/>
              <a:t>реверсивных ДСО, </a:t>
            </a:r>
            <a:r>
              <a:rPr lang="ru-RU" sz="2000" dirty="0" err="1"/>
              <a:t>весомеров</a:t>
            </a:r>
            <a:r>
              <a:rPr lang="ru-RU" sz="2000" dirty="0"/>
              <a:t> и РТДС; устройств КЗП сортировочного парка; РЦ с фиксацией ложных занятий и освобождений в процессе роспуска; </a:t>
            </a:r>
            <a:r>
              <a:rPr lang="ru-RU" sz="2000" dirty="0" err="1"/>
              <a:t>изостыков</a:t>
            </a:r>
            <a:r>
              <a:rPr lang="ru-RU" sz="2000" dirty="0"/>
              <a:t>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диагностирование </a:t>
            </a:r>
            <a:r>
              <a:rPr lang="ru-RU" sz="2000" b="1" dirty="0">
                <a:solidFill>
                  <a:srgbClr val="C00000"/>
                </a:solidFill>
              </a:rPr>
              <a:t>УВК и средств сопряжения с напольным оборудованием: </a:t>
            </a:r>
            <a:r>
              <a:rPr lang="ru-RU" sz="2000" dirty="0"/>
              <a:t>диагностика работоспособности составных частей УВК; диагностика работы программного обеспечения УВК; состояние матрицы входных сигналов;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smtClean="0"/>
              <a:t>протоколирование </a:t>
            </a:r>
            <a:r>
              <a:rPr lang="ru-RU" sz="2000" dirty="0"/>
              <a:t>сбоев в работе УВК и напольного оборудования;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протоколирование</a:t>
            </a:r>
            <a:r>
              <a:rPr lang="ru-RU" sz="2000" dirty="0" smtClean="0"/>
              <a:t> </a:t>
            </a:r>
            <a:r>
              <a:rPr lang="ru-RU" sz="2000" dirty="0"/>
              <a:t>процесса роспуска (текстовое и графическое).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60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81284"/>
            <a:ext cx="9127544" cy="1976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В </a:t>
            </a:r>
            <a:r>
              <a:rPr lang="ru-RU" sz="2000" dirty="0"/>
              <a:t>системе ГАЦ МН </a:t>
            </a:r>
            <a:r>
              <a:rPr lang="ru-RU" sz="2000" b="1" dirty="0">
                <a:solidFill>
                  <a:srgbClr val="C00000"/>
                </a:solidFill>
              </a:rPr>
              <a:t>впервые в практике создания систем горочной централизации реализовано отслеживание перемещения вагонов на спускной части горки по счетчикам осей без использования рельсовых цепей </a:t>
            </a:r>
            <a:r>
              <a:rPr lang="ru-RU" sz="2000" dirty="0"/>
              <a:t>в зоне от последних разделительных стрелок до замедлителей 3 -й тормозной позиции включительно, а также без использования рельсовых цепей на промежуточных (межстрелочных) участках. </a:t>
            </a:r>
            <a:endParaRPr lang="ru-RU" sz="2000" dirty="0" smtClean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8991"/>
          <a:stretch/>
        </p:blipFill>
        <p:spPr>
          <a:xfrm>
            <a:off x="1035422" y="457200"/>
            <a:ext cx="7328647" cy="444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9649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951" y="4639236"/>
            <a:ext cx="9127544" cy="22187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ГАЦ </a:t>
            </a:r>
            <a:r>
              <a:rPr lang="ru-RU" sz="2000" dirty="0"/>
              <a:t>МН помимо основной своей функции - управления маршрутами скатывания отцепов – </a:t>
            </a:r>
            <a:r>
              <a:rPr lang="ru-RU" sz="2000" b="1" dirty="0"/>
              <a:t>выполняет ряд дополнительных функций</a:t>
            </a:r>
            <a:r>
              <a:rPr lang="ru-RU" sz="2000" dirty="0"/>
              <a:t>: </a:t>
            </a:r>
            <a:r>
              <a:rPr lang="ru-RU" sz="2000" b="1" dirty="0">
                <a:solidFill>
                  <a:srgbClr val="C00000"/>
                </a:solidFill>
              </a:rPr>
              <a:t>контроль исполненного роспуска с автоматической передачей в ИПУ СС сообщений о вагонах, поступивших на пути сортировочного парка; контроль маневровых перемещений вагонов на спускной части горки с передачей в ИПУ СС сообщений о произведенных перестановках вагонов на путях сортировочного парка со стороны горки.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6518" y="0"/>
            <a:ext cx="821615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система автоматизации сортировочного процесса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ГАЦ МН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59" y="387924"/>
            <a:ext cx="8123527" cy="42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1541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</TotalTime>
  <Words>1390</Words>
  <Application>Microsoft Office PowerPoint</Application>
  <PresentationFormat>Экран (4:3)</PresentationFormat>
  <Paragraphs>78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ОАО "РЖД"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Слайд 12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ГАЦ МН</vt:lpstr>
      <vt:lpstr>Комплексная система автоматизации сортировочного процесса КСАУ СП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пользователь</cp:lastModifiedBy>
  <cp:revision>85</cp:revision>
  <dcterms:created xsi:type="dcterms:W3CDTF">2020-04-22T10:21:16Z</dcterms:created>
  <dcterms:modified xsi:type="dcterms:W3CDTF">2024-10-17T04:57:53Z</dcterms:modified>
</cp:coreProperties>
</file>