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9" r:id="rId3"/>
    <p:sldId id="261" r:id="rId4"/>
    <p:sldId id="262" r:id="rId5"/>
    <p:sldId id="263" r:id="rId6"/>
    <p:sldId id="264" r:id="rId7"/>
    <p:sldId id="258" r:id="rId8"/>
    <p:sldId id="260" r:id="rId9"/>
    <p:sldId id="268" r:id="rId10"/>
    <p:sldId id="267" r:id="rId11"/>
    <p:sldId id="266" r:id="rId12"/>
    <p:sldId id="265" r:id="rId13"/>
    <p:sldId id="270" r:id="rId14"/>
    <p:sldId id="271" r:id="rId15"/>
    <p:sldId id="269" r:id="rId16"/>
    <p:sldId id="272" r:id="rId17"/>
    <p:sldId id="273" r:id="rId18"/>
    <p:sldId id="274" r:id="rId19"/>
    <p:sldId id="275" r:id="rId20"/>
    <p:sldId id="276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434" autoAdjust="0"/>
  </p:normalViewPr>
  <p:slideViewPr>
    <p:cSldViewPr snapToGrid="0"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564776" y="5931985"/>
            <a:ext cx="8122024" cy="6224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Организация </a:t>
            </a:r>
            <a:r>
              <a:rPr lang="ru-RU" sz="2400" b="1" dirty="0">
                <a:solidFill>
                  <a:srgbClr val="C00000"/>
                </a:solidFill>
              </a:rPr>
              <a:t>работы операторов </a:t>
            </a:r>
            <a:r>
              <a:rPr lang="ru-RU" sz="2400" b="1" dirty="0" smtClean="0">
                <a:solidFill>
                  <a:srgbClr val="C00000"/>
                </a:solidFill>
              </a:rPr>
              <a:t>сортировочной горки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74695"/>
            <a:ext cx="9144000" cy="2383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Работа </a:t>
            </a:r>
            <a:r>
              <a:rPr lang="ru-RU" sz="2000" dirty="0"/>
              <a:t>горочных операторов существенно осложняется тем, что объекты управления и контроля пространственно разделены. Часть из них (стрелки, замедлители, вагоны и др.) расположена на спускной части горки вне помещения горочного поста, другая — непосредственно на горочном пульте. Как показали наблюдения, одновременное действие перечисленных условий при недостаточно четкой организации труда и отсутствии необходимых технических средств приводит к большим перегрузкам горочных операторов и к их отказам выполнять необходимые действия.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147" t="15087"/>
          <a:stretch/>
        </p:blipFill>
        <p:spPr>
          <a:xfrm>
            <a:off x="1593477" y="400110"/>
            <a:ext cx="5957046" cy="399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9351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43248"/>
            <a:ext cx="9144000" cy="18071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Особенности </a:t>
            </a:r>
            <a:r>
              <a:rPr lang="ru-RU" sz="2000" dirty="0"/>
              <a:t>технологии, местных условий и технического оснащения сортировочных горок отражаются в организационных структурах и связях между горочными операторами, в распределении обязанностей между ними и даже в наименовании отдельных лиц, частично или полностью выполняющих обязанности горочных операторов (дежурные по горкам, помощники диспетчера и т.д.).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18" y="329234"/>
            <a:ext cx="3694838" cy="46140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0647" y="2120410"/>
            <a:ext cx="38458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Структура </a:t>
            </a:r>
            <a:r>
              <a:rPr lang="ru-RU" sz="2000" b="1" dirty="0"/>
              <a:t>типичных </a:t>
            </a:r>
          </a:p>
          <a:p>
            <a:pPr algn="just"/>
            <a:r>
              <a:rPr lang="ru-RU" sz="2000" b="1" dirty="0"/>
              <a:t>информационных связей </a:t>
            </a:r>
          </a:p>
          <a:p>
            <a:pPr algn="just"/>
            <a:r>
              <a:rPr lang="ru-RU" sz="2000" b="1" dirty="0"/>
              <a:t>горочного оператора</a:t>
            </a:r>
          </a:p>
        </p:txBody>
      </p:sp>
    </p:spTree>
    <p:extLst>
      <p:ext uri="{BB962C8B-B14F-4D97-AF65-F5344CB8AC3E}">
        <p14:creationId xmlns:p14="http://schemas.microsoft.com/office/powerpoint/2010/main" xmlns="" val="3709281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11624"/>
            <a:ext cx="914400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Для наиболее типичных по техническому оснащению сортировочных горок приняты следующие определения.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Механизированная сортировочная горка </a:t>
            </a:r>
            <a:r>
              <a:rPr lang="ru-RU" sz="2000" dirty="0"/>
              <a:t>— горка с одним распорядительным (1) и несколькими исполнительными (2, 3) постами управления, на которых рассредоточены горочные операторы. Горка оснащена замедлителями первой и второй тормозных позиций с электрической централизацией горочных стрелок при индивидуальном управлении стрелками или с горочной автоматической централизацией (ГАЦ) старых (</a:t>
            </a:r>
            <a:r>
              <a:rPr lang="ru-RU" sz="2000" dirty="0" err="1"/>
              <a:t>неблочных</a:t>
            </a:r>
            <a:r>
              <a:rPr lang="ru-RU" sz="2000" dirty="0"/>
              <a:t>) систем.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3309" b="12500"/>
          <a:stretch/>
        </p:blipFill>
        <p:spPr>
          <a:xfrm>
            <a:off x="282698" y="370901"/>
            <a:ext cx="8741208" cy="374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3196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58049"/>
            <a:ext cx="9144000" cy="1307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Механизированная сортировочная горка с блочной ГАЦ {БГАЦ) </a:t>
            </a:r>
            <a:r>
              <a:rPr lang="ru-RU" sz="2000" dirty="0"/>
              <a:t>— горка с одним центральным постом управления, за горочным пультом которого сосредоточены все горочные операторы, с размещением тормозных средств, типичным для механизированных горок.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58" y="400110"/>
            <a:ext cx="7635856" cy="50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8489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631142"/>
            <a:ext cx="9144000" cy="9444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Автоматизированная сортировочная горка </a:t>
            </a:r>
            <a:r>
              <a:rPr lang="ru-RU" sz="2000" dirty="0"/>
              <a:t>— полностью механизированная горка с БГАЦ, дополненная третьими (парковыми) тормозными позициями на каждом подгорочном пути и оснащенная системами АРС и ГПЗУ — АЗСР.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9264" b="22206"/>
          <a:stretch/>
        </p:blipFill>
        <p:spPr>
          <a:xfrm>
            <a:off x="53788" y="381000"/>
            <a:ext cx="9036424" cy="525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0879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42883"/>
            <a:ext cx="9144000" cy="14151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Горочный оператор (077) </a:t>
            </a:r>
            <a:r>
              <a:rPr lang="ru-RU" sz="2000" dirty="0"/>
              <a:t>— звено, включенное в контур управления сортировочной горки и выполняющее, помимо функций оператора-диспетчера, функции оператора-технолога и непосредственного дистанционного управления движением отцепов (воздействием на органы управления горочного пульта).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00110"/>
            <a:ext cx="7620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5189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647766"/>
            <a:ext cx="9144000" cy="12102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Оператор-распорядитель (ОП-Р) </a:t>
            </a:r>
            <a:r>
              <a:rPr lang="ru-RU" sz="2000" dirty="0"/>
              <a:t>— главный горочный оператор, задающий программу работы горки, командующий надвигом состава и управляющий головными стрелками и первой тормозной позицией. Рабочее место — на распорядительном посту или за главной секцией центрального горочного пульта.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5882" b="21587"/>
          <a:stretch/>
        </p:blipFill>
        <p:spPr>
          <a:xfrm>
            <a:off x="268941" y="648851"/>
            <a:ext cx="8606118" cy="475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8697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72000"/>
            <a:ext cx="9144000" cy="2286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Оператор-исполнитель (ОП-И) </a:t>
            </a:r>
            <a:r>
              <a:rPr lang="ru-RU" sz="2000" dirty="0"/>
              <a:t>— горочный оператор исполнительного поста (механизированной горки) или пучковых секций центрального горочного пульта, оперативно подчиненный оператору-распорядителю, управляющий вторыми тормозными позициями и распределительной стрелочной зоной, включая </a:t>
            </a:r>
            <a:r>
              <a:rPr lang="ru-RU" sz="2000" dirty="0" err="1"/>
              <a:t>подгорочные</a:t>
            </a:r>
            <a:r>
              <a:rPr lang="ru-RU" sz="2000" dirty="0"/>
              <a:t> пути. Помощники операторов-исполнителей на механизированных и автоматизированных горках с третьими парковыми тормозными позициями управляют только замедлителями этих позиций и могут располагаться в специально вынесенных в </a:t>
            </a:r>
            <a:r>
              <a:rPr lang="ru-RU" sz="2000" dirty="0" err="1"/>
              <a:t>подгорочный</a:t>
            </a:r>
            <a:r>
              <a:rPr lang="ru-RU" sz="2000" dirty="0"/>
              <a:t> парк постах.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230"/>
          <a:stretch/>
        </p:blipFill>
        <p:spPr>
          <a:xfrm>
            <a:off x="848285" y="400110"/>
            <a:ext cx="7727685" cy="405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190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95483"/>
            <a:ext cx="9144000" cy="283732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Решение </a:t>
            </a:r>
            <a:r>
              <a:rPr lang="ru-RU" sz="2000" b="1" dirty="0">
                <a:solidFill>
                  <a:srgbClr val="002060"/>
                </a:solidFill>
              </a:rPr>
              <a:t>проблем совершенствования</a:t>
            </a:r>
            <a:r>
              <a:rPr lang="ru-RU" sz="2000" dirty="0"/>
              <a:t> взаимодействия операторов с технической частью систем управления сортировочной горки ведется </a:t>
            </a:r>
            <a:r>
              <a:rPr lang="ru-RU" sz="2000" b="1" dirty="0"/>
              <a:t>в трех основных </a:t>
            </a:r>
            <a:r>
              <a:rPr lang="ru-RU" sz="2000" b="1" dirty="0" smtClean="0"/>
              <a:t>направлениях</a:t>
            </a:r>
            <a:r>
              <a:rPr lang="ru-RU" sz="2000" dirty="0" smtClean="0"/>
              <a:t>. </a:t>
            </a:r>
            <a:r>
              <a:rPr lang="ru-RU" sz="2000" u="sng" dirty="0"/>
              <a:t>В результате можно</a:t>
            </a:r>
            <a:r>
              <a:rPr lang="ru-RU" sz="2000" dirty="0"/>
              <a:t>:</a:t>
            </a:r>
          </a:p>
          <a:p>
            <a:pPr marL="0" indent="0" algn="just">
              <a:buNone/>
            </a:pPr>
            <a:r>
              <a:rPr lang="ru-RU" sz="2000" dirty="0"/>
              <a:t>1) установить оптимальный объем и наилучшие способы выдачи информации оператору;</a:t>
            </a:r>
          </a:p>
          <a:p>
            <a:pPr marL="0" indent="0" algn="just">
              <a:buNone/>
            </a:pPr>
            <a:r>
              <a:rPr lang="ru-RU" sz="2000" dirty="0"/>
              <a:t>2) правильно скомпоновать горочные пульты управления;</a:t>
            </a:r>
          </a:p>
          <a:p>
            <a:pPr marL="0" indent="0" algn="just">
              <a:buNone/>
            </a:pPr>
            <a:r>
              <a:rPr lang="ru-RU" sz="2000" dirty="0"/>
              <a:t>3) определить и предложить к внедрению комплекс организационных, технологических и технических мероприятий, снижающих загрузку оператора и повышающих эффективность системы.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4910288"/>
              </p:ext>
            </p:extLst>
          </p:nvPr>
        </p:nvGraphicFramePr>
        <p:xfrm>
          <a:off x="1640541" y="400110"/>
          <a:ext cx="5462883" cy="3708108"/>
        </p:xfrm>
        <a:graphic>
          <a:graphicData uri="http://schemas.openxmlformats.org/drawingml/2006/table">
            <a:tbl>
              <a:tblPr firstRow="1" firstCol="1" bandRow="1"/>
              <a:tblGrid>
                <a:gridCol w="1820961"/>
                <a:gridCol w="1820961"/>
                <a:gridCol w="1820961"/>
              </a:tblGrid>
              <a:tr h="614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Оптимизация распределения функций между оператором и горочными автоматическими устройствами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Оптимизация сопряжения информационных каналов оператора с технической частью систем автоматики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Повышение эффективности системы путем улучшения профессионального отбора и обучения операторов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</a:tr>
              <a:tr h="901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Принципы и критерии распределения функций между оператором и управляющими системами горочной автоматики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Способы и критерии оценки оптимальности структуры сопряжения (согласования) операторского звена с техническими устройствами управления процессом роспуска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Методы, критерии профессионального отбора горочных операторов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614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Показатели характеристики точности, скорости и надежности действий горочного оператора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Показатели информационной загрузки и средства ее снижения, перераспределения и др.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Средства обучения горочных операторов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</a:tr>
              <a:tr h="1370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Оптимальные структуры алгоритмов функционирования комплексных систем «оператор—сортировочная горка» с учетом алгоритмов работы оператора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Способы и принципы представления технологической информации горочному оператору. Принципы рациональной компоновки горочных пультов управления и критерий оценки оптимальности компоновки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69" marR="64069" marT="64069" marB="64069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07" marR="6407" marT="6407" marB="6407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70297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99847"/>
            <a:ext cx="9144000" cy="13581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Основные факторы загрузки, сбоев и ошибок в работе </a:t>
            </a:r>
            <a:r>
              <a:rPr lang="ru-RU" sz="2000" b="1">
                <a:solidFill>
                  <a:srgbClr val="002060"/>
                </a:solidFill>
              </a:rPr>
              <a:t>горочного </a:t>
            </a:r>
            <a:r>
              <a:rPr lang="ru-RU" sz="2000" b="1" smtClean="0">
                <a:solidFill>
                  <a:srgbClr val="002060"/>
                </a:solidFill>
              </a:rPr>
              <a:t>оператора.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/>
              <a:t>Исследования деятельности операторов горочных управляющих систем на разных стадиях автоматизации горки позволили установить перечень и объем функций управления и контроля, характерных для каждой из этих </a:t>
            </a:r>
            <a:r>
              <a:rPr lang="ru-RU" sz="2000" dirty="0" smtClean="0"/>
              <a:t>стадий.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400110"/>
            <a:ext cx="9291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Перечень и объем функций управления и контроля на разных стадиях автоматизации горки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8644672"/>
              </p:ext>
            </p:extLst>
          </p:nvPr>
        </p:nvGraphicFramePr>
        <p:xfrm>
          <a:off x="214720" y="958975"/>
          <a:ext cx="6065055" cy="4351338"/>
        </p:xfrm>
        <a:graphic>
          <a:graphicData uri="http://schemas.openxmlformats.org/drawingml/2006/table">
            <a:tbl>
              <a:tblPr firstRow="1" firstCol="1" bandRow="1"/>
              <a:tblGrid>
                <a:gridCol w="1037781"/>
                <a:gridCol w="1334887"/>
                <a:gridCol w="1245442"/>
                <a:gridCol w="1245442"/>
                <a:gridCol w="1201503"/>
              </a:tblGrid>
              <a:tr h="179545">
                <a:tc rowSpan="2">
                  <a:txBody>
                    <a:bodyPr/>
                    <a:lstStyle/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Деятельность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71755" marR="7175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оператора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vert="vert27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Перечень основных объектов и выполняемых операций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Объем функций оператора, %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9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Механизированная горка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Механизированная горка с Б ГАЦ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Автоматизированная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горка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1258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Функции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управления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Горочные сигналы. Стрелки.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Установка маршрутов ГАЦ. Замедлители.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Надвиг.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Маневровая работа. Автоматические устройства при сбоях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80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A9A9"/>
                    </a:solidFill>
                  </a:tcPr>
                </a:tc>
              </a:tr>
              <a:tr h="2639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Функции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контроля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Отрыв отцепов.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Интервалы.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Ходовые свойства отцепов и ситуации на спусковой части горки.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Правильность маршрутов (правильность ввода их в ГАЦ). Правильность действия ГАЦ, АЗСР, ГПЗУ, АРС. Правильность хода роспуска. Правильность расцепки. Ситуации в парках сортировочном и прибытия. Маневровые передвижения. Проход длиннобазных вагонов и отцепов с особыми признаками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5241" marR="45241" marT="45241" marB="45241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524" marR="4524" marT="4524" marB="452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71044" y="1832438"/>
            <a:ext cx="5217462" cy="34778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Функции контроля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dirty="0" smtClean="0"/>
              <a:t>Правильность </a:t>
            </a:r>
            <a:r>
              <a:rPr lang="ru-RU" sz="2000" dirty="0"/>
              <a:t>маршрутов (правильность ввода их в ГАЦ). </a:t>
            </a:r>
            <a:endParaRPr lang="ru-RU" sz="2000" dirty="0" smtClean="0"/>
          </a:p>
          <a:p>
            <a:pPr algn="just"/>
            <a:r>
              <a:rPr lang="ru-RU" sz="2000" dirty="0" smtClean="0"/>
              <a:t>Правильность </a:t>
            </a:r>
            <a:r>
              <a:rPr lang="ru-RU" sz="2000" dirty="0"/>
              <a:t>действия ГАЦ, АЗСР, ГПЗУ, АРС. </a:t>
            </a:r>
            <a:endParaRPr lang="ru-RU" sz="2000" dirty="0" smtClean="0"/>
          </a:p>
          <a:p>
            <a:pPr algn="just"/>
            <a:r>
              <a:rPr lang="ru-RU" sz="2000" dirty="0" smtClean="0"/>
              <a:t>Правильность </a:t>
            </a:r>
            <a:r>
              <a:rPr lang="ru-RU" sz="2000" dirty="0"/>
              <a:t>хода роспуска. </a:t>
            </a:r>
            <a:endParaRPr lang="ru-RU" sz="2000" dirty="0" smtClean="0"/>
          </a:p>
          <a:p>
            <a:pPr algn="just"/>
            <a:r>
              <a:rPr lang="ru-RU" sz="2000" dirty="0" smtClean="0"/>
              <a:t>Правильность </a:t>
            </a:r>
            <a:r>
              <a:rPr lang="ru-RU" sz="2000" dirty="0"/>
              <a:t>расцепки. </a:t>
            </a:r>
            <a:endParaRPr lang="ru-RU" sz="2000" dirty="0" smtClean="0"/>
          </a:p>
          <a:p>
            <a:pPr algn="just"/>
            <a:r>
              <a:rPr lang="ru-RU" sz="2000" dirty="0" smtClean="0"/>
              <a:t>Ситуации </a:t>
            </a:r>
            <a:r>
              <a:rPr lang="ru-RU" sz="2000" dirty="0"/>
              <a:t>в парках сортировочном и прибытия. </a:t>
            </a:r>
            <a:endParaRPr lang="ru-RU" sz="2000" dirty="0" smtClean="0"/>
          </a:p>
          <a:p>
            <a:pPr algn="just"/>
            <a:r>
              <a:rPr lang="ru-RU" sz="2000" dirty="0" smtClean="0"/>
              <a:t>Маневровые </a:t>
            </a:r>
            <a:r>
              <a:rPr lang="ru-RU" sz="2000" dirty="0"/>
              <a:t>передвижения. </a:t>
            </a:r>
            <a:endParaRPr lang="ru-RU" sz="2000" dirty="0" smtClean="0"/>
          </a:p>
          <a:p>
            <a:pPr algn="just"/>
            <a:r>
              <a:rPr lang="ru-RU" sz="2000" dirty="0" smtClean="0"/>
              <a:t>Проход </a:t>
            </a:r>
            <a:r>
              <a:rPr lang="ru-RU" sz="2000" dirty="0" err="1"/>
              <a:t>длиннобазных</a:t>
            </a:r>
            <a:r>
              <a:rPr lang="ru-RU" sz="2000" dirty="0"/>
              <a:t> вагонов и отцепов с особыми признаками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48940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4087906"/>
            <a:ext cx="8993875" cy="2057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Сортировочная станция предназначена для расформирования прибывающих поездов и формирования новых и представляет собой систему парков</a:t>
            </a:r>
            <a:r>
              <a:rPr lang="ru-RU" sz="2000" dirty="0"/>
              <a:t>: </a:t>
            </a:r>
            <a:r>
              <a:rPr lang="ru-RU" sz="2000" b="1" dirty="0">
                <a:solidFill>
                  <a:srgbClr val="C00000"/>
                </a:solidFill>
              </a:rPr>
              <a:t>ПП </a:t>
            </a:r>
            <a:r>
              <a:rPr lang="ru-RU" sz="2000" dirty="0"/>
              <a:t>— парк прибытия, </a:t>
            </a:r>
            <a:r>
              <a:rPr lang="ru-RU" sz="2000" b="1" dirty="0">
                <a:solidFill>
                  <a:srgbClr val="C00000"/>
                </a:solidFill>
              </a:rPr>
              <a:t>СП</a:t>
            </a:r>
            <a:r>
              <a:rPr lang="ru-RU" sz="2000" dirty="0"/>
              <a:t> — сортировочный парк, </a:t>
            </a:r>
            <a:r>
              <a:rPr lang="ru-RU" sz="2000" b="1" dirty="0">
                <a:solidFill>
                  <a:srgbClr val="C00000"/>
                </a:solidFill>
              </a:rPr>
              <a:t>ПО</a:t>
            </a:r>
            <a:r>
              <a:rPr lang="ru-RU" sz="2000" dirty="0"/>
              <a:t> — парк </a:t>
            </a:r>
            <a:r>
              <a:rPr lang="ru-RU" sz="2000" dirty="0" smtClean="0"/>
              <a:t>отправления. </a:t>
            </a:r>
            <a:r>
              <a:rPr lang="ru-RU" sz="2000" dirty="0"/>
              <a:t>Поезда, прибывающие </a:t>
            </a:r>
            <a:r>
              <a:rPr lang="ru-RU" sz="2000" dirty="0" smtClean="0"/>
              <a:t>с разных </a:t>
            </a:r>
            <a:r>
              <a:rPr lang="ru-RU" sz="2000" dirty="0"/>
              <a:t>направлений </a:t>
            </a:r>
            <a:r>
              <a:rPr lang="ru-RU" sz="2000" dirty="0" smtClean="0"/>
              <a:t>принимаются </a:t>
            </a:r>
            <a:r>
              <a:rPr lang="ru-RU" sz="2000" dirty="0"/>
              <a:t>в парке ПП. Каждый состав после технологической обработки и прицепки локомотива к «хвосту» состава надвигается на горку, которая находится в начале парка СП, и расформировывается.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2275"/>
          <a:stretch/>
        </p:blipFill>
        <p:spPr>
          <a:xfrm>
            <a:off x="25790" y="1109845"/>
            <a:ext cx="8703698" cy="22053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42676" y="881245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ПП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00935" y="796969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СП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45291" y="810879"/>
            <a:ext cx="486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56495" y="2353235"/>
            <a:ext cx="255494" cy="242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728535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63473"/>
            <a:ext cx="9144000" cy="18825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А </a:t>
            </a:r>
            <a:r>
              <a:rPr lang="ru-RU" sz="2000" dirty="0"/>
              <a:t>также выявить особенности управления роспуском и общие факторы перегрузки </a:t>
            </a:r>
            <a:r>
              <a:rPr lang="ru-RU" sz="2000" dirty="0" smtClean="0"/>
              <a:t>оператора: </a:t>
            </a:r>
            <a:r>
              <a:rPr lang="ru-RU" sz="2000" dirty="0"/>
              <a:t>логическую сложность переработки оперативной информации, особенно при сбоях процесса; большое число запоминаемых различных технологических ситуаций; высокую плотность скатывающихся отцепов и многообразие неблагоприятных их сочетаний, особых признаков и режимов роспуска.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26894" y="400110"/>
            <a:ext cx="9238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Перечень и объем функций управления и контроля на разных стадиях автоматизации горки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3157342"/>
              </p:ext>
            </p:extLst>
          </p:nvPr>
        </p:nvGraphicFramePr>
        <p:xfrm>
          <a:off x="106126" y="884457"/>
          <a:ext cx="2979737" cy="4064000"/>
        </p:xfrm>
        <a:graphic>
          <a:graphicData uri="http://schemas.openxmlformats.org/presentationml/2006/ole">
            <p:oleObj spid="_x0000_s1043" name="Document" r:id="rId3" imgW="6662768" imgH="9087551" progId="Word.Document.12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68991" y="1169552"/>
            <a:ext cx="8175009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                              Фактор </a:t>
            </a:r>
            <a:r>
              <a:rPr lang="ru-RU" sz="2000" b="1" dirty="0">
                <a:solidFill>
                  <a:srgbClr val="002060"/>
                </a:solidFill>
              </a:rPr>
              <a:t>перегрузки </a:t>
            </a:r>
            <a:r>
              <a:rPr lang="ru-RU" sz="2000" b="1" dirty="0" smtClean="0">
                <a:solidFill>
                  <a:srgbClr val="002060"/>
                </a:solidFill>
              </a:rPr>
              <a:t>оператора</a:t>
            </a:r>
          </a:p>
          <a:p>
            <a:pPr algn="just"/>
            <a:r>
              <a:rPr lang="ru-RU" sz="2000" dirty="0" smtClean="0"/>
              <a:t>*Лимит </a:t>
            </a:r>
            <a:r>
              <a:rPr lang="ru-RU" sz="2000" dirty="0"/>
              <a:t>времени оценки ситуаций, принятия </a:t>
            </a:r>
            <a:r>
              <a:rPr lang="ru-RU" sz="2000" dirty="0" smtClean="0"/>
              <a:t>и реализации решений, сек.</a:t>
            </a:r>
          </a:p>
          <a:p>
            <a:pPr algn="just"/>
            <a:r>
              <a:rPr lang="ru-RU" sz="2000" dirty="0" smtClean="0"/>
              <a:t>*Высокая </a:t>
            </a:r>
            <a:r>
              <a:rPr lang="ru-RU" sz="2000" dirty="0"/>
              <a:t>плотность скатывания отцепов, </a:t>
            </a:r>
            <a:r>
              <a:rPr lang="ru-RU" sz="2000" dirty="0" smtClean="0"/>
              <a:t>отцеп/мин.</a:t>
            </a:r>
          </a:p>
          <a:p>
            <a:pPr algn="just"/>
            <a:r>
              <a:rPr lang="ru-RU" sz="2000" dirty="0" smtClean="0"/>
              <a:t>*Логическая </a:t>
            </a:r>
            <a:r>
              <a:rPr lang="ru-RU" sz="2000" dirty="0"/>
              <a:t>сложность принятия решений при устранении сбоев, выборе пути отброса отцепов и т.д., условные </a:t>
            </a:r>
            <a:r>
              <a:rPr lang="ru-RU" sz="2000" dirty="0" smtClean="0"/>
              <a:t>единицы.</a:t>
            </a:r>
          </a:p>
          <a:p>
            <a:pPr algn="just"/>
            <a:r>
              <a:rPr lang="ru-RU" sz="2000" dirty="0"/>
              <a:t>*Перегрузка моторными (управляющими) функциями, число действий на 1 </a:t>
            </a:r>
            <a:r>
              <a:rPr lang="ru-RU" sz="2000" dirty="0" smtClean="0"/>
              <a:t>отцеп.</a:t>
            </a:r>
          </a:p>
          <a:p>
            <a:pPr algn="just"/>
            <a:r>
              <a:rPr lang="ru-RU" sz="2000" dirty="0"/>
              <a:t>*Перегрузка информационных каналов между операторами, число </a:t>
            </a:r>
            <a:r>
              <a:rPr lang="ru-RU" sz="2000" dirty="0" err="1" smtClean="0"/>
              <a:t>командо</a:t>
            </a:r>
            <a:r>
              <a:rPr lang="ru-RU" sz="2000" dirty="0" smtClean="0"/>
              <a:t>-сообщений </a:t>
            </a:r>
            <a:r>
              <a:rPr lang="ru-RU" sz="2000" dirty="0"/>
              <a:t>на 1 </a:t>
            </a:r>
            <a:r>
              <a:rPr lang="ru-RU" sz="2000" dirty="0" smtClean="0"/>
              <a:t>состав.</a:t>
            </a:r>
          </a:p>
          <a:p>
            <a:pPr algn="just"/>
            <a:r>
              <a:rPr lang="ru-RU" sz="2000" dirty="0"/>
              <a:t>*Большой объем запоминаемой оператором информации, перегрузка его оперативной и долговременной памяти, число необходимых для запоминания </a:t>
            </a:r>
            <a:r>
              <a:rPr lang="ru-RU" sz="2000" dirty="0" smtClean="0"/>
              <a:t>ситуаций.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065077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248167"/>
            <a:ext cx="9144000" cy="360983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Методика анализа загрузки оператора и способы совершенствования организации его труда</a:t>
            </a:r>
          </a:p>
          <a:p>
            <a:pPr marL="0" indent="0" algn="just">
              <a:buNone/>
            </a:pPr>
            <a:r>
              <a:rPr lang="ru-RU" sz="2000" dirty="0"/>
              <a:t>   Правильный выбор и внедрение наиболее эффективных для каждой сортировочной горки способов и средств совершенствования организации труда горочных операторов основаны на результатах анализа процесса роспуска, качественной и количественной оценки загрузки и пропускной способности оператора, выявления слабых мест в системе, определения предела возможностей оператора в различных условиях и режимах роспуска. Подобная методика, учитывающая специфические особенности условий работы операторов сортировочных горок, рекомендуется для использования работниками станций и служб при внедрении мероприятий по повышению эффективности работы систем «оператор—сортировочная горка» на разных стадиях механизации и автоматизации.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971" t="16266" b="20455"/>
          <a:stretch/>
        </p:blipFill>
        <p:spPr>
          <a:xfrm>
            <a:off x="1785407" y="330335"/>
            <a:ext cx="5735790" cy="298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3147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92912" y="400110"/>
            <a:ext cx="32521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Основные этапы методики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2" y="800220"/>
            <a:ext cx="7673056" cy="596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352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006923"/>
            <a:ext cx="9011737" cy="18510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Основным принципом работы сортировочной горки </a:t>
            </a:r>
            <a:r>
              <a:rPr lang="ru-RU" sz="2000" b="1" dirty="0"/>
              <a:t>является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свободный спуск скатывающихся с нее вагонов.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В парке ПП состав предварительно расцепляется на группы вагонов, или отцепы. Затем состав локомотивом надвигается на горку. Пройдя горб горки, отцепы под действием собственного веса скатываются по путям распределительной зоны и направляются на предназначенные для них пути парка СП, где из них формируются поезда.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925"/>
          <a:stretch/>
        </p:blipFill>
        <p:spPr>
          <a:xfrm>
            <a:off x="197189" y="351430"/>
            <a:ext cx="869362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1467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0" y="4621976"/>
            <a:ext cx="9011737" cy="22360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Расформированием </a:t>
            </a:r>
            <a:r>
              <a:rPr lang="ru-RU" sz="2000" b="1" dirty="0">
                <a:solidFill>
                  <a:srgbClr val="002060"/>
                </a:solidFill>
              </a:rPr>
              <a:t>поездов руководит </a:t>
            </a:r>
            <a:r>
              <a:rPr lang="ru-RU" sz="2000" b="1" dirty="0">
                <a:solidFill>
                  <a:srgbClr val="C00000"/>
                </a:solidFill>
              </a:rPr>
              <a:t>маневровый диспетчер.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В </a:t>
            </a:r>
            <a:r>
              <a:rPr lang="ru-RU" sz="2000" b="1" u="sng" dirty="0">
                <a:solidFill>
                  <a:srgbClr val="C00000"/>
                </a:solidFill>
              </a:rPr>
              <a:t>станционном технологическом </a:t>
            </a:r>
            <a:r>
              <a:rPr lang="ru-RU" sz="2000" b="1" u="sng" dirty="0" smtClean="0">
                <a:solidFill>
                  <a:srgbClr val="C00000"/>
                </a:solidFill>
              </a:rPr>
              <a:t>центре (СТЦ)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/>
              <a:t>обработки поездной информации и перевозочных документов выполняются: обработка данных по составам и составление на них сортировочных (натурных) </a:t>
            </a:r>
            <a:r>
              <a:rPr lang="ru-RU" sz="2000" dirty="0" smtClean="0"/>
              <a:t>листов; </a:t>
            </a:r>
            <a:r>
              <a:rPr lang="ru-RU" sz="2000" dirty="0"/>
              <a:t>номерной учет накопленных вагонов на путях парка </a:t>
            </a:r>
            <a:r>
              <a:rPr lang="ru-RU" sz="2000" dirty="0" smtClean="0"/>
              <a:t>СП; </a:t>
            </a:r>
            <a:r>
              <a:rPr lang="ru-RU" sz="2000" dirty="0"/>
              <a:t>обработка информации на прибывающие поезда, передача информации на отправляемые поезда, учет вагонного парка станций.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701" t="16138" r="2239" b="13564"/>
          <a:stretch/>
        </p:blipFill>
        <p:spPr>
          <a:xfrm>
            <a:off x="517911" y="376518"/>
            <a:ext cx="8052180" cy="428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417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22678"/>
            <a:ext cx="9011737" cy="17282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В </a:t>
            </a:r>
            <a:r>
              <a:rPr lang="ru-RU" sz="2000" dirty="0"/>
              <a:t>технологический центр поступает предварительная информация по раскладке поезда с ближайшей участковой станции. Пользуясь этой информацией, старший оператор до прибытия поезда составляет сортировочный лист расформирования состава, а затем передает программу роспуска состава с горки в горочные оперативные запоминающие устройства, а также дежурному по горке.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99" y="457200"/>
            <a:ext cx="5624232" cy="4218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303" y="1667435"/>
            <a:ext cx="3478305" cy="260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3854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3" y="5384041"/>
            <a:ext cx="9011737" cy="1277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Оператор </a:t>
            </a:r>
            <a:r>
              <a:rPr lang="ru-RU" sz="2000" dirty="0"/>
              <a:t>горочного поста в начале роспуска состава нажатием кнопки включает оперативное запоминающее устройство, из которого считывается программа роспуска и производится автоматический перевод стрелок по маршрутам следования отцепов.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78" t="23682" b="4478"/>
          <a:stretch/>
        </p:blipFill>
        <p:spPr>
          <a:xfrm>
            <a:off x="259308" y="388960"/>
            <a:ext cx="8734567" cy="492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410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4689848"/>
            <a:ext cx="9144000" cy="21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Роль и функции горочного оператора в системе «оператор—сортировочная горка»</a:t>
            </a:r>
          </a:p>
          <a:p>
            <a:pPr marL="0" indent="0" algn="just">
              <a:buNone/>
            </a:pPr>
            <a:r>
              <a:rPr lang="ru-RU" sz="2000" dirty="0"/>
              <a:t>Для изучения специфики деятельности горочных операторов при любом способе управления горкой и разработки средств повышения эффективности их работы применяются методы инженерной психологии, позволяющие рассматривать систему «оператор—сортировочная горка» на всех этапах ее механизации и автоматизации как большую систему класса «человек—машина».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2358"/>
          <a:stretch/>
        </p:blipFill>
        <p:spPr>
          <a:xfrm>
            <a:off x="875439" y="351428"/>
            <a:ext cx="7555725" cy="438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206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20906"/>
            <a:ext cx="9144000" cy="24370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Особенность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характеризующая сложность работы горочного оператора в этой системе, состоит в том, что оператору приходится одновременно решать разнородные эксплуатационные задачи. Так, оператор любой сортировочной горки при расформировании и формировании поездов одновременно работает в режимах оператора диспетчера (организация роспуска и маневровых передвижений), оператора-технолога (слежение за отцепами и регулирование их скорости), а также оператора дистанционного управления скатывающимися вагонами или отцепами.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11373" b="14465"/>
          <a:stretch/>
        </p:blipFill>
        <p:spPr>
          <a:xfrm>
            <a:off x="982255" y="337122"/>
            <a:ext cx="7342093" cy="408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180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075765"/>
            <a:ext cx="9144000" cy="55132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           Эти </a:t>
            </a:r>
            <a:r>
              <a:rPr lang="ru-RU" sz="2000" b="1" dirty="0">
                <a:solidFill>
                  <a:srgbClr val="002060"/>
                </a:solidFill>
              </a:rPr>
              <a:t>задачи горочный оператор выполняет в условиях:</a:t>
            </a:r>
          </a:p>
          <a:p>
            <a:pPr marL="0" indent="0" algn="just">
              <a:buNone/>
            </a:pPr>
            <a:r>
              <a:rPr lang="ru-RU" sz="2000" dirty="0"/>
              <a:t>— высокой динамичности процессов сортировки вагонов на горках (обслуживание роспуска до 80 вагонов в течение 6—8 мин при скатывании вагонов с интервалами 5—7 с);</a:t>
            </a:r>
          </a:p>
          <a:p>
            <a:pPr marL="0" indent="0" algn="just">
              <a:buNone/>
            </a:pPr>
            <a:r>
              <a:rPr lang="ru-RU" sz="2000" dirty="0"/>
              <a:t>— большого числа сбоев процесса, требующих немедленного вмешательства и нормализации роспуска (один-два сбоя в течение роспуска в зависимости от технологии работы горки и уровня ее автоматизации);</a:t>
            </a:r>
          </a:p>
          <a:p>
            <a:pPr marL="0" indent="0" algn="just">
              <a:buNone/>
            </a:pPr>
            <a:r>
              <a:rPr lang="ru-RU" sz="2000" dirty="0"/>
              <a:t>— критичности времени вмешательства оператора (лимит времени вмешательства составляет 2—3 с, по истечении которых ликвидировать сбой невозможно);</a:t>
            </a:r>
          </a:p>
          <a:p>
            <a:pPr marL="0" indent="0" algn="just">
              <a:buNone/>
            </a:pPr>
            <a:r>
              <a:rPr lang="ru-RU" sz="2000" dirty="0"/>
              <a:t>— сложности оперативной обстановки (до 10 пространственно разделенных объектов в поле зрения);</a:t>
            </a:r>
          </a:p>
          <a:p>
            <a:pPr marL="0" indent="0" algn="just">
              <a:buNone/>
            </a:pPr>
            <a:r>
              <a:rPr lang="ru-RU" sz="2000" dirty="0"/>
              <a:t>— высокой ответственности (промедление отдельных управляющих действий на 0,5—0,7 с и неправильное их исполнение могут привести к крушениям с тяжелыми последствиями);</a:t>
            </a:r>
          </a:p>
          <a:p>
            <a:pPr marL="0" indent="0" algn="just">
              <a:buNone/>
            </a:pPr>
            <a:r>
              <a:rPr lang="ru-RU" sz="2000" dirty="0"/>
              <a:t>— необходимости руководства работой других операторов </a:t>
            </a:r>
            <a:r>
              <a:rPr lang="ru-RU" sz="2000" dirty="0" smtClean="0"/>
              <a:t>системы.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98449" y="0"/>
            <a:ext cx="6309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Организация работы операторов сортировочной горки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2037574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1717</Words>
  <Application>Microsoft Office PowerPoint</Application>
  <PresentationFormat>Экран (4:3)</PresentationFormat>
  <Paragraphs>118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Document</vt:lpstr>
      <vt:lpstr>ОАО "РЖД"</vt:lpstr>
      <vt:lpstr>Слайд 2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пользователь</cp:lastModifiedBy>
  <cp:revision>73</cp:revision>
  <dcterms:created xsi:type="dcterms:W3CDTF">2020-04-22T10:21:16Z</dcterms:created>
  <dcterms:modified xsi:type="dcterms:W3CDTF">2024-10-17T05:15:03Z</dcterms:modified>
</cp:coreProperties>
</file>