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7" r:id="rId3"/>
    <p:sldId id="268" r:id="rId4"/>
    <p:sldId id="303" r:id="rId5"/>
    <p:sldId id="269" r:id="rId6"/>
    <p:sldId id="261" r:id="rId7"/>
    <p:sldId id="275" r:id="rId8"/>
    <p:sldId id="260" r:id="rId9"/>
    <p:sldId id="276" r:id="rId10"/>
    <p:sldId id="274" r:id="rId11"/>
    <p:sldId id="273" r:id="rId12"/>
    <p:sldId id="277" r:id="rId13"/>
    <p:sldId id="278" r:id="rId14"/>
    <p:sldId id="279" r:id="rId15"/>
    <p:sldId id="280" r:id="rId16"/>
    <p:sldId id="258" r:id="rId17"/>
    <p:sldId id="272" r:id="rId18"/>
    <p:sldId id="281" r:id="rId19"/>
    <p:sldId id="282" r:id="rId20"/>
    <p:sldId id="283" r:id="rId21"/>
    <p:sldId id="284" r:id="rId22"/>
    <p:sldId id="304" r:id="rId23"/>
  </p:sldIdLst>
  <p:sldSz cx="12188825" cy="6858000"/>
  <p:notesSz cx="6797675" cy="9926638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howGuides="1">
      <p:cViewPr>
        <p:scale>
          <a:sx n="75" d="100"/>
          <a:sy n="75" d="100"/>
        </p:scale>
        <p:origin x="-540" y="-54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9906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6858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56697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8878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82431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7509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790667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677218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1761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23686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956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0490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3418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61845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6965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7174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4018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795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0880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12817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5532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34467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39113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3835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63578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381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8043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73900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14.10.2024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2132" y="1340768"/>
            <a:ext cx="8329031" cy="2680127"/>
          </a:xfrm>
        </p:spPr>
        <p:txBody>
          <a:bodyPr rtlCol="0"/>
          <a:lstStyle/>
          <a:p>
            <a:r>
              <a:rPr lang="ru-RU" sz="4800" b="1" i="1" dirty="0" smtClean="0"/>
              <a:t>Назначение стрелочных </a:t>
            </a:r>
            <a:r>
              <a:rPr lang="ru-RU" sz="4800" b="1" i="1" dirty="0" smtClean="0"/>
              <a:t>переводов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2132" y="4653136"/>
            <a:ext cx="8136904" cy="1116085"/>
          </a:xfrm>
        </p:spPr>
        <p:txBody>
          <a:bodyPr rtlCol="0">
            <a:normAutofit fontScale="92500"/>
          </a:bodyPr>
          <a:lstStyle/>
          <a:p>
            <a:pPr rtl="0"/>
            <a:r>
              <a:rPr lang="ru-RU" dirty="0" smtClean="0"/>
              <a:t>Лекция 1 </a:t>
            </a:r>
            <a:r>
              <a:rPr lang="ru-RU" dirty="0" err="1" smtClean="0"/>
              <a:t>дляспециалностей</a:t>
            </a:r>
            <a:r>
              <a:rPr lang="ru-RU" dirty="0" smtClean="0"/>
              <a:t>:</a:t>
            </a:r>
            <a:endParaRPr lang="ru-RU" dirty="0" smtClean="0"/>
          </a:p>
          <a:p>
            <a:pPr rtl="0"/>
            <a:r>
              <a:rPr lang="ru-RU" dirty="0" smtClean="0"/>
              <a:t>РСДВ, ОПЦ, Дежурный стрелочного поста.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06761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3800"/>
          <a:stretch/>
        </p:blipFill>
        <p:spPr>
          <a:xfrm>
            <a:off x="2093884" y="1443928"/>
            <a:ext cx="8858312" cy="445403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93436" y="142852"/>
            <a:ext cx="9782801" cy="928694"/>
          </a:xfrm>
        </p:spPr>
        <p:txBody>
          <a:bodyPr/>
          <a:lstStyle/>
          <a:p>
            <a:pPr algn="ctr"/>
            <a:r>
              <a:rPr lang="ru-RU" dirty="0" err="1" smtClean="0"/>
              <a:t>Н</a:t>
            </a:r>
            <a:r>
              <a:rPr lang="ru-RU" dirty="0" err="1" smtClean="0"/>
              <a:t>ецетрализованный</a:t>
            </a:r>
            <a:r>
              <a:rPr lang="ru-RU" dirty="0" smtClean="0"/>
              <a:t> стрелочный перевод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593436" y="1428736"/>
            <a:ext cx="9782801" cy="474346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9563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504" y="1285860"/>
            <a:ext cx="10215634" cy="535746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822308"/>
          </a:xfrm>
        </p:spPr>
        <p:txBody>
          <a:bodyPr/>
          <a:lstStyle/>
          <a:p>
            <a:pPr algn="ctr"/>
            <a:r>
              <a:rPr lang="ru-RU" dirty="0" smtClean="0"/>
              <a:t>Централизованный стрелочный перевод.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322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608346" y="2276872"/>
            <a:ext cx="9454618" cy="3657493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Крестовина - обеспечивает </a:t>
            </a:r>
            <a:r>
              <a:rPr lang="ru-RU" sz="3600" dirty="0"/>
              <a:t>проход гребней колес подвижного состава в местах пересечения рельсовой нити одного пути с рельсовой нитью другого, состоит из сердечника крестовины и усовиков.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8346" y="476672"/>
            <a:ext cx="9782801" cy="1239837"/>
          </a:xfrm>
        </p:spPr>
        <p:txBody>
          <a:bodyPr>
            <a:normAutofit/>
          </a:bodyPr>
          <a:lstStyle/>
          <a:p>
            <a:r>
              <a:rPr lang="ru-RU" sz="8000" b="1" cap="all" dirty="0" smtClean="0"/>
              <a:t>Крестовина</a:t>
            </a:r>
            <a:endParaRPr lang="ru-RU" sz="8000" b="1" cap="all" dirty="0"/>
          </a:p>
        </p:txBody>
      </p:sp>
    </p:spTree>
    <p:extLst>
      <p:ext uri="{BB962C8B-B14F-4D97-AF65-F5344CB8AC3E}">
        <p14:creationId xmlns:p14="http://schemas.microsoft.com/office/powerpoint/2010/main" xmlns="" val="22052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8067" y="1214422"/>
            <a:ext cx="9286940" cy="38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6351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557908" y="2060848"/>
            <a:ext cx="9454618" cy="4297110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Контррельс- направляет </a:t>
            </a:r>
            <a:r>
              <a:rPr lang="ru-RU" sz="3600" dirty="0"/>
              <a:t>гребни колес в соответствующий желоб крестовины, позволяя пройти вредное пространство, т.е. расстояние от горла крестовины до острия сердечника. </a:t>
            </a:r>
          </a:p>
          <a:p>
            <a:pPr marL="0" indent="0" algn="just">
              <a:buNone/>
            </a:pPr>
            <a:r>
              <a:rPr lang="ru-RU" sz="3600" dirty="0" smtClean="0"/>
              <a:t>Горло </a:t>
            </a:r>
            <a:r>
              <a:rPr lang="ru-RU" sz="3600" dirty="0"/>
              <a:t>крестовины - это узкое пространство между рабочими гранями усовиков в месте их изгиба.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8346" y="476672"/>
            <a:ext cx="9782801" cy="1239837"/>
          </a:xfrm>
        </p:spPr>
        <p:txBody>
          <a:bodyPr>
            <a:normAutofit/>
          </a:bodyPr>
          <a:lstStyle/>
          <a:p>
            <a:r>
              <a:rPr lang="ru-RU" sz="8000" b="1" cap="all" dirty="0" smtClean="0"/>
              <a:t>Контррельс</a:t>
            </a:r>
            <a:endParaRPr lang="ru-RU" sz="8000" b="1" cap="all" dirty="0"/>
          </a:p>
        </p:txBody>
      </p:sp>
    </p:spTree>
    <p:extLst>
      <p:ext uri="{BB962C8B-B14F-4D97-AF65-F5344CB8AC3E}">
        <p14:creationId xmlns:p14="http://schemas.microsoft.com/office/powerpoint/2010/main" xmlns="" val="1519459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701924" y="2636912"/>
            <a:ext cx="9454618" cy="3657493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ru-RU" sz="3600" dirty="0" smtClean="0"/>
              <a:t>предназначены </a:t>
            </a:r>
            <a:r>
              <a:rPr lang="ru-RU" sz="3600" dirty="0"/>
              <a:t>для соединения металлических частей стрелочных переводов, обеспечения необходимой жесткости, горизонтальной и вертикальной устойчивости стрелочного перевода.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29916" y="1397075"/>
            <a:ext cx="9782801" cy="1239837"/>
          </a:xfrm>
        </p:spPr>
        <p:txBody>
          <a:bodyPr>
            <a:normAutofit fontScale="90000"/>
          </a:bodyPr>
          <a:lstStyle/>
          <a:p>
            <a:r>
              <a:rPr lang="ru-RU" sz="8000" b="1" cap="all" dirty="0" smtClean="0"/>
              <a:t>Стрелочные брусья</a:t>
            </a:r>
            <a:endParaRPr lang="ru-RU" sz="8000" b="1" cap="all" dirty="0"/>
          </a:p>
        </p:txBody>
      </p:sp>
    </p:spTree>
    <p:extLst>
      <p:ext uri="{BB962C8B-B14F-4D97-AF65-F5344CB8AC3E}">
        <p14:creationId xmlns:p14="http://schemas.microsoft.com/office/powerpoint/2010/main" xmlns="" val="3128568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2" y="1600201"/>
            <a:ext cx="10112423" cy="2654064"/>
          </a:xfrm>
        </p:spPr>
        <p:txBody>
          <a:bodyPr rtlCol="0">
            <a:normAutofit/>
          </a:bodyPr>
          <a:lstStyle/>
          <a:p>
            <a:r>
              <a:rPr lang="ru-RU" sz="6000" i="1" dirty="0"/>
              <a:t>Классификация</a:t>
            </a:r>
            <a:r>
              <a:rPr lang="ru-RU" sz="6000" dirty="0"/>
              <a:t/>
            </a:r>
            <a:br>
              <a:rPr lang="ru-RU" sz="6000" dirty="0"/>
            </a:br>
            <a:r>
              <a:rPr lang="ru-RU" sz="6000" dirty="0" smtClean="0"/>
              <a:t>Стрелочных переводов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52090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1163805"/>
            <a:ext cx="3293422" cy="1371600"/>
          </a:xfrm>
        </p:spPr>
        <p:txBody>
          <a:bodyPr rtlCol="0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Обыкновенные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125860" y="2924944"/>
            <a:ext cx="3293422" cy="2312987"/>
          </a:xfrm>
        </p:spPr>
        <p:txBody>
          <a:bodyPr rtlCol="0"/>
          <a:lstStyle/>
          <a:p>
            <a:r>
              <a:rPr lang="ru-RU" dirty="0"/>
              <a:t>у которых один путь прямой, а другой ответвляется вправо (правосторонний) или влево (левосторонний).</a:t>
            </a:r>
          </a:p>
          <a:p>
            <a:pPr rtl="0"/>
            <a:endParaRPr lang="ru-RU" dirty="0"/>
          </a:p>
        </p:txBody>
      </p:sp>
      <p:pic>
        <p:nvPicPr>
          <p:cNvPr id="5" name="Объект 4" descr="https://studfile.net/html/2706/226/html_TGMYRd4niE.7z2e/img-tm4Rse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72894" y="2513012"/>
            <a:ext cx="5810250" cy="162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14150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1163805"/>
            <a:ext cx="3293422" cy="1371600"/>
          </a:xfrm>
        </p:spPr>
        <p:txBody>
          <a:bodyPr rtlCol="0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Симметричный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81844" y="2852936"/>
            <a:ext cx="3456384" cy="2312987"/>
          </a:xfrm>
        </p:spPr>
        <p:txBody>
          <a:bodyPr rtlCol="0">
            <a:normAutofit/>
          </a:bodyPr>
          <a:lstStyle/>
          <a:p>
            <a:r>
              <a:rPr lang="ru-RU" dirty="0" smtClean="0"/>
              <a:t>у </a:t>
            </a:r>
            <a:r>
              <a:rPr lang="ru-RU" dirty="0"/>
              <a:t>которого оба боковых пути разветвляются симметрично относительно продолжения оси основного прямого пути (в основном используется на сортировочных парках).</a:t>
            </a:r>
          </a:p>
          <a:p>
            <a:pPr rtl="0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332" y="2564904"/>
            <a:ext cx="5911318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9533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1163805"/>
            <a:ext cx="3456384" cy="1371600"/>
          </a:xfrm>
        </p:spPr>
        <p:txBody>
          <a:bodyPr rtlCol="0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Несимметричный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81844" y="2852936"/>
            <a:ext cx="3456384" cy="2312987"/>
          </a:xfrm>
        </p:spPr>
        <p:txBody>
          <a:bodyPr rtlCol="0">
            <a:noAutofit/>
          </a:bodyPr>
          <a:lstStyle/>
          <a:p>
            <a:r>
              <a:rPr lang="ru-RU" sz="1800" dirty="0" smtClean="0"/>
              <a:t>криволинейный </a:t>
            </a:r>
            <a:r>
              <a:rPr lang="ru-RU" sz="1800" dirty="0"/>
              <a:t>- у которого оба боковых пути разветвляются по кривой относительно продолжения прямого пути (используется в стесненных обстоятельствах, когда укладка обыкновенного стрелочного перевода нежелательна или невозможна).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348" y="2060848"/>
            <a:ext cx="5914445" cy="3176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9836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701924" y="1000108"/>
            <a:ext cx="9793088" cy="5597244"/>
          </a:xfrm>
        </p:spPr>
        <p:txBody>
          <a:bodyPr rtlCol="0"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b="1" dirty="0" smtClean="0"/>
              <a:t>	Стрелочным </a:t>
            </a:r>
            <a:r>
              <a:rPr lang="ru-RU" b="1" dirty="0"/>
              <a:t>переводом</a:t>
            </a:r>
            <a:r>
              <a:rPr lang="ru-RU" dirty="0"/>
              <a:t> – называют устройство, служащее для перевода подвижного состава с одного пути на другой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	Для </a:t>
            </a:r>
            <a:r>
              <a:rPr lang="ru-RU" dirty="0"/>
              <a:t>соединения путей между собой применяют стрелочные переводы, которые благодаря своей конструкции создают непрерывность рельсовой колеи и позволяют подвижному составу переходить с одного пути на другой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Стрелочный перевод состоит из 3-х частей :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Стрелка;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Переводные пути;</a:t>
            </a:r>
          </a:p>
          <a:p>
            <a:pPr marL="514350" indent="-514350" algn="just">
              <a:buAutoNum type="arabicPeriod"/>
            </a:pPr>
            <a:r>
              <a:rPr lang="ru-RU" dirty="0" smtClean="0"/>
              <a:t>Крестовина; </a:t>
            </a:r>
            <a:endParaRPr lang="ru-RU" dirty="0"/>
          </a:p>
          <a:p>
            <a:pPr marL="0" indent="0" rtl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0426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1163805"/>
            <a:ext cx="3456384" cy="1371600"/>
          </a:xfrm>
        </p:spPr>
        <p:txBody>
          <a:bodyPr rtlCol="0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ДВОЙНЫЕ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81844" y="2852936"/>
            <a:ext cx="3456384" cy="2312987"/>
          </a:xfrm>
        </p:spPr>
        <p:txBody>
          <a:bodyPr rtlCol="0">
            <a:noAutofit/>
          </a:bodyPr>
          <a:lstStyle/>
          <a:p>
            <a:r>
              <a:rPr lang="ru-RU" dirty="0" smtClean="0"/>
              <a:t>изготавливаются </a:t>
            </a:r>
            <a:r>
              <a:rPr lang="ru-RU" dirty="0"/>
              <a:t>по индивидуальным проектам для соединения трех путей в один в особо стесненных условиях.</a:t>
            </a:r>
          </a:p>
          <a:p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284" y="1988840"/>
            <a:ext cx="6831181" cy="25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1269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476672"/>
            <a:ext cx="3456384" cy="1371600"/>
          </a:xfrm>
        </p:spPr>
        <p:txBody>
          <a:bodyPr rtlCol="0">
            <a:normAutofit/>
          </a:bodyPr>
          <a:lstStyle/>
          <a:p>
            <a:r>
              <a:rPr lang="ru-RU" sz="2400" b="1" dirty="0"/>
              <a:t>Перекрестные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954265" y="2204864"/>
            <a:ext cx="3456384" cy="2312987"/>
          </a:xfrm>
        </p:spPr>
        <p:txBody>
          <a:bodyPr rtlCol="0">
            <a:noAutofit/>
          </a:bodyPr>
          <a:lstStyle/>
          <a:p>
            <a:r>
              <a:rPr lang="ru-RU" dirty="0" smtClean="0"/>
              <a:t>заменяют </a:t>
            </a:r>
            <a:r>
              <a:rPr lang="ru-RU" dirty="0"/>
              <a:t>два обыкновенных. Они допускают пересечение двух путей, включают в себя четыре пары остряков, две острые крестовины марки 1/11 и две тупые крестовины. По каждому перекрестному переводу подвижной состав может двигаться по четырем маршрутам в двух направлениях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6340" y="2008132"/>
            <a:ext cx="6173049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9883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79504" y="177800"/>
            <a:ext cx="9996733" cy="3679828"/>
          </a:xfrm>
        </p:spPr>
        <p:txBody>
          <a:bodyPr>
            <a:normAutofit/>
          </a:bodyPr>
          <a:lstStyle/>
          <a:p>
            <a:r>
              <a:rPr lang="ru-RU" sz="6600" b="1" dirty="0" smtClean="0"/>
              <a:t>Спасибо за внимание!</a:t>
            </a:r>
            <a:endParaRPr lang="ru-RU" sz="6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3645024"/>
            <a:ext cx="9782801" cy="1239837"/>
          </a:xfrm>
        </p:spPr>
        <p:txBody>
          <a:bodyPr rtlCol="0">
            <a:noAutofit/>
          </a:bodyPr>
          <a:lstStyle/>
          <a:p>
            <a:pPr algn="ctr"/>
            <a:r>
              <a:rPr lang="ru-RU" sz="7200" b="1" dirty="0"/>
              <a:t>Конструкция стрелочного перевода:</a:t>
            </a:r>
          </a:p>
        </p:txBody>
      </p:sp>
    </p:spTree>
    <p:extLst>
      <p:ext uri="{BB962C8B-B14F-4D97-AF65-F5344CB8AC3E}">
        <p14:creationId xmlns:p14="http://schemas.microsoft.com/office/powerpoint/2010/main" xmlns="" val="571916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Состав стрелочного перевода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Схема </a:t>
            </a:r>
            <a:r>
              <a:rPr lang="ru-RU" dirty="0" smtClean="0"/>
              <a:t>переводного элемента ВСП состоит из четырех главных частей:</a:t>
            </a:r>
          </a:p>
          <a:p>
            <a:pPr lvl="0">
              <a:buNone/>
            </a:pPr>
            <a:r>
              <a:rPr lang="ru-RU" dirty="0" smtClean="0"/>
              <a:t>- стрелка </a:t>
            </a:r>
            <a:r>
              <a:rPr lang="ru-RU" dirty="0" smtClean="0"/>
              <a:t>с остряком – подвижный элемент;</a:t>
            </a:r>
          </a:p>
          <a:p>
            <a:pPr lvl="0">
              <a:buNone/>
            </a:pPr>
            <a:r>
              <a:rPr lang="ru-RU" dirty="0" smtClean="0"/>
              <a:t>- крестовина </a:t>
            </a:r>
            <a:r>
              <a:rPr lang="ru-RU" dirty="0" smtClean="0"/>
              <a:t>и контррельсы – пересечение рельсов;</a:t>
            </a:r>
          </a:p>
          <a:p>
            <a:pPr lvl="0">
              <a:buNone/>
            </a:pPr>
            <a:r>
              <a:rPr lang="ru-RU" dirty="0" smtClean="0"/>
              <a:t>- соединительные </a:t>
            </a:r>
            <a:r>
              <a:rPr lang="ru-RU" dirty="0" smtClean="0"/>
              <a:t>пути;</a:t>
            </a:r>
          </a:p>
          <a:p>
            <a:pPr lvl="0">
              <a:buNone/>
            </a:pPr>
            <a:r>
              <a:rPr lang="ru-RU" dirty="0" smtClean="0"/>
              <a:t>- комплект </a:t>
            </a:r>
            <a:r>
              <a:rPr lang="ru-RU" dirty="0" smtClean="0"/>
              <a:t>брусьев для обеспечения устойчивости и жесткости всей металлической конструкции.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476672"/>
            <a:ext cx="9825626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93339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924" y="332656"/>
            <a:ext cx="10009112" cy="634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1786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608346" y="1785926"/>
            <a:ext cx="9454618" cy="4429156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соединяются </a:t>
            </a:r>
            <a:r>
              <a:rPr lang="ru-RU" sz="3600" dirty="0"/>
              <a:t>между собой соединительными тягами, число которых зависит от длины остряков</a:t>
            </a:r>
            <a:r>
              <a:rPr lang="ru-RU" sz="3600" dirty="0" smtClean="0"/>
              <a:t>.</a:t>
            </a:r>
          </a:p>
          <a:p>
            <a:pPr marL="0" indent="0" algn="just">
              <a:buNone/>
            </a:pPr>
            <a:r>
              <a:rPr lang="ru-RU" sz="3600" dirty="0" smtClean="0"/>
              <a:t> </a:t>
            </a:r>
            <a:r>
              <a:rPr lang="ru-RU" sz="3600" dirty="0"/>
              <a:t>Они предназначены для изменения направления движения подвижного состава.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 smtClean="0"/>
              <a:t>Изготавливаются </a:t>
            </a:r>
            <a:r>
              <a:rPr lang="ru-RU" sz="3600" dirty="0"/>
              <a:t>из рельсов специального профиля.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8346" y="476672"/>
            <a:ext cx="9782801" cy="123983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ОСТРЯКИ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2460931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608346" y="1857364"/>
            <a:ext cx="9454618" cy="4714908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3600" b="1" dirty="0" smtClean="0"/>
              <a:t>	Рамные рельсы </a:t>
            </a:r>
            <a:r>
              <a:rPr lang="ru-RU" sz="3600" dirty="0" smtClean="0"/>
              <a:t>– это рельсы</a:t>
            </a:r>
            <a:r>
              <a:rPr lang="ru-RU" sz="3600" dirty="0"/>
              <a:t>, к которым прижимаются остряки.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 smtClean="0"/>
              <a:t>	При </a:t>
            </a:r>
            <a:r>
              <a:rPr lang="ru-RU" sz="3600" dirty="0"/>
              <a:t>помощи остряков изменяют направление движения подвижного состава и имеют специальный профиль для плавного перекатывания колес подвижного состава с рамного рельса на остряк.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8346" y="476672"/>
            <a:ext cx="9782801" cy="123983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РАМНЫЕ РЕЛЬСЫ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1061194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593818" y="1500174"/>
            <a:ext cx="9454618" cy="4857784"/>
          </a:xfrm>
        </p:spPr>
        <p:txBody>
          <a:bodyPr rtlCol="0">
            <a:noAutofit/>
          </a:bodyPr>
          <a:lstStyle/>
          <a:p>
            <a:pPr marL="0" indent="0" algn="just">
              <a:buNone/>
            </a:pPr>
            <a:r>
              <a:rPr lang="ru-RU" sz="3600" dirty="0" smtClean="0"/>
              <a:t>	</a:t>
            </a:r>
            <a:r>
              <a:rPr lang="ru-RU" sz="3600" b="1" dirty="0" smtClean="0"/>
              <a:t>Переводной механизм - </a:t>
            </a:r>
            <a:r>
              <a:rPr lang="ru-RU" sz="3600" dirty="0" smtClean="0"/>
              <a:t>осуществляет </a:t>
            </a:r>
            <a:r>
              <a:rPr lang="ru-RU" sz="3600" dirty="0"/>
              <a:t>перевод остряков из одного положения в другое с помощью переводных тяг. </a:t>
            </a:r>
            <a:endParaRPr lang="ru-RU" sz="3600" dirty="0" smtClean="0"/>
          </a:p>
          <a:p>
            <a:pPr marL="0" indent="0" algn="just">
              <a:buNone/>
            </a:pPr>
            <a:r>
              <a:rPr lang="ru-RU" sz="3600" dirty="0" smtClean="0"/>
              <a:t>	Существуют следующие виды переводных механизмов: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3600" dirty="0" smtClean="0"/>
              <a:t>ручные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600" dirty="0" smtClean="0"/>
              <a:t>электрические</a:t>
            </a:r>
          </a:p>
          <a:p>
            <a:pPr marL="0" indent="0" rtl="0">
              <a:buNone/>
            </a:pP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8346" y="214291"/>
            <a:ext cx="9782801" cy="114300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/>
              <a:t>Переводной механизм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xmlns="" val="762951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122</TotalTime>
  <Words>345</Words>
  <Application>Microsoft Office PowerPoint</Application>
  <PresentationFormat>Произвольный</PresentationFormat>
  <Paragraphs>67</Paragraphs>
  <Slides>22</Slides>
  <Notes>17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Математика 16 х 9</vt:lpstr>
      <vt:lpstr>Назначение стрелочных переводов</vt:lpstr>
      <vt:lpstr>Слайд 2</vt:lpstr>
      <vt:lpstr>Конструкция стрелочного перевода:</vt:lpstr>
      <vt:lpstr>Состав стрелочного перевода </vt:lpstr>
      <vt:lpstr>Слайд 5</vt:lpstr>
      <vt:lpstr>Слайд 6</vt:lpstr>
      <vt:lpstr>ОСТРЯКИ</vt:lpstr>
      <vt:lpstr>РАМНЫЕ РЕЛЬСЫ</vt:lpstr>
      <vt:lpstr>Переводной механизм</vt:lpstr>
      <vt:lpstr>Нецетрализованный стрелочный перевод</vt:lpstr>
      <vt:lpstr>Централизованный стрелочный перевод.</vt:lpstr>
      <vt:lpstr>Крестовина</vt:lpstr>
      <vt:lpstr>Слайд 13</vt:lpstr>
      <vt:lpstr>Контррельс</vt:lpstr>
      <vt:lpstr>Стрелочные брусья</vt:lpstr>
      <vt:lpstr>Классификация Стрелочных переводов</vt:lpstr>
      <vt:lpstr>Обыкновенные</vt:lpstr>
      <vt:lpstr>Симметричный</vt:lpstr>
      <vt:lpstr>Несимметричный </vt:lpstr>
      <vt:lpstr>ДВОЙНЫЕ</vt:lpstr>
      <vt:lpstr>Перекрестные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Назначение, виды и конструкция стрелочных переводов</dc:title>
  <dc:creator>Magic</dc:creator>
  <cp:lastModifiedBy>пользователь</cp:lastModifiedBy>
  <cp:revision>14</cp:revision>
  <dcterms:created xsi:type="dcterms:W3CDTF">2023-10-20T15:01:45Z</dcterms:created>
  <dcterms:modified xsi:type="dcterms:W3CDTF">2024-10-14T11:39:56Z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