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2" r:id="rId3"/>
    <p:sldId id="264" r:id="rId4"/>
    <p:sldId id="303" r:id="rId5"/>
    <p:sldId id="286" r:id="rId6"/>
    <p:sldId id="285" r:id="rId7"/>
    <p:sldId id="304" r:id="rId8"/>
    <p:sldId id="287" r:id="rId9"/>
    <p:sldId id="305" r:id="rId10"/>
    <p:sldId id="306" r:id="rId11"/>
    <p:sldId id="307" r:id="rId12"/>
    <p:sldId id="308" r:id="rId13"/>
    <p:sldId id="309" r:id="rId14"/>
    <p:sldId id="288" r:id="rId15"/>
    <p:sldId id="289" r:id="rId16"/>
    <p:sldId id="290" r:id="rId17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howGuides="1">
      <p:cViewPr>
        <p:scale>
          <a:sx n="75" d="100"/>
          <a:sy n="75" d="100"/>
        </p:scale>
        <p:origin x="-540" y="-30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1990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10985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3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963799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E289087-3B90-4B7A-B0B3-663DF715D0C0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076F26-008E-40CD-B0DF-FD99CADBA164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и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20A7CE-0912-4C2F-926E-0DDC0C423B66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1BBC6F-1CE0-4655-9B16-DDAF1AD7C72C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8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4A0BB48E-C38A-489F-B21D-27EBF8DA1A52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824002-8F04-447D-8224-40D7ED6840A4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510220-7851-4877-87D8-65579BB1DD91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D1B4D7-E962-4AD5-804D-44BB05D648F1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49B0F-5FC4-452C-84B9-DC5DB8F7EAF7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19F4E1-C9E2-4C86-91EE-CF98446AD814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rtl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dirty="0" smtClean="0"/>
              <a:t>Щелкните значок, чтобы добавить фото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C544DC91-F540-462A-9952-3A556B4DB6D1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и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A4F087A6-40E8-4131-BEAB-4F5033CC1517}" type="datetime1">
              <a:rPr lang="ru-RU" smtClean="0"/>
              <a:pPr rtl="0"/>
              <a:t>29.10.2024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6iLd5QP3Lw" TargetMode="External"/><Relationship Id="rId2" Type="http://schemas.openxmlformats.org/officeDocument/2006/relationships/hyperlink" Target="https://www.youtube.com/watch?v=5lhx1PMtVRQ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93950" y="714357"/>
            <a:ext cx="8329031" cy="2571768"/>
          </a:xfrm>
        </p:spPr>
        <p:txBody>
          <a:bodyPr rtlCol="0"/>
          <a:lstStyle/>
          <a:p>
            <a:r>
              <a:rPr lang="ru-RU" sz="4800" b="1" i="1" dirty="0" smtClean="0"/>
              <a:t>Типы и марки стрелочных переводов, их применение.</a:t>
            </a:r>
            <a:endParaRPr lang="ru-RU" sz="4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2132" y="4429132"/>
            <a:ext cx="8136904" cy="1340089"/>
          </a:xfrm>
        </p:spPr>
        <p:txBody>
          <a:bodyPr rtlCol="0">
            <a:normAutofit lnSpcReduction="10000"/>
          </a:bodyPr>
          <a:lstStyle/>
          <a:p>
            <a:pPr rtl="0"/>
            <a:r>
              <a:rPr lang="ru-RU" dirty="0" smtClean="0"/>
              <a:t>ДОУ Устройство стрелочных переводов</a:t>
            </a:r>
          </a:p>
          <a:p>
            <a:pPr rtl="0"/>
            <a:r>
              <a:rPr lang="ru-RU" dirty="0" smtClean="0"/>
              <a:t>Для: РСДВ, ОПЦ, Дежурных стрелочного поста.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-214338"/>
            <a:ext cx="3293422" cy="1643074"/>
          </a:xfrm>
        </p:spPr>
        <p:txBody>
          <a:bodyPr>
            <a:normAutofit/>
          </a:bodyPr>
          <a:lstStyle/>
          <a:p>
            <a:r>
              <a:rPr lang="ru-RU" dirty="0" smtClean="0"/>
              <a:t>Стрелочные </a:t>
            </a:r>
            <a:r>
              <a:rPr lang="ru-RU" dirty="0" smtClean="0"/>
              <a:t>переводы,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928670"/>
            <a:ext cx="3293422" cy="5715040"/>
          </a:xfrm>
        </p:spPr>
        <p:txBody>
          <a:bodyPr>
            <a:noAutofit/>
          </a:bodyPr>
          <a:lstStyle/>
          <a:p>
            <a:r>
              <a:rPr lang="ru-RU" dirty="0" smtClean="0"/>
              <a:t>по </a:t>
            </a:r>
            <a:r>
              <a:rPr lang="ru-RU" dirty="0" smtClean="0"/>
              <a:t>которым пассажирские поезда проходят только по прямому пути перевода, допускаются крестовины марки </a:t>
            </a:r>
            <a:r>
              <a:rPr lang="ru-RU" dirty="0" smtClean="0">
                <a:solidFill>
                  <a:srgbClr val="FF0000"/>
                </a:solidFill>
              </a:rPr>
              <a:t>не круче 1/9, </a:t>
            </a:r>
            <a:r>
              <a:rPr lang="ru-RU" dirty="0" smtClean="0"/>
              <a:t>при этом допускается отклонение движения пассажирских поездов на боковой путь по стрелочным переводам </a:t>
            </a:r>
            <a:r>
              <a:rPr lang="ru-RU" dirty="0" smtClean="0">
                <a:solidFill>
                  <a:srgbClr val="FF0000"/>
                </a:solidFill>
              </a:rPr>
              <a:t>марки 1/9</a:t>
            </a:r>
            <a:r>
              <a:rPr lang="ru-RU" dirty="0" smtClean="0"/>
              <a:t>, если замена таких переводов на </a:t>
            </a:r>
            <a:r>
              <a:rPr lang="ru-RU" dirty="0" smtClean="0">
                <a:solidFill>
                  <a:srgbClr val="FF0000"/>
                </a:solidFill>
              </a:rPr>
              <a:t>марку 1/11 </a:t>
            </a:r>
            <a:r>
              <a:rPr lang="ru-RU" dirty="0" smtClean="0"/>
              <a:t>вызывает переустройство стрелочных горловин, осуществить которое в данное время не представляется возможным.</a:t>
            </a:r>
            <a:endParaRPr lang="ru-RU" dirty="0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pic>
        <p:nvPicPr>
          <p:cNvPr id="19459" name="Picture 3" descr="C:\Users\пользователь\Desktop\марка 1 к 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1404" y="142852"/>
            <a:ext cx="6834182" cy="607223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2" y="285728"/>
            <a:ext cx="3929090" cy="1643074"/>
          </a:xfrm>
        </p:spPr>
        <p:txBody>
          <a:bodyPr>
            <a:normAutofit/>
          </a:bodyPr>
          <a:lstStyle/>
          <a:p>
            <a:r>
              <a:rPr lang="ru-RU" dirty="0" smtClean="0"/>
              <a:t>На </a:t>
            </a:r>
            <a:r>
              <a:rPr lang="ru-RU" dirty="0" err="1" smtClean="0"/>
              <a:t>приёмо-отправочных</a:t>
            </a:r>
            <a:r>
              <a:rPr lang="ru-RU" dirty="0" smtClean="0"/>
              <a:t> </a:t>
            </a:r>
            <a:r>
              <a:rPr lang="ru-RU" dirty="0" err="1" smtClean="0"/>
              <a:t>железнодорож-ных</a:t>
            </a:r>
            <a:r>
              <a:rPr lang="ru-RU" dirty="0" smtClean="0"/>
              <a:t> </a:t>
            </a:r>
            <a:r>
              <a:rPr lang="ru-RU" dirty="0" smtClean="0"/>
              <a:t>путях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857364"/>
            <a:ext cx="3293422" cy="4314836"/>
          </a:xfrm>
        </p:spPr>
        <p:txBody>
          <a:bodyPr/>
          <a:lstStyle/>
          <a:p>
            <a:r>
              <a:rPr lang="ru-RU" sz="3200" dirty="0" smtClean="0"/>
              <a:t>грузового </a:t>
            </a:r>
            <a:r>
              <a:rPr lang="ru-RU" sz="3200" dirty="0" smtClean="0"/>
              <a:t>движения- не </a:t>
            </a:r>
            <a:r>
              <a:rPr lang="ru-RU" sz="3200" b="1" dirty="0" smtClean="0">
                <a:solidFill>
                  <a:srgbClr val="FF0000"/>
                </a:solidFill>
              </a:rPr>
              <a:t>круче 1/9, 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3200" dirty="0" smtClean="0"/>
              <a:t>симметричных </a:t>
            </a:r>
            <a:r>
              <a:rPr lang="ru-RU" sz="3200" dirty="0" smtClean="0"/>
              <a:t>крестовин- не </a:t>
            </a:r>
            <a:r>
              <a:rPr lang="ru-RU" sz="3200" b="1" dirty="0" smtClean="0">
                <a:solidFill>
                  <a:srgbClr val="FF0000"/>
                </a:solidFill>
              </a:rPr>
              <a:t>круче 1/6</a:t>
            </a:r>
            <a:r>
              <a:rPr lang="ru-RU" b="1" dirty="0" smtClean="0">
                <a:solidFill>
                  <a:srgbClr val="FF0000"/>
                </a:solidFill>
              </a:rPr>
              <a:t>;</a:t>
            </a:r>
          </a:p>
          <a:p>
            <a:endParaRPr lang="ru-RU" dirty="0"/>
          </a:p>
        </p:txBody>
      </p:sp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0"/>
            <a:ext cx="1218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ДОУ 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М.5 ОБД ГУ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304</a:t>
            </a: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121888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ДОУ </a:t>
            </a:r>
            <a:endParaRPr kumimoji="0" lang="ru-RU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М.5 ОБД ГУ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1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304</a:t>
            </a: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9" name="Picture 7" descr="C:\Users\пользователь\Downloads\image0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4280" y="3420596"/>
            <a:ext cx="6572296" cy="3237380"/>
          </a:xfrm>
          <a:prstGeom prst="rect">
            <a:avLst/>
          </a:prstGeom>
          <a:noFill/>
        </p:spPr>
      </p:pic>
      <p:sp>
        <p:nvSpPr>
          <p:cNvPr id="18441" name="AutoShape 9" descr="Picture background"/>
          <p:cNvSpPr>
            <a:spLocks noGrp="1" noChangeAspect="1" noChangeArrowheads="1"/>
          </p:cNvSpPr>
          <p:nvPr>
            <p:ph type="pic" idx="1"/>
          </p:nvPr>
        </p:nvSpPr>
        <p:spPr bwMode="auto"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3" name="Picture 11" descr="C:\Users\пользователь\Desktop\обыкновенный стрелочный перевод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4280" y="428604"/>
            <a:ext cx="6500858" cy="30003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40479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 прочих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071546"/>
            <a:ext cx="3293422" cy="5100654"/>
          </a:xfrm>
        </p:spPr>
        <p:txBody>
          <a:bodyPr/>
          <a:lstStyle/>
          <a:p>
            <a:r>
              <a:rPr lang="ru-RU" dirty="0" smtClean="0"/>
              <a:t>железнодорожных </a:t>
            </a:r>
            <a:r>
              <a:rPr lang="ru-RU" dirty="0" smtClean="0"/>
              <a:t>путях </a:t>
            </a:r>
            <a:r>
              <a:rPr lang="ru-RU" dirty="0" smtClean="0">
                <a:solidFill>
                  <a:srgbClr val="FF0000"/>
                </a:solidFill>
              </a:rPr>
              <a:t>– не круче 1/8,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симметричных </a:t>
            </a:r>
            <a:r>
              <a:rPr lang="ru-RU" dirty="0" smtClean="0"/>
              <a:t>крестовин</a:t>
            </a:r>
          </a:p>
          <a:p>
            <a:r>
              <a:rPr lang="ru-RU" dirty="0" smtClean="0"/>
              <a:t>- </a:t>
            </a:r>
            <a:r>
              <a:rPr lang="ru-RU" dirty="0" smtClean="0">
                <a:solidFill>
                  <a:srgbClr val="FF0000"/>
                </a:solidFill>
              </a:rPr>
              <a:t>не круче 1/ 4,5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7409" name="Picture 1" descr="C:\Users\пользователь\Desktop\симметричный стрелочный перево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4280" y="3000372"/>
            <a:ext cx="6429420" cy="3143272"/>
          </a:xfrm>
          <a:prstGeom prst="rect">
            <a:avLst/>
          </a:prstGeom>
          <a:noFill/>
        </p:spPr>
      </p:pic>
      <p:pic>
        <p:nvPicPr>
          <p:cNvPr id="17410" name="Picture 2" descr="C:\Users\пользователь\Desktop\обыкновенный стрелочный перевод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4280" y="357166"/>
            <a:ext cx="6429420" cy="264320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142852"/>
            <a:ext cx="3293422" cy="2286016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железнодорожных путях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необщего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пользования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2" y="2428868"/>
            <a:ext cx="3929090" cy="3743332"/>
          </a:xfrm>
        </p:spPr>
        <p:txBody>
          <a:bodyPr>
            <a:normAutofit/>
          </a:bodyPr>
          <a:lstStyle/>
          <a:p>
            <a:r>
              <a:rPr lang="ru-RU" dirty="0" smtClean="0"/>
              <a:t>допускается использование стрелочных переводов с крестовинами следующих марок:</a:t>
            </a:r>
          </a:p>
          <a:p>
            <a:pPr>
              <a:buFontTx/>
              <a:buChar char="-"/>
            </a:pPr>
            <a:r>
              <a:rPr lang="ru-RU" dirty="0" smtClean="0"/>
              <a:t>на </a:t>
            </a:r>
            <a:r>
              <a:rPr lang="ru-RU" dirty="0" smtClean="0"/>
              <a:t>главных и </a:t>
            </a:r>
            <a:r>
              <a:rPr lang="ru-RU" dirty="0" err="1" smtClean="0"/>
              <a:t>приемо-отправочных</a:t>
            </a:r>
            <a:r>
              <a:rPr lang="ru-RU" dirty="0" smtClean="0"/>
              <a:t> железнодорожных путях </a:t>
            </a:r>
            <a:r>
              <a:rPr lang="ru-RU" dirty="0" smtClean="0"/>
              <a:t>–</a:t>
            </a:r>
          </a:p>
          <a:p>
            <a:pPr>
              <a:buFontTx/>
              <a:buChar char="-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FF0000"/>
                </a:solidFill>
              </a:rPr>
              <a:t>не круче1/9, </a:t>
            </a:r>
            <a:endParaRPr lang="ru-RU" b="1" dirty="0" smtClean="0">
              <a:solidFill>
                <a:srgbClr val="FF0000"/>
              </a:solidFill>
            </a:endParaRPr>
          </a:p>
          <a:p>
            <a:pPr>
              <a:buFontTx/>
              <a:buChar char="-"/>
            </a:pPr>
            <a:r>
              <a:rPr lang="ru-RU" dirty="0" smtClean="0"/>
              <a:t>симметричных </a:t>
            </a:r>
            <a:r>
              <a:rPr lang="ru-RU" dirty="0" smtClean="0"/>
              <a:t>крестовин-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b="1" dirty="0" smtClean="0">
                <a:solidFill>
                  <a:srgbClr val="FF0000"/>
                </a:solidFill>
              </a:rPr>
              <a:t>не </a:t>
            </a:r>
            <a:r>
              <a:rPr lang="ru-RU" b="1" dirty="0" smtClean="0">
                <a:solidFill>
                  <a:srgbClr val="FF0000"/>
                </a:solidFill>
              </a:rPr>
              <a:t>круче 1/6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6388" name="AutoShape 4" descr="https://fhd.multiurok.ru/f/b/0/fb0caf0c9787dcbe3012f94651d1021e543f1dc9/img44.jpg"/>
          <p:cNvSpPr>
            <a:spLocks noGrp="1" noChangeAspect="1" noChangeArrowheads="1"/>
          </p:cNvSpPr>
          <p:nvPr>
            <p:ph type="pic" idx="1"/>
          </p:nvPr>
        </p:nvSpPr>
        <p:spPr bwMode="auto"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9" name="Picture 5" descr="C:\Users\пользователь\Desktop\стрелочные перевод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1404" y="214290"/>
            <a:ext cx="6846886" cy="628654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0013" y="1262063"/>
            <a:ext cx="6196012" cy="4130674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5124" y="285728"/>
            <a:ext cx="4143404" cy="6572272"/>
          </a:xfrm>
        </p:spPr>
        <p:txBody>
          <a:bodyPr>
            <a:noAutofit/>
          </a:bodyPr>
          <a:lstStyle/>
          <a:p>
            <a:r>
              <a:rPr lang="ru-RU" sz="2800" dirty="0"/>
              <a:t>На приёмо-отправочных путях, предназначенных для грузового движения, укладывают стрелочные переводы с маркой крестовины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круче 1/9</a:t>
            </a:r>
            <a:r>
              <a:rPr lang="ru-RU" sz="2800" dirty="0">
                <a:solidFill>
                  <a:srgbClr val="FF0000"/>
                </a:solidFill>
              </a:rPr>
              <a:t>,</a:t>
            </a:r>
            <a:r>
              <a:rPr lang="ru-RU" sz="2800" dirty="0"/>
              <a:t> а </a:t>
            </a:r>
            <a:r>
              <a:rPr lang="ru-RU" sz="2800" i="1" dirty="0"/>
              <a:t>симметричные</a:t>
            </a:r>
            <a:r>
              <a:rPr lang="ru-RU" sz="2800" dirty="0"/>
              <a:t> — не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круче 1/6. </a:t>
            </a:r>
            <a:r>
              <a:rPr lang="ru-RU" sz="2800" dirty="0"/>
              <a:t>Стрелочные переводы прочих путей имеют марки крестовин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круче 1/8</a:t>
            </a:r>
            <a:r>
              <a:rPr lang="ru-RU" sz="2800" dirty="0">
                <a:solidFill>
                  <a:srgbClr val="FF0000"/>
                </a:solidFill>
              </a:rPr>
              <a:t>, </a:t>
            </a:r>
            <a:r>
              <a:rPr lang="ru-RU" sz="2800" dirty="0"/>
              <a:t>а </a:t>
            </a:r>
            <a:r>
              <a:rPr lang="ru-RU" sz="2800" u="sng" dirty="0"/>
              <a:t>симметричные</a:t>
            </a:r>
            <a:r>
              <a:rPr lang="ru-RU" sz="2800" dirty="0"/>
              <a:t> —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круче 1/4,5.</a:t>
            </a:r>
          </a:p>
        </p:txBody>
      </p:sp>
    </p:spTree>
    <p:extLst>
      <p:ext uri="{BB962C8B-B14F-4D97-AF65-F5344CB8AC3E}">
        <p14:creationId xmlns="" xmlns:p14="http://schemas.microsoft.com/office/powerpoint/2010/main" val="2066391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88825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08000" y="571480"/>
            <a:ext cx="9572692" cy="5509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dirty="0"/>
              <a:t>Движение поездов по стрелочным переводам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марки 1/9 </a:t>
            </a:r>
            <a:r>
              <a:rPr lang="ru-RU" sz="3200" dirty="0"/>
              <a:t>разрешается </a:t>
            </a:r>
            <a:r>
              <a:rPr lang="ru-RU" sz="3200" i="1" u="sng" dirty="0"/>
              <a:t>по прямому пути</a:t>
            </a:r>
            <a:r>
              <a:rPr lang="ru-RU" sz="3200" dirty="0"/>
              <a:t> со скоростями </a:t>
            </a:r>
            <a:r>
              <a:rPr lang="ru-RU" sz="3200" b="1" dirty="0"/>
              <a:t>не выше 100 км/ч</a:t>
            </a:r>
            <a:r>
              <a:rPr lang="ru-RU" sz="3200" dirty="0"/>
              <a:t>, а с крестовиной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марки 1/11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/>
              <a:t>— </a:t>
            </a:r>
            <a:r>
              <a:rPr lang="ru-RU" sz="3200" b="1" dirty="0"/>
              <a:t>120 км/ч, 140 км/ч</a:t>
            </a:r>
            <a:r>
              <a:rPr lang="ru-RU" sz="3200" dirty="0"/>
              <a:t>, и с более высокими скоростями </a:t>
            </a:r>
            <a:r>
              <a:rPr lang="ru-RU" sz="3200" b="1" dirty="0"/>
              <a:t>до 300 км/ч </a:t>
            </a:r>
            <a:r>
              <a:rPr lang="ru-RU" sz="3200" dirty="0"/>
              <a:t>в зависимости от других особенностей стрелочного перевода. </a:t>
            </a:r>
            <a:endParaRPr lang="ru-RU" sz="3200" dirty="0" smtClean="0"/>
          </a:p>
          <a:p>
            <a:r>
              <a:rPr lang="ru-RU" sz="3200" i="1" u="sng" dirty="0" smtClean="0"/>
              <a:t>На </a:t>
            </a:r>
            <a:r>
              <a:rPr lang="ru-RU" sz="3200" i="1" u="sng" dirty="0"/>
              <a:t>боковой путь </a:t>
            </a:r>
            <a:r>
              <a:rPr lang="ru-RU" sz="3200" dirty="0"/>
              <a:t>по стрелочным переводами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марки 1/9</a:t>
            </a:r>
            <a:r>
              <a:rPr lang="ru-RU" sz="3200" dirty="0"/>
              <a:t> — </a:t>
            </a:r>
            <a:r>
              <a:rPr lang="ru-RU" sz="3200" b="1" dirty="0"/>
              <a:t>не выше 40 км/ч,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марки 1/11 </a:t>
            </a:r>
            <a:r>
              <a:rPr lang="ru-RU" sz="3200" dirty="0"/>
              <a:t>— </a:t>
            </a:r>
            <a:r>
              <a:rPr lang="ru-RU" sz="3200" b="1" dirty="0"/>
              <a:t>не более 50 км/ч</a:t>
            </a:r>
            <a:r>
              <a:rPr lang="ru-RU" sz="3200" dirty="0"/>
              <a:t>, а по симметричным переводам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марки 1/11 </a:t>
            </a:r>
            <a:r>
              <a:rPr lang="ru-RU" sz="3200" dirty="0"/>
              <a:t>— </a:t>
            </a:r>
            <a:r>
              <a:rPr lang="ru-RU" sz="3200" b="1" dirty="0"/>
              <a:t>не более 70 км/ч.</a:t>
            </a:r>
          </a:p>
        </p:txBody>
      </p:sp>
    </p:spTree>
    <p:extLst>
      <p:ext uri="{BB962C8B-B14F-4D97-AF65-F5344CB8AC3E}">
        <p14:creationId xmlns="" xmlns:p14="http://schemas.microsoft.com/office/powerpoint/2010/main" val="2791586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5657" y="3573016"/>
            <a:ext cx="10513168" cy="1239837"/>
          </a:xfrm>
        </p:spPr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www.youtube.com/watch?v=5lhx1PMtVRQ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www.youtube.com/watch?v=N6iLd5QP3Lw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870795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9876" y="2132856"/>
            <a:ext cx="9148017" cy="14530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6600" b="1" i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Марки крестовин</a:t>
            </a:r>
            <a:endParaRPr lang="ru-RU" sz="60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28628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half" idx="4294967295"/>
          </p:nvPr>
        </p:nvSpPr>
        <p:spPr>
          <a:xfrm>
            <a:off x="950876" y="214290"/>
            <a:ext cx="8875749" cy="5143536"/>
          </a:xfrm>
        </p:spPr>
        <p:txBody>
          <a:bodyPr rtlCol="0">
            <a:noAutofit/>
          </a:bodyPr>
          <a:lstStyle/>
          <a:p>
            <a:pPr>
              <a:buNone/>
            </a:pPr>
            <a:r>
              <a:rPr lang="ru-RU" sz="3600" dirty="0" smtClean="0"/>
              <a:t>		Все </a:t>
            </a:r>
            <a:r>
              <a:rPr lang="ru-RU" sz="3600" dirty="0"/>
              <a:t>стрелочные переводы железнодорожного типа в России принято характеризовать маркой крестовины, которая представляет собой </a:t>
            </a:r>
            <a:r>
              <a:rPr lang="ru-RU" sz="3600" b="1" i="1" dirty="0">
                <a:solidFill>
                  <a:srgbClr val="C00000"/>
                </a:solidFill>
              </a:rPr>
              <a:t>соотношение ширины сердечника к его длине</a:t>
            </a:r>
            <a:r>
              <a:rPr lang="ru-RU" sz="3600" b="1" i="1" dirty="0" smtClean="0">
                <a:solidFill>
                  <a:srgbClr val="C00000"/>
                </a:solidFill>
              </a:rPr>
              <a:t>.</a:t>
            </a:r>
          </a:p>
          <a:p>
            <a:pPr>
              <a:buNone/>
            </a:pPr>
            <a:endParaRPr lang="ru-RU" sz="3600" b="1" i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	</a:t>
            </a:r>
            <a:r>
              <a:rPr lang="ru-RU" sz="2400" b="1" i="1" dirty="0" smtClean="0">
                <a:solidFill>
                  <a:srgbClr val="C00000"/>
                </a:solidFill>
              </a:rPr>
              <a:t> 	</a:t>
            </a:r>
            <a:r>
              <a:rPr lang="ru-RU" sz="3600" dirty="0" smtClean="0"/>
              <a:t>Марку </a:t>
            </a:r>
            <a:r>
              <a:rPr lang="ru-RU" sz="3600" dirty="0"/>
              <a:t>крестовины выражают </a:t>
            </a:r>
            <a:r>
              <a:rPr lang="ru-RU" sz="3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дроби </a:t>
            </a:r>
            <a:r>
              <a:rPr lang="ru-RU" sz="3600" dirty="0"/>
              <a:t>(а также как величину угла между рабочими гранями сердечника в градусах). </a:t>
            </a:r>
          </a:p>
        </p:txBody>
      </p:sp>
    </p:spTree>
    <p:extLst>
      <p:ext uri="{BB962C8B-B14F-4D97-AF65-F5344CB8AC3E}">
        <p14:creationId xmlns="" xmlns:p14="http://schemas.microsoft.com/office/powerpoint/2010/main" val="394128547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4294967295"/>
          </p:nvPr>
        </p:nvPicPr>
        <p:blipFill>
          <a:blip r:embed="rId2"/>
          <a:srcRect l="9162" r="9162"/>
          <a:stretch>
            <a:fillRect/>
          </a:stretch>
        </p:blipFill>
        <p:spPr>
          <a:xfrm>
            <a:off x="1736694" y="714356"/>
            <a:ext cx="7981962" cy="568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9504" y="500042"/>
            <a:ext cx="637109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Среди обыкновенных прямолинейных стрелочных переводов </a:t>
            </a:r>
            <a:r>
              <a:rPr lang="ru-RU" sz="3200" dirty="0"/>
              <a:t>существуют стрелочные переводы с пологими марками крестовин </a:t>
            </a:r>
            <a:r>
              <a:rPr lang="ru-RU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1/18 и 1/22</a:t>
            </a:r>
            <a:r>
              <a:rPr lang="ru-RU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ru-RU" sz="54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 smtClean="0"/>
              <a:t>допускающие </a:t>
            </a:r>
            <a:r>
              <a:rPr lang="ru-RU" sz="3200" dirty="0"/>
              <a:t>скорости движения по отклонению до 80 км/ч и 120 км/ч соответственно.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137" t="-651" r="25976" b="651"/>
          <a:stretch/>
        </p:blipFill>
        <p:spPr>
          <a:xfrm>
            <a:off x="8084369" y="-44624"/>
            <a:ext cx="4104456" cy="690262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438595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69876" y="764704"/>
            <a:ext cx="59046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Среди обыкновенных прямолинейных стрелочных переводов наиболее распространены переводы с маркой </a:t>
            </a:r>
            <a:r>
              <a:rPr lang="ru-RU" sz="3200" dirty="0" smtClean="0"/>
              <a:t>крестовины</a:t>
            </a:r>
            <a:endParaRPr lang="ru-RU" sz="3200" dirty="0"/>
          </a:p>
          <a:p>
            <a:endParaRPr lang="ru-RU" sz="3200" dirty="0" smtClean="0"/>
          </a:p>
          <a:p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93818" y="3835500"/>
            <a:ext cx="43577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1/11 и 1/9</a:t>
            </a:r>
          </a:p>
        </p:txBody>
      </p:sp>
    </p:spTree>
    <p:extLst>
      <p:ext uri="{BB962C8B-B14F-4D97-AF65-F5344CB8AC3E}">
        <p14:creationId xmlns="" xmlns:p14="http://schemas.microsoft.com/office/powerpoint/2010/main" val="13532585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9505" y="500042"/>
            <a:ext cx="74273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Среди обыкновенных прямолинейных стрелочных переводов наиболее симметричные переводы с марками крестовин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02043" y="4000504"/>
            <a:ext cx="41956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1/6, 1/4,5 </a:t>
            </a:r>
            <a:endParaRPr lang="ru-RU" sz="6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3728" r="13728"/>
          <a:stretch>
            <a:fillRect/>
          </a:stretch>
        </p:blipFill>
        <p:spPr>
          <a:xfrm>
            <a:off x="5374332" y="476672"/>
            <a:ext cx="6195986" cy="568960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81844" y="500042"/>
            <a:ext cx="3744416" cy="5357850"/>
          </a:xfrm>
        </p:spPr>
        <p:txBody>
          <a:bodyPr>
            <a:normAutofit fontScale="92500"/>
          </a:bodyPr>
          <a:lstStyle/>
          <a:p>
            <a:r>
              <a:rPr lang="ru-RU" sz="2800" dirty="0"/>
              <a:t>Стрелочные переводы </a:t>
            </a:r>
            <a:r>
              <a:rPr lang="ru-RU" sz="2800" dirty="0" smtClean="0">
                <a:solidFill>
                  <a:srgbClr val="FF0000"/>
                </a:solidFill>
              </a:rPr>
              <a:t>на железнодорожных путях общего пользования </a:t>
            </a:r>
            <a:r>
              <a:rPr lang="ru-RU" sz="2800" dirty="0" smtClean="0"/>
              <a:t>должны иметь крестовины следующих марок: </a:t>
            </a:r>
            <a:r>
              <a:rPr lang="ru-RU" sz="2800" dirty="0"/>
              <a:t>главных и </a:t>
            </a:r>
            <a:r>
              <a:rPr lang="ru-RU" sz="2800" dirty="0" err="1"/>
              <a:t>приёмо-отправочных</a:t>
            </a:r>
            <a:r>
              <a:rPr lang="ru-RU" sz="2800" dirty="0"/>
              <a:t> </a:t>
            </a:r>
            <a:r>
              <a:rPr lang="ru-RU" sz="2800" dirty="0" smtClean="0"/>
              <a:t>железнодорожных путях</a:t>
            </a:r>
            <a:r>
              <a:rPr lang="ru-RU" sz="2800" dirty="0"/>
              <a:t>, </a:t>
            </a:r>
            <a:r>
              <a:rPr lang="ru-RU" sz="2800" dirty="0" smtClean="0"/>
              <a:t>по которым происходит движение пассажирских поездов, -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круче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1/11.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67772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9438" y="214290"/>
            <a:ext cx="3857652" cy="2714644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cap="none" dirty="0" smtClean="0">
                <a:latin typeface="Times New Roman" pitchFamily="18" charset="0"/>
                <a:cs typeface="Times New Roman" pitchFamily="18" charset="0"/>
              </a:rPr>
              <a:t>На перекрестных переводах и одиночных, являющихся продолжением перекрестных, 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2928934"/>
            <a:ext cx="3293422" cy="1643074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круче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1/9</a:t>
            </a:r>
            <a:endParaRPr lang="ru-RU" sz="5400" dirty="0"/>
          </a:p>
        </p:txBody>
      </p:sp>
      <p:pic>
        <p:nvPicPr>
          <p:cNvPr id="20481" name="Picture 1" descr="C:\Users\пользователь\Desktop\перекрестный стрелочный перево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5124" y="4386250"/>
            <a:ext cx="4143404" cy="2471750"/>
          </a:xfrm>
          <a:prstGeom prst="rect">
            <a:avLst/>
          </a:prstGeom>
          <a:noFill/>
        </p:spPr>
      </p:pic>
      <p:pic>
        <p:nvPicPr>
          <p:cNvPr id="20483" name="Picture 3" descr="Picture background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l="9215" r="9215"/>
          <a:stretch>
            <a:fillRect/>
          </a:stretch>
        </p:blipFill>
        <p:spPr bwMode="auto">
          <a:xfrm>
            <a:off x="4951404" y="214290"/>
            <a:ext cx="6647095" cy="610384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Математика 16 х 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16309082_TF02787947.potx" id="{3964D7A7-1B85-4031-AAD6-1B50F98CF473}" vid="{CAF00616-F4D4-4454-9A4A-5919532F2D53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по математике с символом Пи (широкоэкранный формат)</Template>
  <TotalTime>541</TotalTime>
  <Words>388</Words>
  <Application>Microsoft Office PowerPoint</Application>
  <PresentationFormat>Произвольный</PresentationFormat>
  <Paragraphs>49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Математика 16 х 9</vt:lpstr>
      <vt:lpstr>Типы и марки стрелочных переводов, их применение.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 На перекрестных переводах и одиночных, являющихся продолжением перекрестных,  </vt:lpstr>
      <vt:lpstr>Стрелочные переводы, </vt:lpstr>
      <vt:lpstr>На приёмо-отправочных железнодорож-ных путях</vt:lpstr>
      <vt:lpstr>На прочих</vt:lpstr>
      <vt:lpstr>На железнодорожных путях необщего пользования</vt:lpstr>
      <vt:lpstr>Слайд 14</vt:lpstr>
      <vt:lpstr>Слайд 15</vt:lpstr>
      <vt:lpstr>https://www.youtube.com/watch?v=5lhx1PMtVRQ   https://www.youtube.com/watch?v=N6iLd5QP3Lw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Назначение, виды и конструкция стрелочных переводов</dc:title>
  <dc:creator>Magic</dc:creator>
  <cp:lastModifiedBy>пользователь</cp:lastModifiedBy>
  <cp:revision>34</cp:revision>
  <dcterms:created xsi:type="dcterms:W3CDTF">2023-10-20T15:01:45Z</dcterms:created>
  <dcterms:modified xsi:type="dcterms:W3CDTF">2024-10-29T06:21:29Z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