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257" r:id="rId3"/>
    <p:sldId id="259" r:id="rId4"/>
    <p:sldId id="31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309" r:id="rId15"/>
    <p:sldId id="308" r:id="rId16"/>
    <p:sldId id="270" r:id="rId17"/>
    <p:sldId id="272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277" r:id="rId27"/>
    <p:sldId id="280" r:id="rId28"/>
    <p:sldId id="281" r:id="rId29"/>
    <p:sldId id="306" r:id="rId30"/>
    <p:sldId id="283" r:id="rId31"/>
    <p:sldId id="296" r:id="rId32"/>
    <p:sldId id="284" r:id="rId33"/>
    <p:sldId id="285" r:id="rId34"/>
    <p:sldId id="298" r:id="rId35"/>
    <p:sldId id="295" r:id="rId36"/>
    <p:sldId id="299" r:id="rId37"/>
    <p:sldId id="300" r:id="rId38"/>
    <p:sldId id="303" r:id="rId39"/>
    <p:sldId id="297" r:id="rId40"/>
    <p:sldId id="286" r:id="rId41"/>
    <p:sldId id="304" r:id="rId42"/>
    <p:sldId id="305" r:id="rId43"/>
    <p:sldId id="307" r:id="rId44"/>
    <p:sldId id="287" r:id="rId45"/>
    <p:sldId id="288" r:id="rId46"/>
    <p:sldId id="289" r:id="rId47"/>
    <p:sldId id="290" r:id="rId48"/>
    <p:sldId id="291" r:id="rId49"/>
    <p:sldId id="292" r:id="rId50"/>
    <p:sldId id="293" r:id="rId51"/>
    <p:sldId id="294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2" autoAdjust="0"/>
    <p:restoredTop sz="94434" autoAdjust="0"/>
  </p:normalViewPr>
  <p:slideViewPr>
    <p:cSldViewPr>
      <p:cViewPr varScale="1">
        <p:scale>
          <a:sx n="68" d="100"/>
          <a:sy n="68" d="100"/>
        </p:scale>
        <p:origin x="135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278B-CCEF-4C0E-84C0-431BE2D1F1F1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49592-3500-4EB9-A985-3E1D77DAC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107504" y="5993904"/>
            <a:ext cx="8784976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        </a:t>
            </a:r>
            <a:r>
              <a:rPr lang="ru-RU" sz="2400" b="1" dirty="0" smtClean="0">
                <a:solidFill>
                  <a:srgbClr val="C00000"/>
                </a:solidFill>
              </a:rPr>
              <a:t>Сооружения и устройства железнодорожного транспорта.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                                Габариты.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0660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0"/>
          <a:stretch/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9022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0"/>
          <a:stretch/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7621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0"/>
          <a:stretch/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7287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0" y="5013176"/>
            <a:ext cx="9144000" cy="16561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В зависимости </a:t>
            </a:r>
            <a:r>
              <a:rPr lang="ru-RU" sz="2000" dirty="0"/>
              <a:t>от выхода грузов за габарит погрузки в указанных выше основных зонах устанавливаются следующие степени </a:t>
            </a:r>
            <a:r>
              <a:rPr lang="ru-RU" sz="2000" dirty="0" err="1"/>
              <a:t>негабаритности</a:t>
            </a:r>
            <a:r>
              <a:rPr lang="ru-RU" sz="2000" dirty="0"/>
              <a:t> </a:t>
            </a:r>
            <a:r>
              <a:rPr lang="ru-RU" sz="2000" dirty="0" smtClean="0"/>
              <a:t>грузов:</a:t>
            </a:r>
          </a:p>
          <a:p>
            <a:pPr marL="0" indent="0" algn="just">
              <a:buNone/>
            </a:pPr>
            <a:r>
              <a:rPr lang="ru-RU" sz="2000" b="1" dirty="0" smtClean="0"/>
              <a:t>нижняя</a:t>
            </a:r>
            <a:r>
              <a:rPr lang="ru-RU" sz="2000" dirty="0" smtClean="0"/>
              <a:t> </a:t>
            </a:r>
            <a:r>
              <a:rPr lang="ru-RU" sz="2000" dirty="0" err="1"/>
              <a:t>негабаритность</a:t>
            </a:r>
            <a:r>
              <a:rPr lang="ru-RU" sz="2000" dirty="0"/>
              <a:t> - </a:t>
            </a:r>
            <a:r>
              <a:rPr lang="ru-RU" sz="2000" b="1" dirty="0" smtClean="0"/>
              <a:t>6</a:t>
            </a:r>
            <a:r>
              <a:rPr lang="ru-RU" sz="2000" dirty="0" smtClean="0"/>
              <a:t> степеней, </a:t>
            </a:r>
            <a:r>
              <a:rPr lang="ru-RU" sz="2000" b="1" dirty="0" smtClean="0"/>
              <a:t>боковая</a:t>
            </a:r>
            <a:r>
              <a:rPr lang="ru-RU" sz="2000" dirty="0" smtClean="0"/>
              <a:t> </a:t>
            </a:r>
            <a:r>
              <a:rPr lang="ru-RU" sz="2000" dirty="0" err="1"/>
              <a:t>негабаритность</a:t>
            </a:r>
            <a:r>
              <a:rPr lang="ru-RU" sz="2000" dirty="0"/>
              <a:t> </a:t>
            </a:r>
            <a:r>
              <a:rPr lang="ru-RU" sz="2000" dirty="0" smtClean="0"/>
              <a:t>– </a:t>
            </a:r>
            <a:r>
              <a:rPr lang="ru-RU" sz="2000" b="1" dirty="0" smtClean="0"/>
              <a:t>6 с</a:t>
            </a:r>
            <a:r>
              <a:rPr lang="ru-RU" sz="2000" dirty="0" smtClean="0"/>
              <a:t>тепеней,</a:t>
            </a:r>
          </a:p>
          <a:p>
            <a:pPr marL="0" indent="0" algn="just">
              <a:buNone/>
            </a:pPr>
            <a:r>
              <a:rPr lang="ru-RU" sz="2000" b="1" dirty="0" smtClean="0"/>
              <a:t>верхняя</a:t>
            </a:r>
            <a:r>
              <a:rPr lang="ru-RU" sz="2000" dirty="0" smtClean="0"/>
              <a:t> </a:t>
            </a:r>
            <a:r>
              <a:rPr lang="ru-RU" sz="2000" dirty="0" err="1"/>
              <a:t>негабаритность</a:t>
            </a:r>
            <a:r>
              <a:rPr lang="ru-RU" sz="2000" dirty="0"/>
              <a:t> </a:t>
            </a:r>
            <a:r>
              <a:rPr lang="ru-RU" sz="2000" dirty="0" smtClean="0"/>
              <a:t>– </a:t>
            </a:r>
            <a:r>
              <a:rPr lang="ru-RU" sz="2000" b="1" dirty="0" smtClean="0"/>
              <a:t>3 </a:t>
            </a:r>
            <a:r>
              <a:rPr lang="ru-RU" sz="2000" dirty="0" smtClean="0"/>
              <a:t>степени.</a:t>
            </a:r>
            <a:endParaRPr lang="ru-RU" sz="2000" dirty="0"/>
          </a:p>
        </p:txBody>
      </p:sp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620000" cy="5085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9578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44408" y="1600200"/>
            <a:ext cx="442391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0" y="4985792"/>
            <a:ext cx="9144000" cy="187220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Груз</a:t>
            </a:r>
            <a:r>
              <a:rPr lang="ru-RU" sz="2000" dirty="0"/>
              <a:t>, превышающий предельные очертания зон называется </a:t>
            </a:r>
            <a:r>
              <a:rPr lang="ru-RU" sz="2000" b="1" dirty="0" err="1"/>
              <a:t>сверхнегабаритным</a:t>
            </a:r>
            <a:r>
              <a:rPr lang="ru-RU" sz="2000" b="1" dirty="0"/>
              <a:t>.</a:t>
            </a:r>
            <a:r>
              <a:rPr lang="ru-RU" sz="2000" dirty="0"/>
              <a:t> Для указания в перевозочных и поездных документах данных о зонах и степенях </a:t>
            </a:r>
            <a:r>
              <a:rPr lang="ru-RU" sz="2000" dirty="0" err="1"/>
              <a:t>негабаритности</a:t>
            </a:r>
            <a:r>
              <a:rPr lang="ru-RU" sz="2000" dirty="0"/>
              <a:t> перевозимых грузов введено понятие индекс </a:t>
            </a:r>
            <a:r>
              <a:rPr lang="ru-RU" sz="2000" dirty="0" err="1"/>
              <a:t>негабаритности</a:t>
            </a:r>
            <a:r>
              <a:rPr lang="ru-RU" sz="2000" dirty="0"/>
              <a:t>, который состоит из пяти </a:t>
            </a:r>
            <a:r>
              <a:rPr lang="ru-RU" sz="2000" dirty="0" smtClean="0"/>
              <a:t>знаков - Н5480- нижняя </a:t>
            </a:r>
            <a:r>
              <a:rPr lang="ru-RU" sz="2000" dirty="0" err="1"/>
              <a:t>негабаритность</a:t>
            </a:r>
            <a:r>
              <a:rPr lang="ru-RU" sz="2000" dirty="0"/>
              <a:t> 5-й степени, боковую </a:t>
            </a:r>
            <a:r>
              <a:rPr lang="ru-RU" sz="2000" dirty="0" smtClean="0"/>
              <a:t> </a:t>
            </a:r>
            <a:r>
              <a:rPr lang="ru-RU" sz="2000" dirty="0"/>
              <a:t>4-й степени, верхнюю </a:t>
            </a:r>
            <a:r>
              <a:rPr lang="ru-RU" sz="2000" b="1" dirty="0" err="1"/>
              <a:t>сверхнегабаритность</a:t>
            </a:r>
            <a:r>
              <a:rPr lang="ru-RU" sz="2000" dirty="0"/>
              <a:t>, а вертикальная </a:t>
            </a:r>
            <a:r>
              <a:rPr lang="ru-RU" sz="2000" dirty="0" err="1"/>
              <a:t>сверхнегабаритность</a:t>
            </a:r>
            <a:r>
              <a:rPr lang="ru-RU" sz="2000" dirty="0"/>
              <a:t> отсутствует.</a:t>
            </a:r>
          </a:p>
        </p:txBody>
      </p:sp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1468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6" name="Picture 4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0"/>
          <a:stretch/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6808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0"/>
          <a:stretch/>
        </p:blipFill>
        <p:spPr bwMode="auto">
          <a:xfrm>
            <a:off x="0" y="0"/>
            <a:ext cx="9144000" cy="612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54763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1"/>
          <a:stretch/>
        </p:blipFill>
        <p:spPr bwMode="auto">
          <a:xfrm>
            <a:off x="0" y="0"/>
            <a:ext cx="9144000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16661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4797152"/>
            <a:ext cx="9001000" cy="180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Междупутье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расстояние между осями двух смежных железнодорожных путей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прямых участках перегонов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между осями первого и второго главных путей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третьего и четвертого главных путей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быть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4100 мм.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350" t="28973" r="16138" b="10048"/>
          <a:stretch/>
        </p:blipFill>
        <p:spPr>
          <a:xfrm>
            <a:off x="3467560" y="1074476"/>
            <a:ext cx="5584013" cy="37226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18" y="764704"/>
            <a:ext cx="5321390" cy="27363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79712" y="2636912"/>
            <a:ext cx="936104" cy="14401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4" t="5200" r="56136" b="72400"/>
          <a:stretch/>
        </p:blipFill>
        <p:spPr bwMode="auto">
          <a:xfrm>
            <a:off x="5071434" y="4437112"/>
            <a:ext cx="2376264" cy="2880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5469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5445224"/>
            <a:ext cx="9001000" cy="1152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осями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второго и третьего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главных железнодорожных путей 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прямых участках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быть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10000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по любому из смежных путей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свыше 140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км/ч;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764704"/>
            <a:ext cx="8402195" cy="45365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63888" y="3717032"/>
            <a:ext cx="1303562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10000 мм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62338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472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</a:rPr>
              <a:t>Сооружения и устройства железнодорожного </a:t>
            </a:r>
            <a:r>
              <a:rPr lang="ru-RU" sz="2700" b="1" dirty="0" smtClean="0">
                <a:solidFill>
                  <a:srgbClr val="C00000"/>
                </a:solidFill>
              </a:rPr>
              <a:t>транспорта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-2855" y="5085184"/>
            <a:ext cx="9144000" cy="1656184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7400" b="1" dirty="0" smtClean="0"/>
              <a:t>      </a:t>
            </a:r>
            <a:r>
              <a:rPr lang="ru-RU" sz="8000" b="1" dirty="0" smtClean="0"/>
              <a:t>Инфраструктура </a:t>
            </a:r>
            <a:r>
              <a:rPr lang="ru-RU" sz="8000" b="1" dirty="0" err="1"/>
              <a:t>ж.д</a:t>
            </a:r>
            <a:r>
              <a:rPr lang="ru-RU" sz="8000" b="1" dirty="0"/>
              <a:t>. транспорта общего пользования  - </a:t>
            </a:r>
            <a:r>
              <a:rPr lang="ru-RU" sz="8000" dirty="0"/>
              <a:t>транспортная инфраструктура, включающая в себя </a:t>
            </a:r>
            <a:r>
              <a:rPr lang="ru-RU" sz="8000" dirty="0" err="1"/>
              <a:t>ж.д</a:t>
            </a:r>
            <a:r>
              <a:rPr lang="ru-RU" sz="8000" dirty="0"/>
              <a:t>. пути общего пользования и другие сооружения, </a:t>
            </a:r>
            <a:r>
              <a:rPr lang="ru-RU" sz="8000" dirty="0" err="1"/>
              <a:t>ж.д</a:t>
            </a:r>
            <a:r>
              <a:rPr lang="ru-RU" sz="8000" dirty="0"/>
              <a:t>. станции, устройства электроснабжения, сети связи, системы сигнализации, централизации и блокировки, информационные комплексы, систему управления движением и иные обеспечивающие функционирование инфраструктуры здания, строения, сооружения, устройства и </a:t>
            </a:r>
            <a:r>
              <a:rPr lang="ru-RU" sz="8000" dirty="0" smtClean="0"/>
              <a:t>оборудование.</a:t>
            </a:r>
            <a:endParaRPr lang="ru-RU" sz="8000" dirty="0"/>
          </a:p>
          <a:p>
            <a:pPr algn="just"/>
            <a:endParaRPr lang="ru-RU" sz="8000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5" y="476672"/>
            <a:ext cx="914400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97907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5445224"/>
            <a:ext cx="9001000" cy="1152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осями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второго и третьего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главных железнодорожных путей 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прямых участках перегонов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должно быть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8000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выше 140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км/ч;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764704"/>
            <a:ext cx="8402195" cy="45365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63888" y="3717032"/>
            <a:ext cx="1368152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8000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мм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1810627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4509120"/>
            <a:ext cx="9108504" cy="244827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осями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второго и третьего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главных железнодорожных путей в сложных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топографических, инженерно-геологических, планировочных и других местных условиях, когда применение основных норм проектирования вызывает значительное увеличение объема строительно-монтажных работ на существующих линиях необходимость переустройства земляного полотна, станционных железнодорожных путей и искусственных сооружений, сноса капитальных  строений (далее – трудные условия)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 менее 6000 мм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соответствующим снижением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скорости до 90 км/ч и менее.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620688"/>
            <a:ext cx="7394083" cy="399220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51920" y="3212976"/>
            <a:ext cx="1224136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6000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мм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299648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5243227"/>
            <a:ext cx="9108504" cy="1152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железнодорожной линии допускается сохранять расстояние между осями второго и третьего главных железнодорожных путей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5000 мм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соответствующим снижением скорости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90 км/ч и менее.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28" y="736869"/>
            <a:ext cx="8353640" cy="451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4369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23" y="3645024"/>
            <a:ext cx="9108504" cy="30956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Расстояние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   осями    смежных     железнодорожных     путей     на железнодорожных станциях,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прямых участках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быть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4800 мм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второстепенных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путях (железнодорожные пути стоянки   железнодорожного подвижного состава, железнодорожные пути грузовых дворов) и железнодорожных путях грузовых районов 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4500 мм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Расстояние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осями железнодорожных путей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предназначенных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непосредственной перегрузки грузов, контейнеров из вагона в вагон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может составлять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3600 мм.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7632848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11673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4149080"/>
            <a:ext cx="9029104" cy="23371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путевого развития действующих железнодорожных станций допускается сохранять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между осями смежных железнодорожных   путей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   установленного    настоящим    пунктом,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4100 мм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сохранять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расположении главных железнодорожных путей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станциях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расстояние между ними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4100 мм.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96" y="1412776"/>
            <a:ext cx="8949704" cy="25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536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5301208"/>
            <a:ext cx="9073008" cy="122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Расстояние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осями смежных железнодорожных путей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станциях железнодорожных путей необщего пользования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прямых участках железнодорожных путей должно быть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4100 мм.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48" y="2142632"/>
            <a:ext cx="8949704" cy="25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1667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14655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16941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17313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5795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0"/>
          <a:stretch/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20990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221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72059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94174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1"/>
          <a:stretch/>
        </p:blipFill>
        <p:spPr bwMode="auto">
          <a:xfrm>
            <a:off x="0" y="0"/>
            <a:ext cx="9252520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73514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75228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02692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74467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31403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39705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806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764704"/>
            <a:ext cx="9001000" cy="151922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Одним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основных документов, регламентирующих нормы и требования к   объектам инфраструктуры является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Свод правил СП 119.13330.2017 «Железные дороги колеи 1520 мм»,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согласно которому вновь проектируемые железнодорожные    линии    должны    обеспечивать     движение     поездов    со скоростями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5496" y="0"/>
            <a:ext cx="9108504" cy="620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технологических систем, сооружений,  устройств и объектов технического назначения железнодорожного транспорта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https://avatars.mds.yandex.net/get-zen_doc/171120/pub_5c9e417d54502300b014c9e4_5c9e418d05a26f00b3e2359d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42" y="2176864"/>
            <a:ext cx="3888432" cy="190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www.1obl.ru/upload/iblock/4cf/muzhchina_povredil_pozvonochnik_vo_vremya_ekstrennogo_tormozheniya_na_stantsii_miassa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34601"/>
            <a:ext cx="3888432" cy="2149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://www.train-photo.ru/data/media/48/VL10-134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74" y="4763825"/>
            <a:ext cx="3912369" cy="200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63620" y="2539933"/>
            <a:ext cx="33970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пассажирских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200 км/ч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44023" y="6108645"/>
            <a:ext cx="28231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грузовых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120 км/ч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55342" y="4055939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грузовых ускоренных и рефрижераторных –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160 км/ч.</a:t>
            </a:r>
          </a:p>
        </p:txBody>
      </p:sp>
    </p:spTree>
    <p:extLst>
      <p:ext uri="{BB962C8B-B14F-4D97-AF65-F5344CB8AC3E}">
        <p14:creationId xmlns:p14="http://schemas.microsoft.com/office/powerpoint/2010/main" val="16283303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Техническая эксплуатация сооружений и устройств путевого хозяйства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6869" name="Picture 5" descr="C:\Users\Натали\Desktop\новые видео\анимация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47750"/>
            <a:ext cx="8568952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05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Техническая эксплуатация сооружений и устройств путевого хозяйства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6021288"/>
            <a:ext cx="4038600" cy="104875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1600200"/>
            <a:ext cx="8507288" cy="4525963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18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Техническая эксплуатация сооружений и устройств путевого хозяйства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6021288"/>
            <a:ext cx="4038600" cy="104875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1600200"/>
            <a:ext cx="8507288" cy="4525963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754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Техническая эксплуатация сооружений и устройств путевого хозяйства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6021288"/>
            <a:ext cx="4038600" cy="104875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1600200"/>
            <a:ext cx="8507288" cy="4525963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131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72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15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453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4443"/>
            <a:ext cx="86868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25194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11486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955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2" t="1597" r="3661" b="15609"/>
          <a:stretch/>
        </p:blipFill>
        <p:spPr bwMode="auto">
          <a:xfrm>
            <a:off x="183704" y="241662"/>
            <a:ext cx="8928992" cy="6048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18448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02222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5859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0"/>
          <a:stretch/>
        </p:blipFill>
        <p:spPr bwMode="auto">
          <a:xfrm>
            <a:off x="0" y="72008"/>
            <a:ext cx="9144000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0530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0"/>
          <a:stretch/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1913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0"/>
          <a:stretch/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5634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0"/>
          <a:stretch/>
        </p:blipFill>
        <p:spPr bwMode="auto">
          <a:xfrm>
            <a:off x="0" y="0"/>
            <a:ext cx="9143999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78924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751</Words>
  <Application>Microsoft Office PowerPoint</Application>
  <PresentationFormat>Экран (4:3)</PresentationFormat>
  <Paragraphs>51</Paragraphs>
  <Slides>51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5" baseType="lpstr">
      <vt:lpstr>Arial</vt:lpstr>
      <vt:lpstr>Calibri</vt:lpstr>
      <vt:lpstr>Times New Roman</vt:lpstr>
      <vt:lpstr>Тема Office</vt:lpstr>
      <vt:lpstr>ОАО "РЖД"</vt:lpstr>
      <vt:lpstr>Сооружения и устройства железнодорожного транспорта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Ли Н.Г.</cp:lastModifiedBy>
  <cp:revision>59</cp:revision>
  <dcterms:created xsi:type="dcterms:W3CDTF">2019-04-21T18:59:03Z</dcterms:created>
  <dcterms:modified xsi:type="dcterms:W3CDTF">2024-10-22T15:00:36Z</dcterms:modified>
</cp:coreProperties>
</file>