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2" r:id="rId13"/>
    <p:sldId id="270" r:id="rId14"/>
    <p:sldId id="271" r:id="rId15"/>
    <p:sldId id="275" r:id="rId16"/>
    <p:sldId id="274" r:id="rId17"/>
    <p:sldId id="276" r:id="rId18"/>
    <p:sldId id="273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2" autoAdjust="0"/>
    <p:restoredTop sz="94660"/>
  </p:normalViewPr>
  <p:slideViewPr>
    <p:cSldViewPr>
      <p:cViewPr varScale="1">
        <p:scale>
          <a:sx n="67" d="100"/>
          <a:sy n="67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40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07504" y="5824439"/>
            <a:ext cx="8928992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Общие положения, обязанности работников железнодорожного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       транспорта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66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4098" name="Picture 2" descr="http://movp.ru/media/cache/1e/d0/c8/9b/d8/2b/1ed0c89bd82bf83ec3f6df3037b9645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2" r="8817"/>
          <a:stretch/>
        </p:blipFill>
        <p:spPr bwMode="auto">
          <a:xfrm>
            <a:off x="56184" y="896498"/>
            <a:ext cx="2906893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tatic.mk.ru/upload/entities/2016/09/12/articles/detailPicture/93/b3/bc/ab8910548_32667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1" r="12917"/>
          <a:stretch/>
        </p:blipFill>
        <p:spPr bwMode="auto">
          <a:xfrm>
            <a:off x="7416824" y="908720"/>
            <a:ext cx="1691680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metro.spb.ru/uploads/60prs/60_37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133" y="896498"/>
            <a:ext cx="1572867" cy="229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1.wp.com/znaniya.guru/wp-content/uploads/2018/09/zhd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785" y="913931"/>
            <a:ext cx="2699519" cy="22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6389" y="3470565"/>
            <a:ext cx="88519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обязательны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всеми организациями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предпринимателями, выполняющими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пользователей услугами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связанные с организацией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перевозочного процесса, а также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связанные с ремонтом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состава и технических средств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охраной объектов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и грузов, и их работниками.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п.3)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2924944"/>
            <a:ext cx="9001000" cy="2448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 smtClean="0"/>
              <a:t>    </a:t>
            </a:r>
            <a:r>
              <a:rPr lang="ru-RU" sz="4000" b="1" dirty="0" smtClean="0">
                <a:solidFill>
                  <a:srgbClr val="00B050"/>
                </a:solidFill>
              </a:rPr>
              <a:t>(1)</a:t>
            </a:r>
            <a:r>
              <a:rPr lang="ru-RU" sz="4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в соответствии со своими должностными обязанностями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выполнение настоящих Правил, безопасность движения и эксплуатации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dirty="0"/>
              <a:t>                                                                    </a:t>
            </a:r>
            <a:r>
              <a:rPr lang="ru-RU" dirty="0" smtClean="0"/>
              <a:t>  </a:t>
            </a:r>
            <a:r>
              <a:rPr lang="ru-RU" sz="1500" dirty="0"/>
              <a:t>(ПТЭ Раздел </a:t>
            </a:r>
            <a:r>
              <a:rPr lang="en-US" sz="1500" dirty="0"/>
              <a:t>III </a:t>
            </a:r>
            <a:r>
              <a:rPr lang="ru-RU" sz="1500" dirty="0"/>
              <a:t>п.11)                                        </a:t>
            </a:r>
          </a:p>
        </p:txBody>
      </p:sp>
      <p:pic>
        <p:nvPicPr>
          <p:cNvPr id="5122" name="Picture 2" descr="https://postupi.online/images/images376/44/7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7" r="21586"/>
          <a:stretch/>
        </p:blipFill>
        <p:spPr bwMode="auto">
          <a:xfrm>
            <a:off x="73457" y="684940"/>
            <a:ext cx="2016224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f.ppt-online.org/files1/slide/2/27IboM3FVk4ryKRQOH5N8BmTXZctjqAznuUv9Psegd/slide-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4" t="27112" r="8453" b="19955"/>
          <a:stretch/>
        </p:blipFill>
        <p:spPr bwMode="auto">
          <a:xfrm>
            <a:off x="5364088" y="674718"/>
            <a:ext cx="374441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bryansktoday.ru/uploads/common/7dd9af62bcb5ce95_X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5" r="22442"/>
          <a:stretch/>
        </p:blipFill>
        <p:spPr bwMode="auto">
          <a:xfrm>
            <a:off x="2123728" y="684939"/>
            <a:ext cx="318798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92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1" y="7649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6148" name="Picture 4" descr="https://privet-rostov.ru/uploads/posts/2018-10/thumbs/1540466856_whatsapp-image-2018-10-25-at-14.17.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457" y="755135"/>
            <a:ext cx="2328193" cy="226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cf.ppt-online.org/files/slide/x/xVPIMEX1GDlKoUqCm7iagrLp9n5Aywd2We8fuj/slide-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3" r="50536" b="21791"/>
          <a:stretch/>
        </p:blipFill>
        <p:spPr bwMode="auto">
          <a:xfrm>
            <a:off x="-1" y="382353"/>
            <a:ext cx="2423078" cy="239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s://cf.ppt-online.org/files/slide/x/xVPIMEX1GDlKoUqCm7iagrLp9n5Aywd2We8fuj/slide-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5" t="4928" r="445" b="35713"/>
          <a:stretch/>
        </p:blipFill>
        <p:spPr bwMode="auto">
          <a:xfrm>
            <a:off x="-17462" y="2181411"/>
            <a:ext cx="2440539" cy="239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s14.stc.all.kpcdn.net/share/i/4/1447722/inx960x6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755135"/>
            <a:ext cx="4042403" cy="254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690626"/>
            <a:ext cx="9036496" cy="18020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подавать сигнал остановки поезду или маневрирующему составу  в случаях, угрожающих жизни и здоровью людей или безопасности движения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500" dirty="0" smtClean="0"/>
              <a:t>                                                                                                                                                                     (</a:t>
            </a:r>
            <a:r>
              <a:rPr lang="ru-RU" sz="1500" dirty="0"/>
              <a:t>ПТЭ Раздел III  п.12)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6156" name="Picture 12" descr="http://onlinevologda.ru/upload/medialibrary/6ad/6ade5429dc9af8cb3b4d117aa2ad108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515353"/>
            <a:ext cx="3344237" cy="197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47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024" y="-40943"/>
            <a:ext cx="8222776" cy="94966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61048"/>
            <a:ext cx="9061008" cy="252028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51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обнаружении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сооружений или устройств, создающей угрозу безопасности движения, работники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немедленно принимать меры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устранению неисправности, а при необходимости к ограждению опасного места для устранения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неисправности.</a:t>
            </a:r>
          </a:p>
          <a:p>
            <a:pPr marL="0" indent="0">
              <a:buNone/>
            </a:pP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п.12)</a:t>
            </a:r>
          </a:p>
          <a:p>
            <a:pPr marL="0" indent="0">
              <a:buNone/>
            </a:pP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https://helpiks.org/helpiksorg/baza7/482646451578.files/image0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r="3670"/>
          <a:stretch/>
        </p:blipFill>
        <p:spPr bwMode="auto">
          <a:xfrm>
            <a:off x="4788223" y="764704"/>
            <a:ext cx="4272785" cy="288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septima61.ru/_buran/seoModule/img/kapitalnyj_remont_zheleznyh_dorog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608711" cy="288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3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2186"/>
            <a:ext cx="8229600" cy="85889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8194" name="Picture 2" descr="https://cdn.savant.pro/home/assets/c00/00/00/3d/static/img/43431366-a567-4630-b4ac-a67548f7fc28.png?13750828700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018" y="692696"/>
            <a:ext cx="6666667" cy="378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154" y="4463019"/>
            <a:ext cx="908781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рабочим местам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вверенным им техническим средствам и порядок их содержания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определяются работодателями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требований трудового законодательства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положений ПТЭ.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п.13)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32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kdpconsulting.ru/wp-content/uploads/2019/07/1-odezharzhd-1024x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1" y="620688"/>
            <a:ext cx="8784977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360" y="36008"/>
            <a:ext cx="8229600" cy="78285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4114" y="4249288"/>
            <a:ext cx="9029886" cy="213910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7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статьей 29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января 2003 г. N 17-ФЗ "О железнодорожном транспорте в Российской Федерации"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работников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непосредственно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участвующих в организации движения поездов и обслуживании пассажиров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служебных обязанностей предусматривается ношение форменной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Раздел </a:t>
            </a: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п.13)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340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41124" y="3615681"/>
            <a:ext cx="9002875" cy="2376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7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соблюдать правила и инструкции по охране труда, пожарной безопасности,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установленные для выполняемой ими работы и немедленно извещать своего непосредственного или вышестоящего руководителя о любой ситуации, угрожающей жизни и здоровью работников.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п.13)</a:t>
            </a:r>
          </a:p>
        </p:txBody>
      </p:sp>
      <p:pic>
        <p:nvPicPr>
          <p:cNvPr id="10242" name="Picture 2" descr="https://www.centrmag.ru/catalog/m.pos_11.12.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9" y="908720"/>
            <a:ext cx="1728192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kidka-samara.ru/images/prodacts/sourse/66147/66147441_ohrana-truda-na-jeleznodorojnom-transporte-uchebnoe-posobie-akadem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27" y="925617"/>
            <a:ext cx="1673701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svetnt.ru/images/stories/virtuemart/product/4b572950-bc10-11df-9117-002215636347_88280651-18b0-11e0-91a2-00221563634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21" y="928833"/>
            <a:ext cx="2009403" cy="26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cdn1.ozone.ru/multimedia/10305031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72" y="889148"/>
            <a:ext cx="1802483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s://www.centrmag.ru/catalog/mn35_0609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455" y="889148"/>
            <a:ext cx="170759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23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0053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502696"/>
            <a:ext cx="9144000" cy="176105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5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 </a:t>
            </a:r>
            <a:r>
              <a:rPr lang="ru-RU" sz="2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локомотивы, в кабины управления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моторвагонными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поездами, к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ССПС 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подвижным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единицам,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сигналам, стрелкам, аппаратам, механизмам и другим устройствам, связанным с обеспечением безопасности движения и эксплуатации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транспорта,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70" name="Picture 6" descr="https://proftranslate.ru/wp-content/uploads/2014/11/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" y="692696"/>
            <a:ext cx="843528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12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568" y="745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089" y="3392719"/>
            <a:ext cx="9008415" cy="205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в помещения, откуда производится управление сигналами и такими устройствами,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работники </a:t>
            </a:r>
            <a:r>
              <a:rPr lang="ru-RU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обязанности которых предусматривают возможность их нахождения на указанных объектах. </a:t>
            </a:r>
            <a:endParaRPr lang="ru-RU" sz="2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 на указанные в настоящем пункте объекты не допускаются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п.14)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railwayz.info/photolines/images/1250/144361155922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1" t="5419" r="20022"/>
          <a:stretch/>
        </p:blipFill>
        <p:spPr bwMode="auto">
          <a:xfrm>
            <a:off x="0" y="779728"/>
            <a:ext cx="2376264" cy="258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xpress.by/wp-content/uploads/2016/06/11%D1%84%D1%8B%D0%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060" y="772154"/>
            <a:ext cx="3347077" cy="255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russos.ru/img/metro/kievskaya-apl/kievskaya-apl-0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" r="19675"/>
          <a:stretch/>
        </p:blipFill>
        <p:spPr bwMode="auto">
          <a:xfrm>
            <a:off x="2451772" y="788731"/>
            <a:ext cx="3024336" cy="258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68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344" y="1466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496" y="4068873"/>
            <a:ext cx="9036496" cy="233712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/>
              <a:t> 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подвижными единицами, сигналами, аппаратами, механизмами, другими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устройствами,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связанными с обеспечением безопасности движения и эксплуатации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а также переводить стрелки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право только уполномоченные на это работники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исполнения служебных обязанностей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Раздел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п.14)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316" name="Picture 4" descr="http://3.bp.blogspot.com/-yuEvfVfeoM0/Ui79fXkmiOI/AAAAAAAAHjs/nLvRiI4QcH0/s1600/DSC_64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2" y="779364"/>
            <a:ext cx="384472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preview.photoxpress.ru/preview/photoxpress_ru/news_info/321942169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06"/>
          <a:stretch/>
        </p:blipFill>
        <p:spPr bwMode="auto">
          <a:xfrm>
            <a:off x="3344022" y="2023764"/>
            <a:ext cx="381000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for-ua.com/files/2011_w47/DSC_109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4" t="23855" r="28516" b="1710"/>
          <a:stretch/>
        </p:blipFill>
        <p:spPr bwMode="auto">
          <a:xfrm>
            <a:off x="6623720" y="358899"/>
            <a:ext cx="2520280" cy="261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39944" y="2636911"/>
            <a:ext cx="704056" cy="33258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532440" y="274638"/>
            <a:ext cx="154360" cy="114300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43508" y="3921199"/>
            <a:ext cx="9000492" cy="2820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Назначение ПТЭ, общие сведения об изучаемых разделах и приложениях.   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Требования ПТЭ к работникам железнодорожного транспорта, обязанности работников ОАО «РЖД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Назначение на должность и допуск к работе, связанной с движением поездов.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xn--80afcdeonguiw.xn--p1ai/sites/default/files/pictures/pte-2015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4664"/>
            <a:ext cx="8229600" cy="338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27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3890317"/>
            <a:ext cx="9036496" cy="16989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стажировку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только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наблюдением и личную ответственность работника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непосредственно обслуживающего эти устройства (или управляющего ими) и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которым закреплен работник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проходящий стажировку.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п.14)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 descr="https://s11.stc.all.kpcdn.net/share/i/12/7589619/inx960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139952" cy="312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pbs.twimg.com/media/DhWUZEzX0AQGvB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628" y="764704"/>
            <a:ext cx="4123374" cy="312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52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4149080"/>
            <a:ext cx="9036496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управление подвижными единицами подтверждается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https://vgudok.com/sites/default/files/pra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92696"/>
            <a:ext cx="649768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57219" y="6021288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( ПТЭ Раздел </a:t>
            </a:r>
            <a:r>
              <a:rPr lang="en-US" dirty="0"/>
              <a:t>III </a:t>
            </a:r>
            <a:r>
              <a:rPr lang="ru-RU" dirty="0"/>
              <a:t>п.14)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948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20" y="3644555"/>
            <a:ext cx="9144000" cy="223224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7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аботники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общего пользования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связанные с движением поездов и маневровой работы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соответствии с Перечнем профессий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 обязательным </a:t>
            </a:r>
            <a:r>
              <a:rPr 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предрейсовым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предсменным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медицинским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осмотрам,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утвержденным приказом Минтранса №36 от 28.03.2007г.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(ПТЭ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п.15)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 descr="http://gazetahimik.ru/wp-content/uploads/2019/03/laboratoriy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49" y="764704"/>
            <a:ext cx="3888432" cy="279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files.vm.ru/photo/vecherka/2018/09/doc71q0r9coplv1egtbhef4_800_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059" y="764704"/>
            <a:ext cx="4631432" cy="286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49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6320" y="3587308"/>
            <a:ext cx="8915949" cy="21210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пунктом 4 статьи 25 Федерального закона от 10 января 2003 г. N 17-ФЗ "О железнодорожном транспорте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РФ"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работников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производственная деятельность которых непосредственно связана с движением поездов,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за счет средств работодателей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п.15)</a:t>
            </a:r>
          </a:p>
          <a:p>
            <a:pPr marL="0" indent="0" algn="just">
              <a:buNone/>
            </a:pP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8434" name="Picture 2" descr="http://www.visual.rzd.ru/dbmm/images/56/12495/479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21" y="692696"/>
            <a:ext cx="4332839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www.vdtshml.ru/FotoST/elpoezd/image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20" y="692696"/>
            <a:ext cx="4476750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09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4221088"/>
            <a:ext cx="8964488" cy="2636912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5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(7)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производственная деятельность которых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движением поездов и маневровой работой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путях общего пользования,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аттестацию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предусматривающую проверку знаний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железных дорог,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ИДП и ИСИ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транспорте, а также иных нормативных актов федерального органа исполнительной власти в области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п.15)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xn--80afcdeonguiw.xn--p1ai/sites/default/files/knigi_rzh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76" y="753432"/>
            <a:ext cx="6192688" cy="340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8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3933057"/>
            <a:ext cx="9144000" cy="115212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Работники, не прошедшие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аттестацию,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допускаются к выполнению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определенных работ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п.15)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9460" name="Picture 4" descr="http://xn--80afcdeonguiw.xn--p1ai/sites/default/files/pictures/sv-v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0" y="815562"/>
            <a:ext cx="4565303" cy="290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s://www.centrmag.ru/catalog/mn43_1005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15562"/>
            <a:ext cx="2432472" cy="290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65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2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1887" y="4221088"/>
            <a:ext cx="8986159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3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(8) 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обязанностей работниками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находящимися в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состоянии алкогольного, токсического или наркотического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опьянения.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обнаруженные в таком состоянии, немедленно отстраняются от работы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</a:t>
            </a:r>
            <a:r>
              <a:rPr lang="ru-RU" sz="2000" dirty="0" smtClean="0"/>
              <a:t> </a:t>
            </a:r>
            <a:r>
              <a:rPr lang="ru-RU" sz="1400" dirty="0" smtClean="0"/>
              <a:t>(ПТЭ </a:t>
            </a:r>
            <a:r>
              <a:rPr lang="ru-RU" sz="1400" dirty="0"/>
              <a:t>Раздел III п.15)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7412" name="Picture 4" descr="https://www.vladtime.ru/uploads/posts/2019-04/1555646770_rzh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8" y="764704"/>
            <a:ext cx="4554190" cy="32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://s019.radikal.ru/i619/1711/0a/f2b92cd19ed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5" t="7215" r="10226" b="22290"/>
          <a:stretch/>
        </p:blipFill>
        <p:spPr bwMode="auto">
          <a:xfrm>
            <a:off x="4716016" y="764704"/>
            <a:ext cx="4352030" cy="32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71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851331"/>
            <a:ext cx="8363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Организация </a:t>
            </a:r>
            <a:r>
              <a:rPr lang="ru-RU" sz="2400" b="1" dirty="0" smtClean="0">
                <a:solidFill>
                  <a:srgbClr val="C00000"/>
                </a:solidFill>
              </a:rPr>
              <a:t>эксплуатации технологических систем, сооружений, </a:t>
            </a:r>
            <a:r>
              <a:rPr lang="ru-RU" sz="2400" b="1" dirty="0">
                <a:solidFill>
                  <a:srgbClr val="C00000"/>
                </a:solidFill>
              </a:rPr>
              <a:t>устройств </a:t>
            </a:r>
            <a:r>
              <a:rPr lang="ru-RU" sz="2400" b="1" dirty="0" smtClean="0">
                <a:solidFill>
                  <a:srgbClr val="C00000"/>
                </a:solidFill>
              </a:rPr>
              <a:t>и объектов технического назначения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51520" y="2276872"/>
            <a:ext cx="8712968" cy="40234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стр. 14-19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к сооружениям и устройствам железных дорог Российской Федерации.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назначение габаритов, применяемых на железнодорожном транспорте.</a:t>
            </a:r>
          </a:p>
          <a:p>
            <a:pPr marL="457200" indent="-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междупутий на перегонах и станциях.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выгруженных грузов.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 ПТЭ к сооружениям и устройствам локомотивного и станционного хозяйств, к сооружениям и устройствам, предназначенных для обслуживания пассажиров.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328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746398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2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339752" y="1600200"/>
            <a:ext cx="634704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Правила технической эксплуатации железных дорог, открытых для общего пользования, были введены постановлением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Путей Сообщения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генерал-адъютанта К.Н. Посьета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5900 от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июня 1883 г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 smtClean="0"/>
              <a:t>             </a:t>
            </a:r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r>
              <a:rPr lang="ru-RU" sz="2000" b="1" dirty="0" smtClean="0"/>
              <a:t>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1898 г. постановлением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                  у             Путей   Сообщения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№ 5343 была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             принята новая редакция ПТЭ.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194" y="746398"/>
            <a:ext cx="1733550" cy="2628900"/>
          </a:xfrm>
          <a:prstGeom prst="rect">
            <a:avLst/>
          </a:prstGeom>
        </p:spPr>
      </p:pic>
      <p:pic>
        <p:nvPicPr>
          <p:cNvPr id="9" name="Picture 2" descr="https://ic.pics.livejournal.com/alekseysc/32030054/2017736/2017736_origina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87" r="15261" b="9744"/>
          <a:stretch/>
        </p:blipFill>
        <p:spPr bwMode="auto">
          <a:xfrm>
            <a:off x="226191" y="3446946"/>
            <a:ext cx="2952328" cy="338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44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3078" name="Picture 6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6" r="5377"/>
          <a:stretch/>
        </p:blipFill>
        <p:spPr bwMode="auto">
          <a:xfrm>
            <a:off x="107504" y="908720"/>
            <a:ext cx="403244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83968" y="1268760"/>
            <a:ext cx="4752528" cy="29474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июня 1936 г. народным комиссаром путей сообщения Л.М. Кагановичем утверждены новые Правила технической эксплуатации железных дорог Союза ССР. Они были значительно переработаны, введена новая структура, которая сохранилась до утверждения в 1979 г. новых ПТЭ.</a:t>
            </a:r>
          </a:p>
        </p:txBody>
      </p:sp>
    </p:spTree>
    <p:extLst>
      <p:ext uri="{BB962C8B-B14F-4D97-AF65-F5344CB8AC3E}">
        <p14:creationId xmlns:p14="http://schemas.microsoft.com/office/powerpoint/2010/main" val="401057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5" name="Picture 1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68" b="5334"/>
          <a:stretch/>
        </p:blipFill>
        <p:spPr bwMode="auto">
          <a:xfrm>
            <a:off x="6156176" y="490364"/>
            <a:ext cx="2016224" cy="300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491680"/>
            <a:ext cx="84456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раздел.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Обязанности работника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раздел.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систем, сооружений, устройств 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назначения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Обслуживание сооружений и устройств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Сооружения и устройства путевого хозяйства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Системы и устройства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автоматики и телемеханики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Устройства технологической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электросвязи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Сооружения и устройства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электроснабжения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IX раздел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Техническая эксплуатация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подвижного состава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ИСИ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2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ИДП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 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допуска железнодорожного подвижного состава к эксплуатации на железнодорожных путях общего пользования после изготовления, модернизации, ремонта (Рекомендуемый образец).</a:t>
            </a:r>
          </a:p>
        </p:txBody>
      </p:sp>
    </p:spTree>
    <p:extLst>
      <p:ext uri="{BB962C8B-B14F-4D97-AF65-F5344CB8AC3E}">
        <p14:creationId xmlns:p14="http://schemas.microsoft.com/office/powerpoint/2010/main" val="388453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139952" y="1539876"/>
            <a:ext cx="4896544" cy="2354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ПТЭ,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его характера, влечет за собой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имущественную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дисциплинарную, административную или уголовную ответственность в соответствии с действующим законодательством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Картинки по запросу фото книги трудовой кодекс российской федер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4" y="503248"/>
            <a:ext cx="1905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Картинки по запросу фото книги уголовный кодекс российской федераци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598" y="1931998"/>
            <a:ext cx="2028825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Картинки по запросу фото книги административное законодательство российской федераци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140968"/>
            <a:ext cx="2000250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7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914"/>
            <a:ext cx="8229600" cy="93863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1028" name="Picture 4" descr="ЧС2К-88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7" r="19512"/>
          <a:stretch/>
        </p:blipFill>
        <p:spPr bwMode="auto">
          <a:xfrm>
            <a:off x="1835696" y="1310921"/>
            <a:ext cx="2160240" cy="193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Мне хочется высказаться.. Меня предал человек, в которым я души не чаяла.. Мне очень больно на душе. Нескем поговорить. - Подслу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9" r="31807"/>
          <a:stretch/>
        </p:blipFill>
        <p:spPr bwMode="auto">
          <a:xfrm>
            <a:off x="7124484" y="854684"/>
            <a:ext cx="1880098" cy="241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Светофоры. Междуреченс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10920"/>
            <a:ext cx="2340405" cy="193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Фото: ТЭМ2-1064 - TrainPix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8" r="23025"/>
          <a:stretch/>
        </p:blipFill>
        <p:spPr bwMode="auto">
          <a:xfrm>
            <a:off x="3612835" y="1310921"/>
            <a:ext cx="1800200" cy="193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Зимнее расписание поезда &quot;Сапсан&quot; Москва курсирует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9" r="14742"/>
          <a:stretch/>
        </p:blipFill>
        <p:spPr bwMode="auto">
          <a:xfrm>
            <a:off x="4949" y="980728"/>
            <a:ext cx="1880054" cy="226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575396"/>
            <a:ext cx="8897078" cy="25507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технической эксплуатации железных дорог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законом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17-ФЗ от 10 января 2003 г. "О железнодорожном транспорте в Российской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Федерации".                                                                           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(ПТЭ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 п.1)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046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370" y="117776"/>
            <a:ext cx="8229600" cy="86295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2056" name="Picture 8" descr="http://www.rstrans.spb.ru/images/services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67" y="980728"/>
            <a:ext cx="3776831" cy="269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img-fotki.yandex.ru/get/50388/51789170.1be/0_e9fdc_245570cd_XX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941" y="980728"/>
            <a:ext cx="4739702" cy="266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3" y="3933056"/>
            <a:ext cx="8944139" cy="2049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устанавливают: </a:t>
            </a:r>
            <a:endParaRPr lang="ru-RU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движения поездов;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функционирования сооружений и устройств; инфраструктуры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 подвижного состава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24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728" y="0"/>
            <a:ext cx="8229600" cy="89977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положения, обязанности работников  железнодорожного транспорта </a:t>
            </a:r>
          </a:p>
        </p:txBody>
      </p:sp>
      <p:pic>
        <p:nvPicPr>
          <p:cNvPr id="3074" name="Picture 2" descr="https://avatars.mds.yandex.net/get-pdb/2080263/ccb84dfa-e8a2-4d80-93ee-da9e08f7e872/s120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" r="27548"/>
          <a:stretch/>
        </p:blipFill>
        <p:spPr bwMode="auto">
          <a:xfrm>
            <a:off x="24437" y="1416245"/>
            <a:ext cx="1952844" cy="219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troyka.ru/upload/news/952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16245"/>
            <a:ext cx="3782343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age.jimcdn.com/app/cms/image/transf/none/path/sd602a9ce6dbeb139/image/i689c872bf98ddf30/version/1462377643/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81" y="1416245"/>
            <a:ext cx="3242791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643" y="4149080"/>
            <a:ext cx="88497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устанавливают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работников 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при технической эксплуатации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необщего пользования.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0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1370</Words>
  <Application>Microsoft Office PowerPoint</Application>
  <PresentationFormat>Экран (4:3)</PresentationFormat>
  <Paragraphs>109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Тема Office</vt:lpstr>
      <vt:lpstr>ОАО "РЖД"</vt:lpstr>
      <vt:lpstr>.</vt:lpstr>
      <vt:lpstr> 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Общие положения, обязанности работников  железнодорожного транспорта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Ли Н.Г.</cp:lastModifiedBy>
  <cp:revision>165</cp:revision>
  <cp:lastPrinted>2019-12-04T16:20:59Z</cp:lastPrinted>
  <dcterms:created xsi:type="dcterms:W3CDTF">2019-04-21T18:59:03Z</dcterms:created>
  <dcterms:modified xsi:type="dcterms:W3CDTF">2023-10-24T14:46:17Z</dcterms:modified>
</cp:coreProperties>
</file>