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307" r:id="rId2"/>
    <p:sldId id="257" r:id="rId3"/>
    <p:sldId id="258" r:id="rId4"/>
    <p:sldId id="308" r:id="rId5"/>
    <p:sldId id="309" r:id="rId6"/>
    <p:sldId id="310" r:id="rId7"/>
    <p:sldId id="311" r:id="rId8"/>
    <p:sldId id="312" r:id="rId9"/>
    <p:sldId id="314" r:id="rId10"/>
    <p:sldId id="316" r:id="rId11"/>
    <p:sldId id="315" r:id="rId12"/>
    <p:sldId id="317" r:id="rId13"/>
    <p:sldId id="319" r:id="rId14"/>
    <p:sldId id="320" r:id="rId15"/>
    <p:sldId id="322" r:id="rId16"/>
    <p:sldId id="318" r:id="rId17"/>
    <p:sldId id="321" r:id="rId18"/>
    <p:sldId id="324" r:id="rId19"/>
    <p:sldId id="323" r:id="rId20"/>
    <p:sldId id="327" r:id="rId21"/>
    <p:sldId id="326" r:id="rId22"/>
    <p:sldId id="325" r:id="rId23"/>
    <p:sldId id="332" r:id="rId24"/>
    <p:sldId id="333" r:id="rId25"/>
    <p:sldId id="334" r:id="rId26"/>
    <p:sldId id="331" r:id="rId27"/>
    <p:sldId id="330" r:id="rId28"/>
    <p:sldId id="329" r:id="rId29"/>
    <p:sldId id="328" r:id="rId30"/>
    <p:sldId id="336" r:id="rId31"/>
    <p:sldId id="335" r:id="rId32"/>
    <p:sldId id="337" r:id="rId33"/>
    <p:sldId id="338" r:id="rId34"/>
    <p:sldId id="340" r:id="rId35"/>
    <p:sldId id="339" r:id="rId36"/>
    <p:sldId id="341" r:id="rId37"/>
    <p:sldId id="342" r:id="rId38"/>
    <p:sldId id="301" r:id="rId39"/>
    <p:sldId id="306" r:id="rId4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2" autoAdjust="0"/>
    <p:restoredTop sz="94660"/>
  </p:normalViewPr>
  <p:slideViewPr>
    <p:cSldViewPr>
      <p:cViewPr varScale="1">
        <p:scale>
          <a:sx n="68" d="100"/>
          <a:sy n="68" d="100"/>
        </p:scale>
        <p:origin x="13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77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840" y="5054156"/>
            <a:ext cx="9098160" cy="168721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эксплуатации технологических систем, сооружений, устройств и объектов технического назначения железнодорожного транспорта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275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365104"/>
            <a:ext cx="9108504" cy="23371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п. 1 статьи 49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Гражданского кодекса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РФ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документация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утверждением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подлежит прохождению обязательной экспертизе на соответствие нормам и требованиям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установленным в Российской Федерации. Конструкторская и эксплуатационная документация на устройства, механизмы и оборудование железнодорожного транспорта разрабатывается и утверждается в соответствии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 ТС 001/2011 «О безопасности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железнодорожного транспорта».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65750"/>
          <a:stretch/>
        </p:blipFill>
        <p:spPr>
          <a:xfrm>
            <a:off x="0" y="677459"/>
            <a:ext cx="2642060" cy="37108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3463" r="32675"/>
          <a:stretch/>
        </p:blipFill>
        <p:spPr>
          <a:xfrm>
            <a:off x="2751952" y="698109"/>
            <a:ext cx="2609965" cy="370775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4725" y="634890"/>
            <a:ext cx="4795989" cy="373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092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41168"/>
            <a:ext cx="9144000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Порядок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оформления, заполнения, передачи бланков и документов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связанных с эксплуатацией, обслуживанием, ремонтом объектов инфраструктуры, организацией движения поездов и маневровой работы,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хранения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устанавливаются инструктивными указаниями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ведении учетных и отчетных форм применительно к каждому конкретному документу.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7047" b="22705"/>
          <a:stretch/>
        </p:blipFill>
        <p:spPr>
          <a:xfrm>
            <a:off x="467544" y="724832"/>
            <a:ext cx="846043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52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589240"/>
            <a:ext cx="9108504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устройства инфраструктуры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содержаться в техническом состоянии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обеспечивающем пропуск поездов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допустимой скоростью движения, но не более конструкционной скорости.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80" y="695232"/>
            <a:ext cx="8567936" cy="481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048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7322"/>
            <a:ext cx="9001000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Конструкционная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скорость	железнодорожного	подвижного состава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движения, заявленная в технической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проектирование.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52838" y="836712"/>
            <a:ext cx="53597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понятия. Термины и определения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26267"/>
          <a:stretch/>
        </p:blipFill>
        <p:spPr>
          <a:xfrm>
            <a:off x="0" y="1236822"/>
            <a:ext cx="9144000" cy="425050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51520" y="3789040"/>
            <a:ext cx="24482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276364" y="4005064"/>
            <a:ext cx="24482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228184" y="3975005"/>
            <a:ext cx="24482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649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229200"/>
            <a:ext cx="9001000" cy="1368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Допустимая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движения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подвижного состава, устанавливаемая с учетом технического состояния инфраструктуры железнодорожного транспорта, подвижного состава и не превышающая его конструкционную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52838" y="836712"/>
            <a:ext cx="53597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понятия. Термины и определения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932" r="3932" b="12503"/>
          <a:stretch/>
        </p:blipFill>
        <p:spPr>
          <a:xfrm>
            <a:off x="100361" y="1254400"/>
            <a:ext cx="3895575" cy="39923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7125" y="1556792"/>
            <a:ext cx="4944943" cy="328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45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617" y="4178002"/>
            <a:ext cx="9001000" cy="26642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Транспортной стратегией Российской Федерации до 2030 года с прогнозом на период до 2035 года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доставки транзитных контейнерных грузов на направлении Запад – Восток к 2030 году должны составить 6,5-7 суток.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Данное условие возможно только при увеличении скоростей движения грузовых поездов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Проектные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строительные нормы для сооружений и устройств инфраструктуры уже реабилитированы к увеличенным скоростям движения как пассажирских, так и грузовых поездов.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620" y="621242"/>
            <a:ext cx="6876256" cy="364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210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764704"/>
            <a:ext cx="9001000" cy="151922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Одним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основных документов, регламентирующих нормы и требования к   объектам инфраструктуры является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Свод правил СП 119.13330.2017 «Железные дороги колеи 1520 мм»,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согласно которому вновь проектируемые железнодорожные    линии    должны    обеспечивать     движение     поездов    со скоростями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https://avatars.mds.yandex.net/get-zen_doc/171120/pub_5c9e417d54502300b014c9e4_5c9e418d05a26f00b3e2359d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42" y="2176864"/>
            <a:ext cx="3888432" cy="190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www.1obl.ru/upload/iblock/4cf/muzhchina_povredil_pozvonochnik_vo_vremya_ekstrennogo_tormozheniya_na_stantsii_miassa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34601"/>
            <a:ext cx="3888432" cy="2149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www.train-photo.ru/data/media/48/VL10-134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74" y="4763825"/>
            <a:ext cx="3912369" cy="200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63620" y="2539933"/>
            <a:ext cx="33970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200 км/ч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44023" y="6108645"/>
            <a:ext cx="28231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грузовых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120 км/ч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5342" y="4055939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грузовых ускоренных и рефрижераторных –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160 км/ч.</a:t>
            </a:r>
          </a:p>
        </p:txBody>
      </p:sp>
    </p:spTree>
    <p:extLst>
      <p:ext uri="{BB962C8B-B14F-4D97-AF65-F5344CB8AC3E}">
        <p14:creationId xmlns:p14="http://schemas.microsoft.com/office/powerpoint/2010/main" val="1752522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3645024"/>
            <a:ext cx="9108504" cy="32129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сети железных дорог имеются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линии с низкой интенсивностью движения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в соответствии с постановлением Правительства Российской Федерации от 27 марта 2018 г.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№330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критериев отнесения железнодорожных путей общего пользования к малоинтенсивным линиям (участкам)»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отнесены к категории малоинтенсивных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соответствии с данным постановлением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малоинтенсивным линиям (участкам)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приведенная грузонапряженность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5 млн. тонно-километров брутто/км в год и менее;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суммарное фактическое движение грузовых и пассажирских поездов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8 пар поездов в сутки и менее.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281" b="26310"/>
          <a:stretch/>
        </p:blipFill>
        <p:spPr>
          <a:xfrm>
            <a:off x="899592" y="642946"/>
            <a:ext cx="7592836" cy="30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034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4527272"/>
            <a:ext cx="9108504" cy="233712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таких участках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необходимости пропуска поездов с высокими скоростями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поэтому для малоинтенсивных линий (участков) в соответствии     с проектной документацией или в соответствии с локальным нормативным актом владельца инфраструктуры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установлены скорости движения поездов, экономически обоснованные для данного участка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дает возможности оптимизировать эксплуатационные затраты на обслуживание железнодорожной инфраструктуры на данных участках, при этом сохранить необходимый уровень безопасности.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4998"/>
          <a:stretch/>
        </p:blipFill>
        <p:spPr>
          <a:xfrm>
            <a:off x="755576" y="683269"/>
            <a:ext cx="8028384" cy="384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822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4365104"/>
            <a:ext cx="9108504" cy="23042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участках, оборудованных диспетчерской централизацией, а также на малоинтенсивных участках, железнодорожных станциях,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которых отменены дежурства дежурных по железнодорожным станциям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движения поездов, обслуживаемых машинистом без помощника машиниста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перечень таких участков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устанавливаются локальным нормативным актом владельца инфраструктуры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(владельца железнодорожных путей необщего пользования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620688"/>
            <a:ext cx="5715000" cy="381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4256" b="7981"/>
          <a:stretch/>
        </p:blipFill>
        <p:spPr>
          <a:xfrm>
            <a:off x="214046" y="620688"/>
            <a:ext cx="2955269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65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496" y="0"/>
            <a:ext cx="9108504" cy="620688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эксплуатации технологических систем, сооружений,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устройств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объектов технического назначения железнодорожного транспорта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07504" y="3068959"/>
            <a:ext cx="8964488" cy="38164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  </a:t>
            </a:r>
            <a:r>
              <a:rPr lang="ru-RU" b="1" dirty="0" smtClean="0"/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III Организация эксплуатации технологических систем, сооружений, устройств и объектов технического назначения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12-15,17-20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Сооружения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устройства инфраструктуры железнодорожного транспорта общего пользования, железнодорожные пути необщего пользования и расположенные на них сооружения, устройства, механизмы и оборудование железнодорожного транспорта, требования, предъявляемые к их содержанию, правила приемки в постоянную эксплуатацию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Требования ПТЭ к расстояниям между осями смежных железнодорожных путей на перегонах и железнодорожных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к пассажирским и грузовым платформам, расположенных на железнодорожных линиях со смешанным движением пассажирских и грузовых поездов на прямых участках. </a:t>
            </a:r>
          </a:p>
          <a:p>
            <a:pPr marL="0" indent="0" algn="just">
              <a:buNone/>
            </a:pPr>
            <a:endParaRPr lang="ru-RU" sz="3100" dirty="0"/>
          </a:p>
        </p:txBody>
      </p:sp>
      <p:pic>
        <p:nvPicPr>
          <p:cNvPr id="1026" name="Picture 2" descr="http://valday.com/img/jd_day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26" y="692697"/>
            <a:ext cx="361937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otors-trans.ru/d/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531" y="692697"/>
            <a:ext cx="417992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3070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692903"/>
            <a:ext cx="9001000" cy="115212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участках с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особо интенсивным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движением поездов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оборудованных диспетчерской централизацией, вождение поездов машинистом без помощника машиниста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при наличии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дежурных по железнодорожным станциям.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34" y="620688"/>
            <a:ext cx="9017270" cy="507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566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4797152"/>
            <a:ext cx="9001000" cy="180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Междупутье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расстояние между осями двух смежных железнодорожных путей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прямых участках перегонов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между осями первого и второго главных путей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третьего и четвертого главных путей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4100 мм.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350" t="28973" r="16138" b="10048"/>
          <a:stretch/>
        </p:blipFill>
        <p:spPr>
          <a:xfrm>
            <a:off x="3467560" y="1074476"/>
            <a:ext cx="5584013" cy="3722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18" y="764704"/>
            <a:ext cx="5321390" cy="27363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79712" y="2636912"/>
            <a:ext cx="936104" cy="14401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4" t="5200" r="56136" b="72400"/>
          <a:stretch/>
        </p:blipFill>
        <p:spPr bwMode="auto">
          <a:xfrm>
            <a:off x="5071434" y="4437112"/>
            <a:ext cx="2376264" cy="2880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7561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445224"/>
            <a:ext cx="9001000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осями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второго и третьего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главных железнодорожных путей 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прямых участках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10000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по любому из смежных путей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свыше 140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км/ч;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764704"/>
            <a:ext cx="8402195" cy="45365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63888" y="3717032"/>
            <a:ext cx="1303562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10000 мм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8177114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445224"/>
            <a:ext cx="9001000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осями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второго и третьего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главных железнодорожных путей 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прямых участках перегонов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должно быть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8000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выше 140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км/ч;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764704"/>
            <a:ext cx="8402195" cy="45365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63888" y="3717032"/>
            <a:ext cx="1368152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8000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7155866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4509120"/>
            <a:ext cx="9108504" cy="244827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осями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второго и третьего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главных железнодорожных путей в сложных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топографических, инженерно-геологических, планировочных и других местных условиях, когда применение основных норм проектирования вызывает значительное увеличение объема строительно-монтажных работ на существующих линиях необходимость переустройства земляного полотна, станционных железнодорожных путей и искусственных сооружений, сноса капитальных  строений (далее – трудные условия)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 менее 6000 мм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соответствующим снижением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скорости до 90 км/ч и менее.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620688"/>
            <a:ext cx="7394083" cy="39922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51920" y="3212976"/>
            <a:ext cx="1224136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6000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604379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243227"/>
            <a:ext cx="9108504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железнодорожной линии допускается сохранять расстояние между осями второго и третьего главных железнодорожных путей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5000 мм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соответствующим снижением скорости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90 км/ч и менее.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28" y="736869"/>
            <a:ext cx="8353640" cy="451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6661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23" y="3645024"/>
            <a:ext cx="9108504" cy="30956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Расстояние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   осями    смежных     железнодорожных     путей     на железнодорожных станциях,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прямых участках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4800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второстепенных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путях (железнодорожные пути стоянки   железнодорожного подвижного состава, железнодорожные пути грузовых дворов) и железнодорожных путях грузовых районов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4500 мм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Расстояние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осями железнодорожных путей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предназначенных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непосредственной перегрузки грузов, контейнеров из вагона в вагон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может составлять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3600 мм.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632848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29380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4149080"/>
            <a:ext cx="9029104" cy="23371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путевого развития действующих железнодорожных станций допускается сохранять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между осями смежных железнодорожных   путей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   установленного    настоящим    пунктом,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4100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сохранять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расположении главных железнодорожных 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станциях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расстояние между ними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4100 мм.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96" y="1412776"/>
            <a:ext cx="8949704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5956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301208"/>
            <a:ext cx="9073008" cy="122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Расстояние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осями смежных железнодорожных путей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станциях железнодорожных путей необщего пользования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прямых участках железнодорожных путей должно быть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4100 мм.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48" y="2142632"/>
            <a:ext cx="8949704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839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5448" y="5157192"/>
            <a:ext cx="9149447" cy="122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Пассажирские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грузовые платформы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расположенные на железнодорожных линиях со смешанным движением пассажирских и грузовых поездов на прямых участках,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соответствовать габариту приближения строений.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793688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684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5496" y="5085184"/>
            <a:ext cx="9108504" cy="10765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Владелец инфраструктуры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владелец железнодорожных путей необщего пользования)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безопасную эксплуатацию сооружений, устройств и объектов железнодорожного транспорта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https://s12.stc.all.kpcdn.net/share/i/12/5924998/inx960x6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483" y="761906"/>
            <a:ext cx="3960441" cy="203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festu.online/festu/gui/upload/festu/ade0daf6-a860-4fb8-a45a-d8bf05a7665c/9fe8461395bc14c9fab64ab5cca0c464_1580-9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82" y="2809245"/>
            <a:ext cx="3359224" cy="212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railwayz.info/photolines/images/87/12721992951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264" y="2791193"/>
            <a:ext cx="3960440" cy="216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emupages.ru/trains/evs2-04-metallostro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82" y="726609"/>
            <a:ext cx="3383162" cy="20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35496" y="0"/>
            <a:ext cx="9108504" cy="620688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эксплуатации технологических систем, сооружений,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устройств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объектов технического назначения железнодорожного транспорта</a:t>
            </a:r>
          </a:p>
        </p:txBody>
      </p:sp>
    </p:spTree>
    <p:extLst>
      <p:ext uri="{BB962C8B-B14F-4D97-AF65-F5344CB8AC3E}">
        <p14:creationId xmlns:p14="http://schemas.microsoft.com/office/powerpoint/2010/main" val="25125271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13176"/>
            <a:ext cx="9144000" cy="15121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эксплуатации пассажирских платформ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номинальной высотой 1300, 1100, 550 и 200 мм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изменение их высоты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уровня головок рельсов до 20 мм в сторону увеличения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(кроме пассажирских платформ с высотой 1300 мм)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 50 мм в сторону уменьшения.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02" t="26612" b="10307"/>
          <a:stretch/>
        </p:blipFill>
        <p:spPr bwMode="auto">
          <a:xfrm>
            <a:off x="42910" y="692696"/>
            <a:ext cx="4372744" cy="414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3" t="10448" r="14386"/>
          <a:stretch/>
        </p:blipFill>
        <p:spPr bwMode="auto">
          <a:xfrm>
            <a:off x="4415654" y="816785"/>
            <a:ext cx="4722923" cy="396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896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4221088"/>
            <a:ext cx="9108504" cy="23371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эксплуатации пассажирских платформ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номинальными значениями высоты 1300, 1100, 550 мм и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расстояния от оси железнодорожного пути 1920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пассажирских платформ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номинальными значениями   высоты 200 мм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расстояния от оси железнодорожного пути 1745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допускается изменение установленных габаритом приближения строений расстояний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оси железнодорожного пути до 30 мм в сторону увеличения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25 мм в сторону уменьшения.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51575"/>
          <a:stretch/>
        </p:blipFill>
        <p:spPr>
          <a:xfrm>
            <a:off x="107504" y="655550"/>
            <a:ext cx="3672408" cy="3583298"/>
          </a:xfrm>
          <a:prstGeom prst="rect">
            <a:avLst/>
          </a:prstGeom>
        </p:spPr>
      </p:pic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8" t="17955" r="8151" b="7459"/>
          <a:stretch/>
        </p:blipFill>
        <p:spPr bwMode="auto">
          <a:xfrm>
            <a:off x="3851920" y="692696"/>
            <a:ext cx="5027959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4697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33" y="5505603"/>
            <a:ext cx="9095767" cy="1296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Существующие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пассажирские платформы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номинальной высотой 200 мм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 эксплуатировать до их переустройства, если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таких платформ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превышает 270 мм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расстоянии от оси пути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1425 мм.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0625" b="32381"/>
          <a:stretch/>
        </p:blipFill>
        <p:spPr>
          <a:xfrm>
            <a:off x="503548" y="744500"/>
            <a:ext cx="8172400" cy="463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108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085184"/>
            <a:ext cx="9108504" cy="1440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пассажирских остановочных пунктах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владелец инфраструктуры (владелец железнодорожных путей необщего пользования)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обеспечивать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мест посадки пассажиров в вагоны и высадки из вагонов и помещения для пассажиров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24" y="745746"/>
            <a:ext cx="7775848" cy="437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5840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4797152"/>
            <a:ext cx="9001000" cy="20608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расположенные у железнодорожных путей общего пользования, по которым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пропускаются пассажирские поезда со скоростью более 200 км/ч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оборудуются владельцем инфраструктуры защитными ограждениями пассажиров от воздушного удара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расстоянии не менее 2 м от края высокой платформы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2,3 м от края низкой платформы.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2" y="980728"/>
            <a:ext cx="8996195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20152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80670"/>
            <a:ext cx="9108504" cy="15841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Владельцем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расстоянии не менее 2 м от края платформы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 стороны движения скоростного или высокоскоростного пассажирского поезда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наносится линия, обозначающая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границу опасной зоны.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764704"/>
            <a:ext cx="8028384" cy="451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004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4437112"/>
            <a:ext cx="9108504" cy="23371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участках обращения пассажирских поездов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скоростями более 160 км/ч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ограждены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владельцем инфраструктуры.  Ограждения   не   устанавливаются   в   местах, где доступ к железнодорожному полотну ограничен естественными и (или) искусственными препятствиями. Требования к ограждениям на указанных железнодорожных линиях устанавливаются локальным нормативным актом владельца инфраструктуры.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2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2" t="14092" r="12638" b="35640"/>
          <a:stretch/>
        </p:blipFill>
        <p:spPr bwMode="auto">
          <a:xfrm>
            <a:off x="845331" y="739391"/>
            <a:ext cx="7488833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3831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4437113"/>
            <a:ext cx="9001000" cy="1368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ограждениям на указанных железнодорожных линиях устанавливаются Требованиями к ограждению железнодорожных путей для предупреждения несчастных случав с гражданами, утверждены распоряжением ОАО «РЖД» от 13 декабря 2010 г. № 2559р.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803583"/>
            <a:ext cx="7931583" cy="345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3155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Блиц-опрос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 значение цифр: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23528" y="274638"/>
            <a:ext cx="216024" cy="639762"/>
          </a:xfrm>
        </p:spPr>
        <p:txBody>
          <a:bodyPr/>
          <a:lstStyle/>
          <a:p>
            <a:r>
              <a:rPr lang="ru-RU" b="0" dirty="0" smtClean="0"/>
              <a:t>.</a:t>
            </a:r>
            <a:endParaRPr lang="ru-RU" b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7200" y="1628800"/>
            <a:ext cx="2386608" cy="3816423"/>
          </a:xfrm>
        </p:spPr>
        <p:txBody>
          <a:bodyPr>
            <a:normAutofit/>
          </a:bodyPr>
          <a:lstStyle/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км/час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120 км/час;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4100 мм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4800 мм;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160 км/ч;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4500 мм;</a:t>
            </a:r>
          </a:p>
          <a:p>
            <a:pPr marL="457200" lvl="0" indent="-457200">
              <a:buAutoNum type="arabicPeriod"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4100 мм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r>
              <a:rPr lang="ru-RU" b="0" dirty="0" smtClean="0"/>
              <a:t>.</a:t>
            </a:r>
            <a:endParaRPr lang="ru-RU" b="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72001" y="1641055"/>
            <a:ext cx="2808312" cy="33721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5000 мм;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3600 мм;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10000 мм;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8000 мм;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6000 мм;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+20 мм; -50 мм;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2 м.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8217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2074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512102"/>
            <a:ext cx="6362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транспорте.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27296" y="951689"/>
            <a:ext cx="9144000" cy="385533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Организация эксплуатации технологических систем,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п.16,18-22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габарита приближения строений С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габаритов сооружений и устройств и устранения негабаритных мест.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подвижного состава Т, 1-Т; габариты перспективного железнодорожного подвижного состава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Тпр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Тц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погрузки, проверка правильности размещения грузов в пределах габаритов погрузки, габаритные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ворота.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закрепление выгруженного или подготовленного к погрузке груза около железнодорожных путей. 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542456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752" y="4807024"/>
            <a:ext cx="9036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домашнего задания: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III Организация эксплуатации технологических систем, п.12-15,17-20. Проработка конспекта занятия и специальной технической литературы.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конспект: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-Требования ПТЭ к содержанию сооружений и устройств железнодорожного транспорта.</a:t>
            </a:r>
          </a:p>
        </p:txBody>
      </p:sp>
    </p:spTree>
    <p:extLst>
      <p:ext uri="{BB962C8B-B14F-4D97-AF65-F5344CB8AC3E}">
        <p14:creationId xmlns:p14="http://schemas.microsoft.com/office/powerpoint/2010/main" val="3615256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5496" y="3501008"/>
            <a:ext cx="9108504" cy="33569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Данная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исполнение п. 2 статьи 20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Федерального закона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10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2003 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№17-ФЗ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железнодорожном транспорте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которой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владельцы инфраструктур, перевозчики, грузоотправители (отправители) и другие участники перевозочного процесса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пределах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установленной законодательством Российской Федерации 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железнодорожном транспорте компетенции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жизни и здоровья пассажиров условия проезда;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перевозок грузов, багажа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грузобагажа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движения и эксплуатации железнодорожного транспорта; экологическую безопасность.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35496" y="0"/>
            <a:ext cx="9108504" cy="620688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эксплуатации технологических систем, сооружений,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устройств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объектов технического назначения железнодорожного транспорта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50360"/>
            <a:ext cx="2070757" cy="29249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24013" b="11019"/>
          <a:stretch/>
        </p:blipFill>
        <p:spPr>
          <a:xfrm>
            <a:off x="2415471" y="694984"/>
            <a:ext cx="6650182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225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4869160"/>
            <a:ext cx="9001000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устройства, механизмы и оборудование железнодорожного транспорта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соответствовать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утвержденной проектной, конструкторской и эксплуатационной документации.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Владелец сооружений, устройств, механизмов и оборудования железнодорожного транспорта должен иметь на них техническую документацию.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760090"/>
            <a:ext cx="5814722" cy="4109070"/>
          </a:xfrm>
          <a:prstGeom prst="rect">
            <a:avLst/>
          </a:prstGeom>
        </p:spPr>
      </p:pic>
      <p:pic>
        <p:nvPicPr>
          <p:cNvPr id="4098" name="Picture 2" descr="https://xn--c1abfbjbaa5bcc8a.xn--p1ai/images/tild3238-6466-4731-a333-643962616164__mockup_ligh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871" y="620688"/>
            <a:ext cx="3934129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391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3789040"/>
            <a:ext cx="9001000" cy="30689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Владелец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(владелец железнодорожного пути необщего пользования)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иметь: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ремонтную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эксплуатационную документацию на железнодорожные пути,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устройства;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масштабные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схематические планы железнодорожных станций,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продольные профили всех главных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станционных железнодорожных путей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сортировочных        горок,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расположенных на принадлежащих 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владелец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железнодорожных путей необщего пользования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которых обращаются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локомотивы.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5900"/>
          <a:stretch/>
        </p:blipFill>
        <p:spPr>
          <a:xfrm>
            <a:off x="357758" y="724901"/>
            <a:ext cx="4718298" cy="29599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597" r="44488" b="26073"/>
          <a:stretch/>
        </p:blipFill>
        <p:spPr>
          <a:xfrm>
            <a:off x="5292080" y="754573"/>
            <a:ext cx="3470289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935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3284984"/>
            <a:ext cx="9108504" cy="357301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техническое оснащение эксплуатационных и ремонтных 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мотор-вагонных депо, пунктов технического обслуживания локомотивов, мотор-вагонного подвижного состава, мастерских, экипировочных устройств и других сооружений и устройств,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предназначенных для обслуживания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локомотивов, мотор-вагонного подвижного состава, осуществляется таким образом, чтобы были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обеспечены установленные  размеры движения поездов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эффективное использование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локомотивов, мотор- вагонного подвижного состава,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качественный ремонт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техническое обслуживание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использование материальных ресурсов, экологическую безопасность и безопасные условия труда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а  также 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тушения пожаров, проведения аварийно-спасательных работ в железнодорожном подвижном составе и на стационарных объектах железнодорожного транспорта, ликвидации аварийных ситуаций с железнодорожным подвижным составом, перевозящим опасные грузы.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4801" r="1176" b="19201"/>
          <a:stretch/>
        </p:blipFill>
        <p:spPr>
          <a:xfrm>
            <a:off x="467544" y="691096"/>
            <a:ext cx="8244408" cy="262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45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53744"/>
            <a:ext cx="9108504" cy="230425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Размещение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техническое оснащение эксплуатационных и ремонтных 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вагонных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депо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пунктов технического обслуживания грузовых и пассажирских вагонов, промывочно-пропарочных станций и других сооружений и устройств вагонного хозяйства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таким образом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были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произведены качественный ремонт и техническое обслуживание,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 использовались материальные ресурсы, обеспечивались экологическая безопасность,  безопасные  условия  труда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для   проведения   работ по тушению пожаров и ликвидации аварийных ситуаций с опасными грузами.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9288" b="13382"/>
          <a:stretch/>
        </p:blipFill>
        <p:spPr>
          <a:xfrm>
            <a:off x="314654" y="743216"/>
            <a:ext cx="8550188" cy="38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174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18" y="4404245"/>
            <a:ext cx="9036496" cy="23371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п. 1 статьи 15 Федерального закона от 10 января 2003 г. №17-ФЗ «О железнодорожном транспорте»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Железнодорожные пути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 и расположенные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них сооружения и устройства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содержаться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соблюдением правил безопасности движения и эксплуатации железнодорожного транспорта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техническом состоянии, отвечающем требованиям соответствующих нормативных правовых актов, документов по стандартизации, правил и техническим нормам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0521" t="2489" r="12201" b="2775"/>
          <a:stretch/>
        </p:blipFill>
        <p:spPr>
          <a:xfrm>
            <a:off x="467544" y="848591"/>
            <a:ext cx="4317280" cy="34948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941" r="16866" b="-1"/>
          <a:stretch/>
        </p:blipFill>
        <p:spPr>
          <a:xfrm>
            <a:off x="4886538" y="848591"/>
            <a:ext cx="4138778" cy="349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8695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3045</TotalTime>
  <Words>2541</Words>
  <Application>Microsoft Office PowerPoint</Application>
  <PresentationFormat>Экран (4:3)</PresentationFormat>
  <Paragraphs>135</Paragraphs>
  <Slides>39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Организация эксплуатации технологических систем, сооружений,  устройств и объектов технического назначения железнодорожного транспорта</vt:lpstr>
      <vt:lpstr>Организация эксплуатации технологических систем, сооружений,  устройств и объектов технического назначения железнодорожного транспорта</vt:lpstr>
      <vt:lpstr>Организация эксплуатации технологических систем, сооружений,  устройств и объектов технического назначения железнодорожного транспорта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Блиц-опрос: Поясните значение цифр: 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320</cp:revision>
  <cp:lastPrinted>2020-09-23T06:53:22Z</cp:lastPrinted>
  <dcterms:created xsi:type="dcterms:W3CDTF">2019-04-21T18:59:03Z</dcterms:created>
  <dcterms:modified xsi:type="dcterms:W3CDTF">2024-08-10T16:11:49Z</dcterms:modified>
</cp:coreProperties>
</file>