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1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92" r:id="rId9"/>
    <p:sldId id="264" r:id="rId10"/>
    <p:sldId id="265" r:id="rId11"/>
    <p:sldId id="266" r:id="rId12"/>
    <p:sldId id="267" r:id="rId13"/>
    <p:sldId id="268" r:id="rId14"/>
    <p:sldId id="269" r:id="rId15"/>
    <p:sldId id="294" r:id="rId16"/>
    <p:sldId id="271" r:id="rId17"/>
    <p:sldId id="273" r:id="rId18"/>
    <p:sldId id="344" r:id="rId19"/>
    <p:sldId id="368" r:id="rId20"/>
    <p:sldId id="293" r:id="rId21"/>
    <p:sldId id="274" r:id="rId22"/>
    <p:sldId id="275" r:id="rId23"/>
    <p:sldId id="338" r:id="rId24"/>
    <p:sldId id="277" r:id="rId25"/>
    <p:sldId id="278" r:id="rId26"/>
    <p:sldId id="295" r:id="rId27"/>
    <p:sldId id="279" r:id="rId28"/>
    <p:sldId id="280" r:id="rId29"/>
    <p:sldId id="281" r:id="rId30"/>
    <p:sldId id="282" r:id="rId31"/>
    <p:sldId id="283" r:id="rId32"/>
    <p:sldId id="284" r:id="rId33"/>
    <p:sldId id="301" r:id="rId34"/>
    <p:sldId id="285" r:id="rId35"/>
    <p:sldId id="286" r:id="rId36"/>
    <p:sldId id="288" r:id="rId37"/>
    <p:sldId id="351" r:id="rId38"/>
    <p:sldId id="289" r:id="rId39"/>
    <p:sldId id="290" r:id="rId40"/>
    <p:sldId id="371" r:id="rId41"/>
    <p:sldId id="345" r:id="rId42"/>
    <p:sldId id="296" r:id="rId43"/>
    <p:sldId id="297" r:id="rId44"/>
    <p:sldId id="299" r:id="rId45"/>
    <p:sldId id="300" r:id="rId46"/>
    <p:sldId id="306" r:id="rId47"/>
    <p:sldId id="305" r:id="rId48"/>
    <p:sldId id="311" r:id="rId49"/>
    <p:sldId id="304" r:id="rId50"/>
    <p:sldId id="298" r:id="rId51"/>
    <p:sldId id="310" r:id="rId52"/>
    <p:sldId id="309" r:id="rId53"/>
    <p:sldId id="308" r:id="rId54"/>
    <p:sldId id="303" r:id="rId55"/>
    <p:sldId id="302" r:id="rId56"/>
    <p:sldId id="376" r:id="rId57"/>
    <p:sldId id="313" r:id="rId58"/>
    <p:sldId id="315" r:id="rId59"/>
    <p:sldId id="316" r:id="rId60"/>
    <p:sldId id="317" r:id="rId61"/>
    <p:sldId id="318" r:id="rId62"/>
    <p:sldId id="347" r:id="rId63"/>
    <p:sldId id="314" r:id="rId64"/>
    <p:sldId id="320" r:id="rId65"/>
    <p:sldId id="321" r:id="rId66"/>
    <p:sldId id="322" r:id="rId67"/>
    <p:sldId id="323" r:id="rId68"/>
    <p:sldId id="324" r:id="rId69"/>
    <p:sldId id="325" r:id="rId70"/>
    <p:sldId id="331" r:id="rId71"/>
    <p:sldId id="330" r:id="rId72"/>
    <p:sldId id="326" r:id="rId73"/>
    <p:sldId id="329" r:id="rId74"/>
    <p:sldId id="328" r:id="rId75"/>
    <p:sldId id="327" r:id="rId76"/>
    <p:sldId id="332" r:id="rId77"/>
    <p:sldId id="337" r:id="rId78"/>
    <p:sldId id="333" r:id="rId79"/>
    <p:sldId id="334" r:id="rId80"/>
    <p:sldId id="335" r:id="rId81"/>
    <p:sldId id="369" r:id="rId82"/>
    <p:sldId id="349" r:id="rId83"/>
    <p:sldId id="350" r:id="rId84"/>
    <p:sldId id="355" r:id="rId85"/>
    <p:sldId id="354" r:id="rId86"/>
    <p:sldId id="356" r:id="rId87"/>
    <p:sldId id="357" r:id="rId88"/>
    <p:sldId id="353" r:id="rId89"/>
    <p:sldId id="359" r:id="rId90"/>
    <p:sldId id="358" r:id="rId91"/>
    <p:sldId id="360" r:id="rId92"/>
    <p:sldId id="363" r:id="rId93"/>
    <p:sldId id="364" r:id="rId94"/>
    <p:sldId id="365" r:id="rId95"/>
    <p:sldId id="367" r:id="rId96"/>
    <p:sldId id="375" r:id="rId97"/>
    <p:sldId id="366" r:id="rId98"/>
    <p:sldId id="374" r:id="rId99"/>
    <p:sldId id="373" r:id="rId100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18" autoAdjust="0"/>
    <p:restoredTop sz="94660"/>
  </p:normalViewPr>
  <p:slideViewPr>
    <p:cSldViewPr>
      <p:cViewPr varScale="1">
        <p:scale>
          <a:sx n="71" d="100"/>
          <a:sy n="71" d="100"/>
        </p:scale>
        <p:origin x="112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4278B-CCEF-4C0E-84C0-431BE2D1F1F1}" type="datetimeFigureOut">
              <a:rPr lang="ru-RU" smtClean="0"/>
              <a:pPr/>
              <a:t>29.10.2023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49592-3500-4EB9-A985-3E1D77DAC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536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49592-3500-4EB9-A985-3E1D77DAC5F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156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gi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7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2.jpe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.bin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6.jpe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1.jpe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6.jpeg"/><Relationship Id="rId4" Type="http://schemas.openxmlformats.org/officeDocument/2006/relationships/image" Target="../media/image145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eg"/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7.png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3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eg"/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8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gif"/><Relationship Id="rId2" Type="http://schemas.openxmlformats.org/officeDocument/2006/relationships/hyperlink" Target="https://wiki2.org/ru/%D0%A4%D0%B0%D0%B9%D0%BB:Switch_incision_gi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0.gif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jpeg"/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22920" y="5824439"/>
            <a:ext cx="9098160" cy="747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  Техническая эксплуатация сооружений и устройств путевого хозяйства</a:t>
            </a:r>
            <a:endParaRPr lang="ru-RU" sz="2400" b="1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644008" y="4365104"/>
            <a:ext cx="4038600" cy="1833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20" y="-26477"/>
            <a:ext cx="9098160" cy="580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660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1" descr="Безимени-13.jpg"/>
          <p:cNvPicPr>
            <a:picLocks noChangeAspect="1"/>
          </p:cNvPicPr>
          <p:nvPr/>
        </p:nvPicPr>
        <p:blipFill>
          <a:blip r:embed="rId2" cstate="print"/>
          <a:srcRect l="27164" t="27663" r="34236" b="31851"/>
          <a:stretch>
            <a:fillRect/>
          </a:stretch>
        </p:blipFill>
        <p:spPr bwMode="auto">
          <a:xfrm>
            <a:off x="307975" y="4221088"/>
            <a:ext cx="3480321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0466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288530" y="1267867"/>
            <a:ext cx="4565041" cy="24835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Предохранительный </a:t>
            </a:r>
            <a:r>
              <a:rPr lang="ru-RU" sz="2000" b="1" dirty="0" smtClean="0">
                <a:solidFill>
                  <a:srgbClr val="C00000"/>
                </a:solidFill>
              </a:rPr>
              <a:t>тупик</a:t>
            </a:r>
            <a:r>
              <a:rPr lang="ru-RU" sz="2000" dirty="0" smtClean="0"/>
              <a:t>-</a:t>
            </a:r>
          </a:p>
          <a:p>
            <a:pPr marL="0" indent="0" algn="just">
              <a:buNone/>
            </a:pPr>
            <a:r>
              <a:rPr lang="ru-RU" sz="2000" dirty="0" smtClean="0"/>
              <a:t>путь</a:t>
            </a:r>
            <a:r>
              <a:rPr lang="ru-RU" sz="2000" dirty="0"/>
              <a:t>, предназначенный для предупреждения выхода подвижного состава на маршруты следования поездов. Полезная длина должна быть не менее 50 </a:t>
            </a:r>
            <a:r>
              <a:rPr lang="ru-RU" sz="2000" dirty="0" smtClean="0"/>
              <a:t>м. </a:t>
            </a:r>
          </a:p>
          <a:p>
            <a:pPr marL="0" indent="0">
              <a:buNone/>
            </a:pPr>
            <a:r>
              <a:rPr lang="ru-RU" sz="1400" dirty="0" smtClean="0"/>
              <a:t>(</a:t>
            </a:r>
            <a:r>
              <a:rPr lang="ru-RU" sz="1400" dirty="0"/>
              <a:t>ПТЭ Раздел </a:t>
            </a:r>
            <a:r>
              <a:rPr lang="ru-RU" sz="1400" dirty="0" smtClean="0"/>
              <a:t>II п.10; </a:t>
            </a:r>
            <a:r>
              <a:rPr lang="ru-RU" sz="1400" dirty="0"/>
              <a:t>Прил.1 п.28)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5575" y="450093"/>
            <a:ext cx="86372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Для предупреждение самопроизвольного ухода вагонов на маршруты приема, следования и отправления </a:t>
            </a:r>
            <a:r>
              <a:rPr lang="ru-RU" sz="2000" b="1" dirty="0" smtClean="0">
                <a:solidFill>
                  <a:srgbClr val="002060"/>
                </a:solidFill>
              </a:rPr>
              <a:t>поездов должны </a:t>
            </a:r>
            <a:r>
              <a:rPr lang="ru-RU" sz="2000" b="1" dirty="0">
                <a:solidFill>
                  <a:srgbClr val="002060"/>
                </a:solidFill>
              </a:rPr>
              <a:t>предусматриваться:</a:t>
            </a:r>
          </a:p>
        </p:txBody>
      </p:sp>
      <p:pic>
        <p:nvPicPr>
          <p:cNvPr id="9220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157979"/>
            <a:ext cx="3816424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Грузовой локомотив с вагоном.JPG"/>
          <p:cNvPicPr>
            <a:picLocks noChangeAspect="1"/>
          </p:cNvPicPr>
          <p:nvPr/>
        </p:nvPicPr>
        <p:blipFill>
          <a:blip r:embed="rId4" cstate="print"/>
          <a:srcRect l="1347" t="14563" r="68900" b="61949"/>
          <a:stretch>
            <a:fillRect/>
          </a:stretch>
        </p:blipFill>
        <p:spPr bwMode="auto">
          <a:xfrm>
            <a:off x="3364648" y="5013176"/>
            <a:ext cx="759751" cy="288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6" name="Прямая соединительная линия 25"/>
          <p:cNvCxnSpPr/>
          <p:nvPr/>
        </p:nvCxnSpPr>
        <p:spPr>
          <a:xfrm>
            <a:off x="3563888" y="5425313"/>
            <a:ext cx="4464496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707904" y="4437112"/>
            <a:ext cx="4715909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3744523" y="5949280"/>
            <a:ext cx="4355869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17" name="Прямая соединительная линия 9216"/>
          <p:cNvCxnSpPr/>
          <p:nvPr/>
        </p:nvCxnSpPr>
        <p:spPr>
          <a:xfrm>
            <a:off x="3690209" y="6381328"/>
            <a:ext cx="4211853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19" name="Прямая соединительная линия 9218"/>
          <p:cNvCxnSpPr/>
          <p:nvPr/>
        </p:nvCxnSpPr>
        <p:spPr>
          <a:xfrm>
            <a:off x="3499364" y="6885384"/>
            <a:ext cx="4715909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26" name="Прямая соединительная линия 9225"/>
          <p:cNvCxnSpPr/>
          <p:nvPr/>
        </p:nvCxnSpPr>
        <p:spPr>
          <a:xfrm>
            <a:off x="3438180" y="4977274"/>
            <a:ext cx="4463882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287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465 0.02084 L -0.49931 0.01574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700" y="-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31273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54255" y="2169769"/>
            <a:ext cx="1999405" cy="3491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b="1" dirty="0" smtClean="0"/>
              <a:t>Сбрасывающий остряк</a:t>
            </a:r>
            <a:endParaRPr lang="ru-RU" sz="1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0375" y="4264967"/>
            <a:ext cx="20309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Сбрасывающая стрелка</a:t>
            </a:r>
            <a:endParaRPr lang="ru-RU" sz="1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8324" y="6560596"/>
            <a:ext cx="20794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Сбрасывающий башмак</a:t>
            </a:r>
            <a:endParaRPr lang="ru-RU" sz="1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92062" y="908720"/>
            <a:ext cx="542151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</a:rPr>
              <a:t>Сбрасывающие </a:t>
            </a:r>
            <a:r>
              <a:rPr lang="ru-RU" sz="2000" b="1" dirty="0" smtClean="0">
                <a:solidFill>
                  <a:srgbClr val="C00000"/>
                </a:solidFill>
              </a:rPr>
              <a:t>остряки, стрелки и башмак </a:t>
            </a:r>
            <a:r>
              <a:rPr lang="ru-RU" sz="2000" dirty="0" smtClean="0"/>
              <a:t>-приспособление</a:t>
            </a:r>
            <a:r>
              <a:rPr lang="ru-RU" sz="2000" dirty="0"/>
              <a:t>, вызывающее при наезде на него подвижного состава искусственный сход последнего с рельсов и тем препятствующее дальнейшему движению его на установленный для другого поезда маршрут, т. е. возможному столкновению двух составов.</a:t>
            </a:r>
          </a:p>
        </p:txBody>
      </p:sp>
      <p:pic>
        <p:nvPicPr>
          <p:cNvPr id="3074" name="Picture 2" descr="https://static.orgtorg.org/images/00/b3/b9/f4/0d/2a/fc/00b3b9f40d2afc0abe8595f83d46011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4572744"/>
            <a:ext cx="2466975" cy="1923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www.inawareness.com/sites/inawareness/files/upload/sabotage_00000394486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40"/>
          <a:stretch/>
        </p:blipFill>
        <p:spPr bwMode="auto">
          <a:xfrm>
            <a:off x="248497" y="2423859"/>
            <a:ext cx="2619375" cy="176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Сход вагона через сбрасывающее устройство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3923928" y="3573016"/>
            <a:ext cx="3048000" cy="2286000"/>
          </a:xfrm>
          <a:prstGeom prst="rect">
            <a:avLst/>
          </a:prstGeom>
        </p:spPr>
      </p:pic>
      <p:pic>
        <p:nvPicPr>
          <p:cNvPr id="3078" name="Picture 6" descr="https://img-fotki.yandex.ru/get/9666/24925674.92/0_10a2d7_e4dbef0b_orig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246"/>
          <a:stretch/>
        </p:blipFill>
        <p:spPr bwMode="auto">
          <a:xfrm>
            <a:off x="230065" y="369619"/>
            <a:ext cx="2637808" cy="1845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458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-1"/>
            <a:ext cx="8928992" cy="443345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702694" y="499223"/>
            <a:ext cx="4680519" cy="192411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Стационарное устройство для закрепления вагонов – </a:t>
            </a:r>
            <a:r>
              <a:rPr lang="ru-RU" sz="2000" dirty="0" smtClean="0"/>
              <a:t>механизированные </a:t>
            </a:r>
            <a:r>
              <a:rPr lang="ru-RU" sz="2000" dirty="0"/>
              <a:t>устройства закрепления подвижного состава на </a:t>
            </a:r>
            <a:r>
              <a:rPr lang="ru-RU" sz="2000" dirty="0" smtClean="0"/>
              <a:t>путях. УТС -  упор тормозной стационарный.</a:t>
            </a:r>
            <a:endParaRPr lang="ru-RU" sz="2000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8" name="Picture 10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1" y="3140968"/>
            <a:ext cx="359519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(10сек) Рабочее и нерабочее положение УТС 38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51569" y="2780928"/>
            <a:ext cx="4939055" cy="30427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504" y="443344"/>
            <a:ext cx="3550337" cy="25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61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-1"/>
            <a:ext cx="8928992" cy="430947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2178" y="4103855"/>
            <a:ext cx="8944318" cy="177391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ОХРАННЫЕ СТРЕЛКИ</a:t>
            </a:r>
            <a:r>
              <a:rPr lang="ru-RU" sz="2000" dirty="0"/>
              <a:t>- стрелка устанавливаемая при приготовлении маршрута приема или отправления поезда в положение, исключающее возможность выхода подвижного состава на подготовленный маршрут. </a:t>
            </a:r>
            <a:r>
              <a:rPr lang="ru-RU" sz="2000" dirty="0" smtClean="0"/>
              <a:t>                </a:t>
            </a:r>
            <a:r>
              <a:rPr lang="ru-RU" sz="1400" dirty="0" smtClean="0"/>
              <a:t>(</a:t>
            </a:r>
            <a:r>
              <a:rPr lang="ru-RU" sz="1400" dirty="0"/>
              <a:t>ПТЭ Раздел II )</a:t>
            </a:r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1" descr="Безимени-13.jpg"/>
          <p:cNvPicPr>
            <a:picLocks noChangeAspect="1"/>
          </p:cNvPicPr>
          <p:nvPr/>
        </p:nvPicPr>
        <p:blipFill>
          <a:blip r:embed="rId2" cstate="print"/>
          <a:srcRect l="27164" t="27663" r="34236" b="31851"/>
          <a:stretch>
            <a:fillRect/>
          </a:stretch>
        </p:blipFill>
        <p:spPr bwMode="auto">
          <a:xfrm>
            <a:off x="612775" y="504974"/>
            <a:ext cx="7856041" cy="3716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Грузовой локомотив с вагоном.JPG"/>
          <p:cNvPicPr>
            <a:picLocks noChangeAspect="1"/>
          </p:cNvPicPr>
          <p:nvPr/>
        </p:nvPicPr>
        <p:blipFill>
          <a:blip r:embed="rId3" cstate="print"/>
          <a:srcRect l="1347" t="14563" r="68900" b="62538"/>
          <a:stretch>
            <a:fillRect/>
          </a:stretch>
        </p:blipFill>
        <p:spPr bwMode="auto">
          <a:xfrm>
            <a:off x="6948264" y="1628800"/>
            <a:ext cx="1274093" cy="487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Грузовой локомотив с вагоном.JPG"/>
          <p:cNvPicPr>
            <a:picLocks noChangeAspect="1"/>
          </p:cNvPicPr>
          <p:nvPr/>
        </p:nvPicPr>
        <p:blipFill>
          <a:blip r:embed="rId4" cstate="print"/>
          <a:srcRect l="-6587" t="388" b="61960"/>
          <a:stretch>
            <a:fillRect/>
          </a:stretch>
        </p:blipFill>
        <p:spPr bwMode="auto">
          <a:xfrm>
            <a:off x="1475656" y="2276872"/>
            <a:ext cx="2770921" cy="521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 3"/>
          <p:cNvSpPr/>
          <p:nvPr/>
        </p:nvSpPr>
        <p:spPr>
          <a:xfrm>
            <a:off x="2684288" y="1628800"/>
            <a:ext cx="720080" cy="59021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260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8698 0.00278 L -0.55781 -0.0041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2" y="-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8143 0.01042 L 0.71944 0.01042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" descr="Безимени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961" y="2161287"/>
            <a:ext cx="9045837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31273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3578" y="4716294"/>
            <a:ext cx="9113476" cy="18944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dirty="0" smtClean="0"/>
              <a:t>            </a:t>
            </a:r>
            <a:r>
              <a:rPr lang="ru-RU" sz="2000" b="1" dirty="0" smtClean="0">
                <a:solidFill>
                  <a:srgbClr val="7030A0"/>
                </a:solidFill>
              </a:rPr>
              <a:t>Подразделения </a:t>
            </a:r>
            <a:r>
              <a:rPr lang="ru-RU" sz="2000" b="1" dirty="0">
                <a:solidFill>
                  <a:srgbClr val="7030A0"/>
                </a:solidFill>
              </a:rPr>
              <a:t>путевого хозяйства должны иметь</a:t>
            </a:r>
            <a:r>
              <a:rPr lang="ru-RU" sz="2000" dirty="0"/>
              <a:t>:</a:t>
            </a:r>
          </a:p>
          <a:p>
            <a:pPr marL="0" indent="0">
              <a:buNone/>
            </a:pPr>
            <a:r>
              <a:rPr lang="ru-RU" sz="2000" dirty="0" smtClean="0"/>
              <a:t>*техническую </a:t>
            </a:r>
            <a:r>
              <a:rPr lang="ru-RU" sz="2000" dirty="0"/>
              <a:t>документацию на обслуживаемые сооружения и    устройства;</a:t>
            </a:r>
          </a:p>
          <a:p>
            <a:pPr marL="0" indent="0" algn="just">
              <a:buNone/>
            </a:pPr>
            <a:r>
              <a:rPr lang="ru-RU" sz="2000" dirty="0" smtClean="0"/>
              <a:t>*масштабные </a:t>
            </a:r>
            <a:r>
              <a:rPr lang="ru-RU" sz="2000" dirty="0"/>
              <a:t>и схематические планы станций, продольные профили </a:t>
            </a:r>
            <a:r>
              <a:rPr lang="ru-RU" sz="2000" dirty="0" smtClean="0"/>
              <a:t>станционных  </a:t>
            </a:r>
            <a:r>
              <a:rPr lang="ru-RU" sz="2000" dirty="0"/>
              <a:t>путей и сортировочных горок.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6" name="Picture 2" descr="https://www.trainpix.org/photo/01/79/84/1798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320675"/>
            <a:ext cx="4554914" cy="2210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10625" t="12547" b="10345"/>
          <a:stretch/>
        </p:blipFill>
        <p:spPr>
          <a:xfrm>
            <a:off x="5629064" y="320675"/>
            <a:ext cx="3479440" cy="216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84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-49596"/>
            <a:ext cx="8928992" cy="45990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4843977"/>
            <a:ext cx="9144000" cy="185475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200" b="1" dirty="0" smtClean="0">
                <a:solidFill>
                  <a:srgbClr val="C00000"/>
                </a:solidFill>
              </a:rPr>
              <a:t>Основными </a:t>
            </a:r>
            <a:r>
              <a:rPr lang="ru-RU" sz="2200" b="1" u="sng" dirty="0">
                <a:solidFill>
                  <a:srgbClr val="C00000"/>
                </a:solidFill>
              </a:rPr>
              <a:t>элементами</a:t>
            </a:r>
            <a:r>
              <a:rPr lang="ru-RU" sz="2200" b="1" dirty="0">
                <a:solidFill>
                  <a:srgbClr val="C00000"/>
                </a:solidFill>
              </a:rPr>
              <a:t> </a:t>
            </a:r>
            <a:r>
              <a:rPr lang="ru-RU" sz="2200" b="1" u="sng" dirty="0">
                <a:solidFill>
                  <a:srgbClr val="C00000"/>
                </a:solidFill>
              </a:rPr>
              <a:t>плана</a:t>
            </a:r>
            <a:r>
              <a:rPr lang="ru-RU" sz="2200" b="1" dirty="0">
                <a:solidFill>
                  <a:srgbClr val="C00000"/>
                </a:solidFill>
              </a:rPr>
              <a:t> </a:t>
            </a:r>
            <a:r>
              <a:rPr lang="ru-RU" sz="2200" dirty="0" err="1" smtClean="0"/>
              <a:t>ж.д</a:t>
            </a:r>
            <a:r>
              <a:rPr lang="ru-RU" sz="2200" dirty="0" smtClean="0"/>
              <a:t>. </a:t>
            </a:r>
            <a:r>
              <a:rPr lang="ru-RU" sz="2200" dirty="0"/>
              <a:t>пути являются </a:t>
            </a:r>
            <a:r>
              <a:rPr lang="ru-RU" sz="2200" b="1" dirty="0">
                <a:solidFill>
                  <a:srgbClr val="C00000"/>
                </a:solidFill>
              </a:rPr>
              <a:t>прямые участки и круговые кривые</a:t>
            </a:r>
            <a:r>
              <a:rPr lang="ru-RU" sz="2200" dirty="0"/>
              <a:t>, которые сопрягаются между собой переходными кривыми. В плане необходимо знать расположение сигналов, сигнальных знаков, а на станциях- расположение стрелочных переводов.</a:t>
            </a:r>
          </a:p>
          <a:p>
            <a:pPr marL="0" indent="0" algn="just">
              <a:buNone/>
            </a:pPr>
            <a:r>
              <a:rPr lang="ru-RU" sz="2200" b="1" dirty="0" smtClean="0">
                <a:solidFill>
                  <a:srgbClr val="C00000"/>
                </a:solidFill>
              </a:rPr>
              <a:t>Прямые</a:t>
            </a:r>
            <a:r>
              <a:rPr lang="ru-RU" sz="2200" dirty="0" smtClean="0">
                <a:solidFill>
                  <a:srgbClr val="C00000"/>
                </a:solidFill>
              </a:rPr>
              <a:t> </a:t>
            </a:r>
            <a:r>
              <a:rPr lang="ru-RU" sz="2200" dirty="0"/>
              <a:t>участки характеризуются </a:t>
            </a:r>
            <a:r>
              <a:rPr lang="ru-RU" sz="2200" b="1" dirty="0" smtClean="0">
                <a:solidFill>
                  <a:srgbClr val="C00000"/>
                </a:solidFill>
              </a:rPr>
              <a:t>длиной, кривые</a:t>
            </a:r>
            <a:r>
              <a:rPr lang="ru-RU" sz="2200" dirty="0" smtClean="0">
                <a:solidFill>
                  <a:srgbClr val="C00000"/>
                </a:solidFill>
              </a:rPr>
              <a:t> </a:t>
            </a:r>
            <a:r>
              <a:rPr lang="ru-RU" sz="2200" dirty="0"/>
              <a:t>участки характеризуются </a:t>
            </a:r>
            <a:r>
              <a:rPr lang="ru-RU" sz="2200" b="1" dirty="0" smtClean="0">
                <a:solidFill>
                  <a:srgbClr val="C00000"/>
                </a:solidFill>
              </a:rPr>
              <a:t>радиусом</a:t>
            </a:r>
            <a:r>
              <a:rPr lang="ru-RU" sz="2200" b="1" dirty="0">
                <a:solidFill>
                  <a:srgbClr val="C00000"/>
                </a:solidFill>
              </a:rPr>
              <a:t>.</a:t>
            </a:r>
            <a:r>
              <a:rPr lang="ru-RU" sz="2200" b="1" dirty="0"/>
              <a:t>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2" descr="открытый урок копия.jpg"/>
          <p:cNvPicPr>
            <a:picLocks noChangeAspect="1"/>
          </p:cNvPicPr>
          <p:nvPr/>
        </p:nvPicPr>
        <p:blipFill>
          <a:blip r:embed="rId2" cstate="print"/>
          <a:srcRect t="27296" b="30971"/>
          <a:stretch>
            <a:fillRect/>
          </a:stretch>
        </p:blipFill>
        <p:spPr bwMode="auto">
          <a:xfrm>
            <a:off x="240401" y="2624890"/>
            <a:ext cx="8144074" cy="2230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https://storage.realist.online/uploads/public/596/5e3/27b/5965e327b315b0091862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935" y="410309"/>
            <a:ext cx="4182411" cy="222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st2.depositphotos.com/1599367/8434/i/950/depositphotos_84346544-stock-photo-train-tracks-in-a-fiel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45" y="399639"/>
            <a:ext cx="4033670" cy="22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15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2178" y="4852879"/>
            <a:ext cx="8944317" cy="13290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/>
              <a:t>Станции</a:t>
            </a:r>
            <a:r>
              <a:rPr lang="ru-RU" sz="2000" b="1" dirty="0"/>
              <a:t>, разъезды и обгонные пункты</a:t>
            </a:r>
            <a:r>
              <a:rPr lang="ru-RU" sz="2000" dirty="0"/>
              <a:t>, а также отдельные парки и вытяжные пути должны </a:t>
            </a:r>
            <a:r>
              <a:rPr lang="ru-RU" sz="2000" b="1" dirty="0"/>
              <a:t>располагаться на </a:t>
            </a:r>
            <a:r>
              <a:rPr lang="ru-RU" sz="2000" b="1" dirty="0">
                <a:solidFill>
                  <a:srgbClr val="C00000"/>
                </a:solidFill>
              </a:rPr>
              <a:t>прямых </a:t>
            </a:r>
            <a:r>
              <a:rPr lang="ru-RU" sz="2000" b="1" dirty="0" smtClean="0">
                <a:solidFill>
                  <a:srgbClr val="C00000"/>
                </a:solidFill>
              </a:rPr>
              <a:t>участках</a:t>
            </a:r>
            <a:r>
              <a:rPr lang="ru-RU" sz="2400" b="1" dirty="0">
                <a:solidFill>
                  <a:srgbClr val="C00000"/>
                </a:solidFill>
              </a:rPr>
              <a:t>. </a:t>
            </a:r>
            <a:r>
              <a:rPr lang="ru-RU" sz="2400" b="1" dirty="0" smtClean="0">
                <a:solidFill>
                  <a:srgbClr val="C00000"/>
                </a:solidFill>
              </a:rPr>
              <a:t>  </a:t>
            </a:r>
            <a:r>
              <a:rPr lang="ru-RU" sz="2600" b="1" dirty="0" smtClean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</a:pPr>
            <a:r>
              <a:rPr lang="ru-RU" sz="2600" b="1" dirty="0">
                <a:solidFill>
                  <a:srgbClr val="C00000"/>
                </a:solidFill>
              </a:rPr>
              <a:t> </a:t>
            </a:r>
            <a:r>
              <a:rPr lang="ru-RU" sz="2600" b="1" dirty="0" smtClean="0">
                <a:solidFill>
                  <a:srgbClr val="C00000"/>
                </a:solidFill>
              </a:rPr>
              <a:t>                                                      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ПТЭ Прил.1 п.6)</a:t>
            </a:r>
          </a:p>
          <a:p>
            <a:pPr marL="0" indent="0">
              <a:buNone/>
            </a:pPr>
            <a:endParaRPr lang="ru-RU" sz="26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2" name="Picture 4" descr="Картинки по запросу оао ржд фото станции вид сбок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3112" y="405765"/>
            <a:ext cx="3443383" cy="370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https://railwayz.info/photolines/images/375/1387953792227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7" t="6015" r="12866"/>
          <a:stretch/>
        </p:blipFill>
        <p:spPr bwMode="auto">
          <a:xfrm>
            <a:off x="92178" y="405764"/>
            <a:ext cx="5148064" cy="370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slide-share.ru/slide/4852683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598"/>
          <a:stretch/>
        </p:blipFill>
        <p:spPr bwMode="auto">
          <a:xfrm>
            <a:off x="163507" y="4219009"/>
            <a:ext cx="8964488" cy="63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79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Картинки по запросу оао ржд фото станции в криво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263" y="587022"/>
            <a:ext cx="6631905" cy="3466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5575" y="5824575"/>
            <a:ext cx="8880921" cy="8558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</a:rPr>
              <a:t>В трудных условиях </a:t>
            </a:r>
            <a:r>
              <a:rPr lang="ru-RU" sz="2000" dirty="0"/>
              <a:t>допускается размещение их на </a:t>
            </a:r>
            <a:r>
              <a:rPr lang="ru-RU" sz="2000" b="1" dirty="0">
                <a:solidFill>
                  <a:srgbClr val="C00000"/>
                </a:solidFill>
              </a:rPr>
              <a:t>кривых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радиусом не менее 1500 </a:t>
            </a:r>
            <a:r>
              <a:rPr lang="ru-RU" sz="2000" b="1" dirty="0" smtClean="0">
                <a:solidFill>
                  <a:srgbClr val="C00000"/>
                </a:solidFill>
              </a:rPr>
              <a:t>м;</a:t>
            </a:r>
            <a:r>
              <a:rPr lang="ru-RU" sz="2000" dirty="0" smtClean="0"/>
              <a:t>                                                         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ПТЭ Прил.1 п.6)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4" descr="https://slide-share.ru/slide/4852683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3" t="15616" r="20944" b="63021"/>
          <a:stretch/>
        </p:blipFill>
        <p:spPr bwMode="auto">
          <a:xfrm>
            <a:off x="1488908" y="4376591"/>
            <a:ext cx="5544616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644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s://slide-share.ru/slide/4852683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56" r="56228" b="19227"/>
          <a:stretch/>
        </p:blipFill>
        <p:spPr bwMode="auto">
          <a:xfrm>
            <a:off x="5178903" y="-40765"/>
            <a:ext cx="3923927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59905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6283" y="4509120"/>
            <a:ext cx="8981116" cy="12878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в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особо трудных условиях </a:t>
            </a:r>
            <a:r>
              <a:rPr lang="ru-RU" sz="2000" dirty="0"/>
              <a:t>допускается уменьшение радиуса </a:t>
            </a:r>
            <a:r>
              <a:rPr lang="ru-RU" sz="2000" b="1" dirty="0">
                <a:solidFill>
                  <a:srgbClr val="C00000"/>
                </a:solidFill>
              </a:rPr>
              <a:t>кривой до 600 м</a:t>
            </a:r>
            <a:r>
              <a:rPr lang="ru-RU" sz="2000" dirty="0"/>
              <a:t>, </a:t>
            </a:r>
            <a:r>
              <a:rPr lang="ru-RU" sz="2000" dirty="0" smtClean="0"/>
              <a:t>в </a:t>
            </a:r>
            <a:r>
              <a:rPr lang="ru-RU" sz="2000" b="1" dirty="0">
                <a:solidFill>
                  <a:srgbClr val="C00000"/>
                </a:solidFill>
              </a:rPr>
              <a:t>горных условиях</a:t>
            </a:r>
            <a:r>
              <a:rPr lang="ru-RU" sz="2000" dirty="0"/>
              <a:t> допускается уменьшение радиуса </a:t>
            </a:r>
            <a:r>
              <a:rPr lang="ru-RU" sz="2000" b="1" dirty="0">
                <a:solidFill>
                  <a:srgbClr val="C00000"/>
                </a:solidFill>
              </a:rPr>
              <a:t>кривой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до 500 </a:t>
            </a:r>
            <a:r>
              <a:rPr lang="ru-RU" sz="2000" b="1" dirty="0" smtClean="0">
                <a:solidFill>
                  <a:srgbClr val="C00000"/>
                </a:solidFill>
              </a:rPr>
              <a:t>м.</a:t>
            </a:r>
            <a:endParaRPr lang="ru-RU" sz="20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1600" dirty="0" smtClean="0"/>
              <a:t>                                                                                                                      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ПТЭ Прил.1 п.6)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8" name="Picture 2" descr="https://slide-share.ru/slide/512347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74" t="40238" r="27289" b="11463"/>
          <a:stretch/>
        </p:blipFill>
        <p:spPr bwMode="auto">
          <a:xfrm>
            <a:off x="90874" y="495809"/>
            <a:ext cx="5419881" cy="3823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slide-share.ru/slide/4852683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85" t="44456" r="17671" b="17090"/>
          <a:stretch/>
        </p:blipFill>
        <p:spPr bwMode="auto">
          <a:xfrm>
            <a:off x="5661480" y="1916832"/>
            <a:ext cx="3168353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83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5455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31682" y="3747150"/>
            <a:ext cx="8904813" cy="215196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200" b="1" dirty="0" smtClean="0">
                <a:solidFill>
                  <a:srgbClr val="002060"/>
                </a:solidFill>
              </a:rPr>
              <a:t>                     </a:t>
            </a:r>
            <a:r>
              <a:rPr lang="ru-RU" sz="2200" b="1" u="sng" dirty="0" smtClean="0">
                <a:solidFill>
                  <a:srgbClr val="002060"/>
                </a:solidFill>
              </a:rPr>
              <a:t>На  </a:t>
            </a:r>
            <a:r>
              <a:rPr lang="ru-RU" sz="2200" b="1" u="sng" dirty="0">
                <a:solidFill>
                  <a:srgbClr val="002060"/>
                </a:solidFill>
              </a:rPr>
              <a:t>путях необщего пользования допускается:</a:t>
            </a:r>
          </a:p>
          <a:p>
            <a:pPr marL="0" indent="0">
              <a:buNone/>
            </a:pPr>
            <a:r>
              <a:rPr lang="ru-RU" sz="2200" b="1" dirty="0">
                <a:solidFill>
                  <a:srgbClr val="C00000"/>
                </a:solidFill>
              </a:rPr>
              <a:t>в трудных условиях </a:t>
            </a:r>
            <a:r>
              <a:rPr lang="ru-RU" sz="2200" b="1" dirty="0"/>
              <a:t>размещение раздельных пунктов, отдельных парков и вытяжных  путей </a:t>
            </a:r>
            <a:r>
              <a:rPr lang="ru-RU" sz="2200" b="1" dirty="0">
                <a:solidFill>
                  <a:srgbClr val="C00000"/>
                </a:solidFill>
              </a:rPr>
              <a:t>на кривых радиусом не менее 500 м</a:t>
            </a:r>
            <a:r>
              <a:rPr lang="ru-RU" sz="2200" b="1" dirty="0"/>
              <a:t>, а в </a:t>
            </a:r>
            <a:r>
              <a:rPr lang="ru-RU" sz="2200" b="1" dirty="0">
                <a:solidFill>
                  <a:srgbClr val="C00000"/>
                </a:solidFill>
              </a:rPr>
              <a:t>особо трудных условиях </a:t>
            </a:r>
            <a:r>
              <a:rPr lang="ru-RU" sz="2200" b="1" dirty="0"/>
              <a:t>- размещение раздельных пунктов, на которых </a:t>
            </a:r>
            <a:r>
              <a:rPr lang="ru-RU" sz="2200" b="1" u="sng" dirty="0">
                <a:solidFill>
                  <a:srgbClr val="C00000"/>
                </a:solidFill>
              </a:rPr>
              <a:t>не производится маневровая работа</a:t>
            </a:r>
            <a:r>
              <a:rPr lang="ru-RU" sz="2200" b="1" dirty="0"/>
              <a:t>, на обратных кривых радиусом </a:t>
            </a:r>
            <a:r>
              <a:rPr lang="ru-RU" sz="2200" b="1" dirty="0">
                <a:solidFill>
                  <a:srgbClr val="C00000"/>
                </a:solidFill>
              </a:rPr>
              <a:t>не менее 500 </a:t>
            </a:r>
            <a:r>
              <a:rPr lang="ru-RU" sz="2200" b="1" dirty="0" smtClean="0">
                <a:solidFill>
                  <a:srgbClr val="C00000"/>
                </a:solidFill>
              </a:rPr>
              <a:t>м.</a:t>
            </a:r>
            <a:endParaRPr lang="ru-RU" sz="22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1600" dirty="0" smtClean="0"/>
              <a:t>                                                                                                                                                                              </a:t>
            </a:r>
            <a:r>
              <a:rPr lang="ru-RU" sz="1500" dirty="0" smtClean="0"/>
              <a:t>(</a:t>
            </a:r>
            <a:r>
              <a:rPr lang="ru-RU" sz="1500" dirty="0"/>
              <a:t>ПТЭ Прил.1 п.6)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4" descr="https://slide-share.ru/slide/4852683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85" t="44456" r="17671" b="17090"/>
          <a:stretch/>
        </p:blipFill>
        <p:spPr bwMode="auto">
          <a:xfrm>
            <a:off x="5825845" y="540081"/>
            <a:ext cx="3168353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pms-universal.spb.ru/wp-content/uploads/bfi_thumb/2015-%D0%B3%D0%BE%D0%B4-%D0%9E%D0%90%D0%9E_%D0%A2%D0%93%D0%9A-1_-%D0%A2%D0%AD%D0%A6-14-%D0%A1%D1%82%D1%80%D0%BE%D0%B8%D1%82%D0%B5%D0%BB%D1%8C%D1%81%D1%82%D0%B2%D0%BE-%D0%B6.%D0%B4.-%D0%A3%D1%87%D0%B0%D1%81%D1%82%D0%BE%D0%BA-%D0%BF%D1%83%D1%82%D0%B8-%D1%81-%D0%BA%D0%BE%D0%BD%D1%82%D1%80%D1%80%D0%B5%D0%BB%D1%8C%D1%81%D0%B0%D0%BC%D0%B8-mlne41ifivfx2i7uf5rtqeu02enw3awwad5npwgqk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83" y="530166"/>
            <a:ext cx="5704185" cy="315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18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6680" y="-66695"/>
            <a:ext cx="8928992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pic>
        <p:nvPicPr>
          <p:cNvPr id="1026" name="Picture 2" descr="Картинки по запросу ютуб оао ржд фото сооружения и устройства путевого хозяйства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28" y="630113"/>
            <a:ext cx="314325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Moskva-Cukh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659" y="626507"/>
            <a:ext cx="2857500" cy="2367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Картинки по запросу ютуб оао ржд фото сооружения и устройства путевого хозяйств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941" y="626507"/>
            <a:ext cx="2828925" cy="236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4638" y="3078018"/>
            <a:ext cx="901386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Общие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технической эксплуатации сооружений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путевого хозяйства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План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профиль пути, его элементы, требования ПТЭ к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ним.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Земляное полотно.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Ширина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Требования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к рельсам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Марки стрелочных переводов на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путях общего пользования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требования ПТЭ к 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(слайд 38)</a:t>
            </a:r>
            <a:endParaRPr lang="ru-RU" sz="20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Железнодорожные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переезды,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оборудования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Путевые и сигнальные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знаки, назначение и габарит установки.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9738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500906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/>
          <a:srcRect t="28900" r="18048" b="14068"/>
          <a:stretch/>
        </p:blipFill>
        <p:spPr>
          <a:xfrm>
            <a:off x="1" y="1827908"/>
            <a:ext cx="8244408" cy="503009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6963" y="476592"/>
            <a:ext cx="86035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Основные сведения о категориях </a:t>
            </a:r>
            <a:r>
              <a:rPr lang="ru-RU" b="1" dirty="0" err="1" smtClean="0">
                <a:solidFill>
                  <a:srgbClr val="002060"/>
                </a:solidFill>
              </a:rPr>
              <a:t>ж.д</a:t>
            </a:r>
            <a:r>
              <a:rPr lang="ru-RU" b="1" dirty="0" smtClean="0">
                <a:solidFill>
                  <a:srgbClr val="002060"/>
                </a:solidFill>
              </a:rPr>
              <a:t>. линий, трассе, плане и продольном профиле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781392"/>
            <a:ext cx="892899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План</a:t>
            </a:r>
            <a:r>
              <a:rPr lang="ru-RU" sz="2000" dirty="0" smtClean="0"/>
              <a:t> </a:t>
            </a:r>
            <a:r>
              <a:rPr lang="ru-RU" sz="2000" dirty="0" err="1" smtClean="0"/>
              <a:t>ж.д</a:t>
            </a:r>
            <a:r>
              <a:rPr lang="ru-RU" sz="2000" dirty="0" smtClean="0"/>
              <a:t>. линии проектируется в виде сочетания </a:t>
            </a:r>
            <a:r>
              <a:rPr lang="ru-RU" sz="2000" b="1" dirty="0" smtClean="0"/>
              <a:t>прямолинейных участков и кривых</a:t>
            </a:r>
            <a:r>
              <a:rPr lang="ru-RU" sz="2000" dirty="0" smtClean="0"/>
              <a:t>, а </a:t>
            </a:r>
            <a:r>
              <a:rPr lang="ru-RU" sz="2000" b="1" dirty="0" smtClean="0"/>
              <a:t>продольный профиль </a:t>
            </a:r>
            <a:r>
              <a:rPr lang="ru-RU" sz="2000" dirty="0" smtClean="0"/>
              <a:t>– в виде </a:t>
            </a:r>
            <a:r>
              <a:rPr lang="ru-RU" sz="2000" b="1" dirty="0" smtClean="0"/>
              <a:t>горизонтальных участков</a:t>
            </a:r>
            <a:r>
              <a:rPr lang="ru-RU" sz="2000" dirty="0" smtClean="0"/>
              <a:t>, называемых </a:t>
            </a:r>
            <a:r>
              <a:rPr lang="ru-RU" sz="2000" b="1" dirty="0" smtClean="0"/>
              <a:t>площадками </a:t>
            </a:r>
            <a:r>
              <a:rPr lang="ru-RU" sz="2000" dirty="0" smtClean="0"/>
              <a:t>и </a:t>
            </a:r>
            <a:r>
              <a:rPr lang="ru-RU" sz="2000" b="1" dirty="0" smtClean="0"/>
              <a:t>наклонных,</a:t>
            </a:r>
            <a:r>
              <a:rPr lang="ru-RU" sz="2000" dirty="0" smtClean="0"/>
              <a:t> именуемых </a:t>
            </a:r>
            <a:r>
              <a:rPr lang="ru-RU" sz="2000" b="1" dirty="0" smtClean="0"/>
              <a:t>уклонами.</a:t>
            </a:r>
          </a:p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45275" t="16260" r="22268" b="60122"/>
          <a:stretch/>
        </p:blipFill>
        <p:spPr>
          <a:xfrm rot="21277747">
            <a:off x="373060" y="2481812"/>
            <a:ext cx="2967881" cy="1512169"/>
          </a:xfrm>
          <a:prstGeom prst="teardrop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60375" y="2399351"/>
            <a:ext cx="5148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лес</a:t>
            </a:r>
            <a:endParaRPr lang="ru-RU" b="1" dirty="0"/>
          </a:p>
        </p:txBody>
      </p:sp>
      <p:sp>
        <p:nvSpPr>
          <p:cNvPr id="12" name="Овал 11"/>
          <p:cNvSpPr/>
          <p:nvPr/>
        </p:nvSpPr>
        <p:spPr>
          <a:xfrm>
            <a:off x="3131841" y="3878502"/>
            <a:ext cx="2605114" cy="10107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999897" y="4126829"/>
            <a:ext cx="763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озеро</a:t>
            </a:r>
            <a:endParaRPr lang="ru-RU" b="1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/>
          <a:srcRect l="22171" t="10057" r="24800" b="23370"/>
          <a:stretch/>
        </p:blipFill>
        <p:spPr>
          <a:xfrm>
            <a:off x="2771799" y="1700808"/>
            <a:ext cx="2965155" cy="1319334"/>
          </a:xfrm>
          <a:prstGeom prst="pentagon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3770415" y="2104281"/>
            <a:ext cx="6250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гора</a:t>
            </a:r>
            <a:endParaRPr lang="ru-RU" b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1403648" y="4293096"/>
            <a:ext cx="936104" cy="2030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2771799" y="4038021"/>
            <a:ext cx="251793" cy="2550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8160450" y="3534435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План </a:t>
            </a:r>
          </a:p>
          <a:p>
            <a:r>
              <a:rPr lang="ru-RU" b="1" dirty="0" smtClean="0"/>
              <a:t>пути</a:t>
            </a:r>
            <a:endParaRPr lang="ru-RU" b="1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8141828" y="5641147"/>
            <a:ext cx="11496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Профиль </a:t>
            </a:r>
          </a:p>
          <a:p>
            <a:r>
              <a:rPr lang="ru-RU" b="1" dirty="0" smtClean="0"/>
              <a:t>пути</a:t>
            </a:r>
            <a:endParaRPr lang="ru-RU" b="1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3770415" y="5196217"/>
            <a:ext cx="992833" cy="1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Площадка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3999897" y="5949280"/>
            <a:ext cx="689315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Уклоны</a:t>
            </a:r>
            <a:endParaRPr lang="ru-RU" sz="1100" b="1" dirty="0">
              <a:solidFill>
                <a:schemeClr val="tx1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707904" y="3534435"/>
            <a:ext cx="144016" cy="2301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R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335477" y="3426052"/>
            <a:ext cx="176542" cy="2635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R</a:t>
            </a:r>
            <a:endParaRPr lang="ru-RU" sz="14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l="6659" b="26620"/>
          <a:stretch/>
        </p:blipFill>
        <p:spPr>
          <a:xfrm rot="737372">
            <a:off x="5399756" y="2286790"/>
            <a:ext cx="2771305" cy="122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11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95077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3" y="4668292"/>
            <a:ext cx="8928992" cy="132901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600" b="1" dirty="0">
                <a:solidFill>
                  <a:srgbClr val="C00000"/>
                </a:solidFill>
              </a:rPr>
              <a:t>Ширина земляного полотна </a:t>
            </a:r>
            <a:r>
              <a:rPr lang="ru-RU" sz="2600" dirty="0"/>
              <a:t>поверху на прямых участках </a:t>
            </a:r>
            <a:r>
              <a:rPr lang="ru-RU" sz="2600" dirty="0" err="1"/>
              <a:t>ж.д</a:t>
            </a:r>
            <a:r>
              <a:rPr lang="ru-RU" sz="2600" dirty="0"/>
              <a:t>. </a:t>
            </a:r>
            <a:r>
              <a:rPr lang="ru-RU" sz="2600" dirty="0" smtClean="0"/>
              <a:t>пути общего и необщего пользования должна </a:t>
            </a:r>
            <a:r>
              <a:rPr lang="ru-RU" sz="2600" b="1" dirty="0">
                <a:solidFill>
                  <a:srgbClr val="C00000"/>
                </a:solidFill>
              </a:rPr>
              <a:t>соответствовать</a:t>
            </a:r>
            <a:r>
              <a:rPr lang="ru-RU" sz="2600" dirty="0">
                <a:solidFill>
                  <a:srgbClr val="C00000"/>
                </a:solidFill>
              </a:rPr>
              <a:t> </a:t>
            </a:r>
            <a:r>
              <a:rPr lang="ru-RU" sz="2600" b="1" dirty="0">
                <a:solidFill>
                  <a:srgbClr val="C00000"/>
                </a:solidFill>
              </a:rPr>
              <a:t>верхнему строению  </a:t>
            </a:r>
            <a:r>
              <a:rPr lang="ru-RU" sz="2600" b="1" dirty="0" err="1" smtClean="0">
                <a:solidFill>
                  <a:srgbClr val="C00000"/>
                </a:solidFill>
              </a:rPr>
              <a:t>ж.д</a:t>
            </a:r>
            <a:r>
              <a:rPr lang="ru-RU" sz="2600" b="1" dirty="0" smtClean="0">
                <a:solidFill>
                  <a:srgbClr val="C00000"/>
                </a:solidFill>
              </a:rPr>
              <a:t>. пути</a:t>
            </a:r>
            <a:r>
              <a:rPr lang="ru-RU" sz="2600" dirty="0"/>
              <a:t>. </a:t>
            </a:r>
            <a:endParaRPr lang="ru-RU" sz="2600" dirty="0" smtClean="0"/>
          </a:p>
          <a:p>
            <a:pPr marL="0" indent="0">
              <a:buNone/>
            </a:pPr>
            <a:r>
              <a:rPr lang="ru-RU" sz="2100" dirty="0"/>
              <a:t> </a:t>
            </a:r>
            <a:r>
              <a:rPr lang="ru-RU" sz="2100" dirty="0" smtClean="0"/>
              <a:t>                                                                                                                                                        </a:t>
            </a:r>
            <a:r>
              <a:rPr lang="ru-RU" sz="1800" dirty="0" smtClean="0"/>
              <a:t>(</a:t>
            </a:r>
            <a:r>
              <a:rPr lang="ru-RU" sz="1800" dirty="0"/>
              <a:t>ПТЭ Прил.1 п.8)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43" y="740880"/>
            <a:ext cx="8774113" cy="3942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15816" y="405056"/>
            <a:ext cx="26845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Земляное полотно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90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4263715"/>
            <a:ext cx="914400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На </a:t>
            </a:r>
            <a:r>
              <a:rPr lang="ru-RU" sz="2000" b="1" dirty="0"/>
              <a:t>существующих </a:t>
            </a:r>
            <a:r>
              <a:rPr lang="ru-RU" sz="2000" b="1" dirty="0" err="1" smtClean="0"/>
              <a:t>ж.д</a:t>
            </a:r>
            <a:r>
              <a:rPr lang="ru-RU" sz="2000" b="1" dirty="0" smtClean="0"/>
              <a:t>. линиях </a:t>
            </a:r>
            <a:r>
              <a:rPr lang="ru-RU" sz="2000" b="1" dirty="0"/>
              <a:t>до их реконструкции допускается ширина земляного </a:t>
            </a:r>
            <a:r>
              <a:rPr lang="ru-RU" sz="2000" b="1" dirty="0" smtClean="0"/>
              <a:t>полотна на </a:t>
            </a:r>
            <a:r>
              <a:rPr lang="ru-RU" sz="2000" b="1" u="sng" dirty="0">
                <a:solidFill>
                  <a:srgbClr val="002060"/>
                </a:solidFill>
              </a:rPr>
              <a:t>однопутных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/>
              <a:t>линиях – </a:t>
            </a:r>
            <a:r>
              <a:rPr lang="ru-RU" sz="2000" b="1" dirty="0" smtClean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не менее 5,5 </a:t>
            </a:r>
            <a:r>
              <a:rPr lang="ru-RU" sz="2000" b="1" dirty="0" smtClean="0">
                <a:solidFill>
                  <a:srgbClr val="C00000"/>
                </a:solidFill>
              </a:rPr>
              <a:t>м; 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pPr algn="just"/>
            <a:r>
              <a:rPr lang="ru-RU" sz="2000" b="1" dirty="0" smtClean="0"/>
              <a:t>в </a:t>
            </a:r>
            <a:r>
              <a:rPr lang="ru-RU" sz="2000" b="1" dirty="0"/>
              <a:t>скальных и дренирующих грунтах </a:t>
            </a:r>
            <a:r>
              <a:rPr lang="ru-RU" sz="2000" b="1" dirty="0" smtClean="0"/>
              <a:t>– </a:t>
            </a:r>
            <a:r>
              <a:rPr lang="ru-RU" sz="2000" b="1" dirty="0" smtClean="0">
                <a:solidFill>
                  <a:srgbClr val="C00000"/>
                </a:solidFill>
              </a:rPr>
              <a:t>не </a:t>
            </a:r>
            <a:r>
              <a:rPr lang="ru-RU" sz="2000" b="1" dirty="0">
                <a:solidFill>
                  <a:srgbClr val="C00000"/>
                </a:solidFill>
              </a:rPr>
              <a:t>менее 5,0 </a:t>
            </a:r>
            <a:r>
              <a:rPr lang="ru-RU" sz="2000" b="1" dirty="0" smtClean="0">
                <a:solidFill>
                  <a:srgbClr val="C00000"/>
                </a:solidFill>
              </a:rPr>
              <a:t>м.</a:t>
            </a:r>
            <a:endParaRPr lang="ru-RU" sz="2000" b="1" dirty="0"/>
          </a:p>
          <a:p>
            <a:r>
              <a:rPr lang="ru-RU" sz="2000" b="1" dirty="0" smtClean="0"/>
              <a:t>Минимальная </a:t>
            </a:r>
            <a:r>
              <a:rPr lang="ru-RU" sz="2000" b="1" dirty="0">
                <a:solidFill>
                  <a:srgbClr val="C00000"/>
                </a:solidFill>
              </a:rPr>
              <a:t>ширина обочины </a:t>
            </a:r>
            <a:r>
              <a:rPr lang="ru-RU" sz="2000" b="1" dirty="0"/>
              <a:t>земляного полотна поверху должна быть </a:t>
            </a:r>
            <a:r>
              <a:rPr lang="ru-RU" sz="2000" b="1" dirty="0">
                <a:solidFill>
                  <a:srgbClr val="C00000"/>
                </a:solidFill>
              </a:rPr>
              <a:t>0,4 </a:t>
            </a:r>
            <a:r>
              <a:rPr lang="ru-RU" sz="2000" b="1" dirty="0" smtClean="0">
                <a:solidFill>
                  <a:srgbClr val="C00000"/>
                </a:solidFill>
              </a:rPr>
              <a:t>м</a:t>
            </a:r>
            <a:r>
              <a:rPr lang="ru-RU" sz="2000" b="1" dirty="0" smtClean="0"/>
              <a:t> </a:t>
            </a:r>
            <a:r>
              <a:rPr lang="ru-RU" sz="2000" b="1" dirty="0"/>
              <a:t>с каждой </a:t>
            </a:r>
            <a:r>
              <a:rPr lang="ru-RU" sz="2000" b="1" dirty="0" smtClean="0"/>
              <a:t>стороны </a:t>
            </a:r>
            <a:r>
              <a:rPr lang="ru-RU" sz="2000" b="1" dirty="0" err="1" smtClean="0"/>
              <a:t>ж.д</a:t>
            </a:r>
            <a:r>
              <a:rPr lang="ru-RU" sz="2000" b="1" dirty="0"/>
              <a:t>. пути. </a:t>
            </a:r>
            <a:r>
              <a:rPr lang="ru-RU" sz="2000" b="1" dirty="0" smtClean="0"/>
              <a:t>        </a:t>
            </a:r>
            <a:r>
              <a:rPr lang="ru-RU" sz="2400" b="1" dirty="0" smtClean="0"/>
              <a:t>                                              </a:t>
            </a:r>
            <a:r>
              <a:rPr lang="ru-RU" sz="2400" dirty="0" smtClean="0"/>
              <a:t> </a:t>
            </a:r>
            <a:r>
              <a:rPr lang="en-US" sz="2400" dirty="0" smtClean="0"/>
              <a:t>           </a:t>
            </a:r>
            <a:r>
              <a:rPr lang="ru-RU" sz="2400" dirty="0" smtClean="0"/>
              <a:t> </a:t>
            </a:r>
            <a:r>
              <a:rPr lang="ru-RU" sz="1400" dirty="0" smtClean="0"/>
              <a:t>(</a:t>
            </a:r>
            <a:r>
              <a:rPr lang="ru-RU" sz="1400" dirty="0"/>
              <a:t>ПТЭ Прил.1 п.8)</a:t>
            </a:r>
          </a:p>
          <a:p>
            <a:endParaRPr lang="ru-RU" sz="1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56224" y="3339755"/>
            <a:ext cx="66247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16388" name="Picture 4" descr="https://slide-share.ru/slide/4852687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4" t="7688" r="10752" b="35613"/>
          <a:stretch/>
        </p:blipFill>
        <p:spPr bwMode="auto">
          <a:xfrm>
            <a:off x="457955" y="365208"/>
            <a:ext cx="8120585" cy="3755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404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769" y="0"/>
            <a:ext cx="8784976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pic>
        <p:nvPicPr>
          <p:cNvPr id="17410" name="Picture 2" descr="https://slide-share.ru/slide/4852688.jpe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9" b="38910"/>
          <a:stretch/>
        </p:blipFill>
        <p:spPr bwMode="auto">
          <a:xfrm>
            <a:off x="475477" y="540774"/>
            <a:ext cx="8362832" cy="3776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4380761"/>
            <a:ext cx="8887747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На существующих </a:t>
            </a:r>
            <a:r>
              <a:rPr lang="ru-RU" sz="2000" b="1" dirty="0" err="1"/>
              <a:t>ж.д</a:t>
            </a:r>
            <a:r>
              <a:rPr lang="ru-RU" sz="2000" b="1" dirty="0"/>
              <a:t>. линиях до их реконструкции допускается ширина земляного полотна на </a:t>
            </a:r>
            <a:r>
              <a:rPr lang="ru-RU" sz="2000" b="1" u="sng" dirty="0" smtClean="0">
                <a:solidFill>
                  <a:srgbClr val="002060"/>
                </a:solidFill>
              </a:rPr>
              <a:t>двухпутных</a:t>
            </a:r>
            <a:r>
              <a:rPr lang="ru-RU" sz="2000" b="1" dirty="0" smtClean="0"/>
              <a:t> </a:t>
            </a:r>
            <a:r>
              <a:rPr lang="ru-RU" sz="2000" b="1" dirty="0"/>
              <a:t>линиях –  </a:t>
            </a:r>
            <a:r>
              <a:rPr lang="ru-RU" sz="2000" b="1" dirty="0">
                <a:solidFill>
                  <a:srgbClr val="C00000"/>
                </a:solidFill>
              </a:rPr>
              <a:t>не менее </a:t>
            </a:r>
            <a:r>
              <a:rPr lang="ru-RU" sz="2000" b="1" dirty="0" smtClean="0">
                <a:solidFill>
                  <a:srgbClr val="C00000"/>
                </a:solidFill>
              </a:rPr>
              <a:t>9,6 м;</a:t>
            </a:r>
          </a:p>
          <a:p>
            <a:r>
              <a:rPr lang="ru-RU" sz="2000" b="1" dirty="0" smtClean="0"/>
              <a:t>в </a:t>
            </a:r>
            <a:r>
              <a:rPr lang="ru-RU" sz="2000" b="1" dirty="0"/>
              <a:t>скальных и дренирующих грунтах </a:t>
            </a:r>
            <a:r>
              <a:rPr lang="ru-RU" sz="2000" b="1" dirty="0">
                <a:solidFill>
                  <a:srgbClr val="C00000"/>
                </a:solidFill>
              </a:rPr>
              <a:t>- не менее </a:t>
            </a:r>
            <a:r>
              <a:rPr lang="ru-RU" sz="2000" b="1" dirty="0" smtClean="0">
                <a:solidFill>
                  <a:srgbClr val="C00000"/>
                </a:solidFill>
              </a:rPr>
              <a:t>9,1 </a:t>
            </a:r>
            <a:r>
              <a:rPr lang="ru-RU" sz="2000" b="1" dirty="0">
                <a:solidFill>
                  <a:srgbClr val="C00000"/>
                </a:solidFill>
              </a:rPr>
              <a:t>м.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                                                                                                                                                                                            </a:t>
            </a:r>
            <a:r>
              <a:rPr lang="ru-RU" sz="1400" dirty="0"/>
              <a:t>(ПТЭ Прил.1 п.8)</a:t>
            </a:r>
          </a:p>
          <a:p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6177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36431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698540" y="4701210"/>
            <a:ext cx="5076564" cy="1329011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rgbClr val="C00000"/>
                </a:solidFill>
              </a:rPr>
              <a:t>Ширина колеи </a:t>
            </a:r>
            <a:r>
              <a:rPr lang="ru-RU" b="1" dirty="0"/>
              <a:t>– это расстояние между внутренними гранями головок рельсов, измеряемое на 13 мм ниже поверхности катания.</a:t>
            </a:r>
          </a:p>
          <a:p>
            <a:pPr marL="0" indent="0" algn="just">
              <a:buNone/>
            </a:pPr>
            <a:r>
              <a:rPr lang="ru-RU" sz="2300" dirty="0" smtClean="0"/>
              <a:t>                                                                                            (</a:t>
            </a:r>
            <a:r>
              <a:rPr lang="ru-RU" sz="2300" dirty="0"/>
              <a:t>ПТЭ Прил.1 п.9)</a:t>
            </a:r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3" descr="2.jpg"/>
          <p:cNvPicPr>
            <a:picLocks noChangeAspect="1"/>
          </p:cNvPicPr>
          <p:nvPr/>
        </p:nvPicPr>
        <p:blipFill>
          <a:blip r:embed="rId2" cstate="print"/>
          <a:srcRect l="31775" t="30582" r="34563" b="39407"/>
          <a:stretch>
            <a:fillRect/>
          </a:stretch>
        </p:blipFill>
        <p:spPr bwMode="auto">
          <a:xfrm>
            <a:off x="165722" y="4701210"/>
            <a:ext cx="3456980" cy="1401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915816" y="216393"/>
            <a:ext cx="21538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Ширина </a:t>
            </a:r>
            <a:r>
              <a:rPr lang="ru-RU" sz="2400" b="1" dirty="0">
                <a:solidFill>
                  <a:srgbClr val="002060"/>
                </a:solidFill>
              </a:rPr>
              <a:t>колеи</a:t>
            </a:r>
          </a:p>
        </p:txBody>
      </p:sp>
      <p:pic>
        <p:nvPicPr>
          <p:cNvPr id="10242" name="Picture 2" descr="http://www.mkgt.ru/images/Sign/IMG/MTB/%D0%9F%D0%A5_%D1%81%D0%B0%D0%B9%D1%82/%D0%9F%D0%BE%D0%BB%D0%B8%D0%B3%D0%BE%D0%BD_%D0%9F%D0%A5/6_Copy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14"/>
          <a:stretch/>
        </p:blipFill>
        <p:spPr bwMode="auto">
          <a:xfrm>
            <a:off x="314478" y="580711"/>
            <a:ext cx="7610475" cy="390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56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763069" y="609601"/>
            <a:ext cx="4248471" cy="32403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Номинальный размер </a:t>
            </a:r>
            <a:r>
              <a:rPr lang="ru-RU" sz="2000" dirty="0"/>
              <a:t>ширины </a:t>
            </a:r>
            <a:r>
              <a:rPr lang="ru-RU" sz="2000" dirty="0" smtClean="0"/>
              <a:t>колеи </a:t>
            </a:r>
            <a:r>
              <a:rPr lang="ru-RU" sz="2000" dirty="0"/>
              <a:t>между внутренними гранями головок рельсов на </a:t>
            </a:r>
            <a:r>
              <a:rPr lang="ru-RU" sz="2000" b="1" dirty="0"/>
              <a:t>прямых участках </a:t>
            </a:r>
            <a:r>
              <a:rPr lang="ru-RU" sz="2000" dirty="0" smtClean="0"/>
              <a:t> </a:t>
            </a:r>
            <a:r>
              <a:rPr lang="ru-RU" sz="2000" dirty="0"/>
              <a:t>пути и на </a:t>
            </a:r>
            <a:r>
              <a:rPr lang="ru-RU" sz="2000" b="1" dirty="0"/>
              <a:t>кривых радиусом 350 м и более </a:t>
            </a:r>
            <a:r>
              <a:rPr lang="ru-RU" sz="2000" dirty="0"/>
              <a:t>- </a:t>
            </a:r>
            <a:r>
              <a:rPr lang="ru-RU" sz="2000" b="1" dirty="0">
                <a:solidFill>
                  <a:srgbClr val="C00000"/>
                </a:solidFill>
              </a:rPr>
              <a:t>1520 мм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1400" dirty="0" smtClean="0"/>
              <a:t>                                                                    (</a:t>
            </a:r>
            <a:r>
              <a:rPr lang="ru-RU" sz="1400" dirty="0"/>
              <a:t>ПТЭ Прил.1 п.9</a:t>
            </a:r>
            <a:r>
              <a:rPr lang="ru-RU" sz="1400" dirty="0" smtClean="0"/>
              <a:t>)</a:t>
            </a:r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endParaRPr lang="ru-RU" sz="21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2" descr="4.jpg"/>
          <p:cNvPicPr>
            <a:picLocks noChangeAspect="1"/>
          </p:cNvPicPr>
          <p:nvPr/>
        </p:nvPicPr>
        <p:blipFill>
          <a:blip r:embed="rId2" cstate="print"/>
          <a:srcRect l="31888" t="31775" r="34756" b="39980"/>
          <a:stretch>
            <a:fillRect/>
          </a:stretch>
        </p:blipFill>
        <p:spPr bwMode="auto">
          <a:xfrm>
            <a:off x="75921" y="3994424"/>
            <a:ext cx="4684807" cy="1569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 descr="https://dsk-stolica.ru/web/upload/global/2019/02/277070f8fe81afa4bc3cb076a772c3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1" y="562864"/>
            <a:ext cx="4618443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516216" y="3849961"/>
            <a:ext cx="864096" cy="2991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69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7015" y="-17897"/>
            <a:ext cx="8928992" cy="43051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4581128"/>
            <a:ext cx="8712968" cy="21602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100" dirty="0"/>
          </a:p>
          <a:p>
            <a:pPr marL="0" indent="0">
              <a:buNone/>
            </a:pPr>
            <a:endParaRPr lang="ru-RU" sz="21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0208" y="4876418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В России </a:t>
            </a:r>
            <a:r>
              <a:rPr lang="ru-RU" sz="2000" b="1" dirty="0" smtClean="0"/>
              <a:t>первая</a:t>
            </a:r>
            <a:r>
              <a:rPr lang="ru-RU" sz="2000" dirty="0" smtClean="0"/>
              <a:t> железная дорога (</a:t>
            </a:r>
            <a:r>
              <a:rPr lang="ru-RU" sz="2000" dirty="0" err="1" smtClean="0"/>
              <a:t>Царскосельская</a:t>
            </a:r>
            <a:r>
              <a:rPr lang="ru-RU" sz="2000" dirty="0" smtClean="0"/>
              <a:t>, </a:t>
            </a:r>
            <a:r>
              <a:rPr lang="ru-RU" sz="2000" b="1" dirty="0" smtClean="0"/>
              <a:t>построена в 1836 году</a:t>
            </a:r>
            <a:r>
              <a:rPr lang="ru-RU" sz="2000" dirty="0" smtClean="0"/>
              <a:t>) использовала </a:t>
            </a:r>
            <a:r>
              <a:rPr lang="ru-RU" sz="2000" b="1" dirty="0" smtClean="0"/>
              <a:t>колею</a:t>
            </a:r>
            <a:r>
              <a:rPr lang="ru-RU" sz="2000" dirty="0" smtClean="0"/>
              <a:t> </a:t>
            </a:r>
            <a:r>
              <a:rPr lang="ru-RU" sz="2000" b="1" dirty="0" smtClean="0"/>
              <a:t>1829 мм</a:t>
            </a:r>
            <a:r>
              <a:rPr lang="ru-RU" sz="2000" dirty="0" smtClean="0"/>
              <a:t>; </a:t>
            </a:r>
            <a:r>
              <a:rPr lang="ru-RU" sz="2000" b="1" dirty="0" smtClean="0"/>
              <a:t>после 1897 года переоборудована на колею 1524 мм</a:t>
            </a:r>
            <a:r>
              <a:rPr lang="ru-RU" sz="2000" dirty="0" smtClean="0"/>
              <a:t>. </a:t>
            </a:r>
            <a:r>
              <a:rPr lang="ru-RU" sz="2000" dirty="0" smtClean="0">
                <a:solidFill>
                  <a:srgbClr val="C00000"/>
                </a:solidFill>
              </a:rPr>
              <a:t>С мая 1970 года до начала 1990-х годов железные дороги СССР были переведены на колею 1520 мм. </a:t>
            </a:r>
            <a:r>
              <a:rPr lang="ru-RU" sz="2000" dirty="0" smtClean="0"/>
              <a:t>Это было сделано с целью увеличить стабильность пути при эксплуатации грузовых поездов, повысить их скорость движения без модернизации самого подвижного состава. 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616775" y="246794"/>
            <a:ext cx="4176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Немного истории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9220" name="Picture 4" descr="https://avatars.mds.yandex.net/get-zen_doc/44645/pub_5d13ab93a0cd1d00af1060a3_5d13ac266f100900afa363b2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359" y="638728"/>
            <a:ext cx="7695257" cy="4169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26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548996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351088" y="3467611"/>
            <a:ext cx="5716979" cy="6255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1530 мм </a:t>
            </a:r>
            <a:r>
              <a:rPr lang="ru-RU" sz="2000" b="1" dirty="0" smtClean="0"/>
              <a:t>- при </a:t>
            </a:r>
            <a:r>
              <a:rPr lang="ru-RU" sz="2000" b="1" dirty="0"/>
              <a:t>радиусе от 349 м до 300 </a:t>
            </a:r>
            <a:r>
              <a:rPr lang="ru-RU" sz="2000" b="1" dirty="0" smtClean="0"/>
              <a:t>м; </a:t>
            </a:r>
            <a:endParaRPr lang="ru-RU" sz="2000" b="1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294479" y="480615"/>
            <a:ext cx="76232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Ширина колеи на более крутых кривых должна </a:t>
            </a:r>
            <a:r>
              <a:rPr lang="ru-RU" sz="2000" b="1" dirty="0" smtClean="0">
                <a:solidFill>
                  <a:srgbClr val="002060"/>
                </a:solidFill>
              </a:rPr>
              <a:t>быть: 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6" descr="Безимени-1.jpg"/>
          <p:cNvPicPr preferRelativeResize="0">
            <a:picLocks noChangeAspect="1"/>
          </p:cNvPicPr>
          <p:nvPr/>
        </p:nvPicPr>
        <p:blipFill>
          <a:blip r:embed="rId2" cstate="print"/>
          <a:srcRect l="24020" t="37486" r="24741" b="37463"/>
          <a:stretch>
            <a:fillRect/>
          </a:stretch>
        </p:blipFill>
        <p:spPr bwMode="auto">
          <a:xfrm>
            <a:off x="197818" y="3114417"/>
            <a:ext cx="3081338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7" descr="Безимени-2.jpg"/>
          <p:cNvPicPr>
            <a:picLocks noChangeAspect="1"/>
          </p:cNvPicPr>
          <p:nvPr/>
        </p:nvPicPr>
        <p:blipFill>
          <a:blip r:embed="rId3" cstate="print"/>
          <a:srcRect l="24013" t="37399" r="24800" b="37399"/>
          <a:stretch>
            <a:fillRect/>
          </a:stretch>
        </p:blipFill>
        <p:spPr bwMode="auto">
          <a:xfrm>
            <a:off x="155575" y="4621779"/>
            <a:ext cx="3311525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3351088" y="4953508"/>
            <a:ext cx="58799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1535 мм </a:t>
            </a:r>
            <a:r>
              <a:rPr lang="ru-RU" sz="2000" b="1" dirty="0" smtClean="0"/>
              <a:t>- при </a:t>
            </a:r>
            <a:r>
              <a:rPr lang="ru-RU" sz="2000" b="1" dirty="0"/>
              <a:t>радиусе от 299 м и </a:t>
            </a:r>
            <a:r>
              <a:rPr lang="ru-RU" sz="2000" b="1" dirty="0" smtClean="0"/>
              <a:t>менее. </a:t>
            </a:r>
            <a:endParaRPr lang="ru-RU" sz="2000" b="1" dirty="0"/>
          </a:p>
        </p:txBody>
      </p:sp>
      <p:pic>
        <p:nvPicPr>
          <p:cNvPr id="5122" name="Picture 2" descr="http://forumimage.ru/uploads/20170212/14869303620821689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11"/>
          <a:stretch/>
        </p:blipFill>
        <p:spPr bwMode="auto">
          <a:xfrm>
            <a:off x="3707904" y="816301"/>
            <a:ext cx="4977134" cy="2553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2861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417" y="-233413"/>
            <a:ext cx="8928992" cy="76470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4039818"/>
            <a:ext cx="8997364" cy="20162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На участках </a:t>
            </a:r>
            <a:r>
              <a:rPr lang="ru-RU" sz="2000" dirty="0" err="1" smtClean="0"/>
              <a:t>ж.д</a:t>
            </a:r>
            <a:r>
              <a:rPr lang="ru-RU" sz="2000" dirty="0" smtClean="0"/>
              <a:t>. </a:t>
            </a:r>
            <a:r>
              <a:rPr lang="ru-RU" sz="2000" dirty="0"/>
              <a:t>линий и </a:t>
            </a:r>
            <a:r>
              <a:rPr lang="ru-RU" sz="2000" dirty="0" smtClean="0"/>
              <a:t>путях</a:t>
            </a:r>
            <a:r>
              <a:rPr lang="ru-RU" sz="2000" dirty="0"/>
              <a:t>, где комплексная замена рельсошпальной решетки не производилась, </a:t>
            </a:r>
            <a:r>
              <a:rPr lang="ru-RU" sz="2000" dirty="0">
                <a:solidFill>
                  <a:srgbClr val="C00000"/>
                </a:solidFill>
              </a:rPr>
              <a:t>до</a:t>
            </a:r>
            <a:r>
              <a:rPr lang="ru-RU" sz="2000" dirty="0"/>
              <a:t> их </a:t>
            </a:r>
            <a:r>
              <a:rPr lang="ru-RU" sz="2000" dirty="0">
                <a:solidFill>
                  <a:srgbClr val="C00000"/>
                </a:solidFill>
              </a:rPr>
              <a:t>реконструкции</a:t>
            </a:r>
            <a:r>
              <a:rPr lang="ru-RU" sz="2000" dirty="0"/>
              <a:t> допускается </a:t>
            </a:r>
            <a:r>
              <a:rPr lang="ru-RU" sz="2000" dirty="0">
                <a:solidFill>
                  <a:srgbClr val="C00000"/>
                </a:solidFill>
              </a:rPr>
              <a:t>на прямых и кривых </a:t>
            </a:r>
            <a:r>
              <a:rPr lang="ru-RU" sz="2000" dirty="0" smtClean="0"/>
              <a:t>участках </a:t>
            </a:r>
            <a:r>
              <a:rPr lang="ru-RU" sz="2000" dirty="0"/>
              <a:t>пути, </a:t>
            </a:r>
            <a:r>
              <a:rPr lang="ru-RU" sz="2000" b="1" dirty="0">
                <a:solidFill>
                  <a:srgbClr val="C00000"/>
                </a:solidFill>
              </a:rPr>
              <a:t>радиусом более 650 м </a:t>
            </a:r>
            <a:r>
              <a:rPr lang="ru-RU" sz="2000" dirty="0"/>
              <a:t>номинальный размер ширины колеи - </a:t>
            </a:r>
            <a:r>
              <a:rPr lang="ru-RU" sz="2000" b="1" dirty="0">
                <a:solidFill>
                  <a:srgbClr val="C00000"/>
                </a:solidFill>
              </a:rPr>
              <a:t>1524 мм</a:t>
            </a:r>
            <a:r>
              <a:rPr lang="ru-RU" sz="2000" b="1" dirty="0" smtClean="0">
                <a:solidFill>
                  <a:srgbClr val="C00000"/>
                </a:solidFill>
              </a:rPr>
              <a:t>.</a:t>
            </a:r>
          </a:p>
          <a:p>
            <a:pPr marL="0" indent="0">
              <a:buNone/>
            </a:pPr>
            <a:r>
              <a:rPr lang="ru-RU" dirty="0" smtClean="0"/>
              <a:t>                                                                              </a:t>
            </a:r>
            <a:r>
              <a:rPr lang="ru-RU" sz="1500" dirty="0"/>
              <a:t>(ПТЭ Прил.1 п.9)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2" descr="5.jpg"/>
          <p:cNvPicPr>
            <a:picLocks noChangeAspect="1"/>
          </p:cNvPicPr>
          <p:nvPr/>
        </p:nvPicPr>
        <p:blipFill>
          <a:blip r:embed="rId2" cstate="print"/>
          <a:srcRect l="31888" t="30582" r="34250" b="39407"/>
          <a:stretch>
            <a:fillRect/>
          </a:stretch>
        </p:blipFill>
        <p:spPr bwMode="auto">
          <a:xfrm>
            <a:off x="5576450" y="1197851"/>
            <a:ext cx="3528418" cy="15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https://avatars.mds.yandex.net/get-pdb/1366512/af0bd6d4-a50c-444e-8bcd-6238075f0309/s1200?webp=fals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7"/>
          <a:stretch/>
        </p:blipFill>
        <p:spPr bwMode="auto">
          <a:xfrm>
            <a:off x="107504" y="401688"/>
            <a:ext cx="5400600" cy="3549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5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126109" y="2712593"/>
            <a:ext cx="5738929" cy="5501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1530 мм </a:t>
            </a:r>
            <a:r>
              <a:rPr lang="ru-RU" sz="2000" b="1" dirty="0" smtClean="0"/>
              <a:t>- при </a:t>
            </a:r>
            <a:r>
              <a:rPr lang="ru-RU" sz="2000" b="1" dirty="0"/>
              <a:t>радиусе от 650 м до 450 </a:t>
            </a:r>
            <a:r>
              <a:rPr lang="ru-RU" sz="2000" b="1" dirty="0" smtClean="0"/>
              <a:t>м;  </a:t>
            </a:r>
            <a:endParaRPr lang="ru-RU" sz="2000" b="1" dirty="0"/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51742" y="609601"/>
            <a:ext cx="57319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2060"/>
                </a:solidFill>
                <a:cs typeface="Arial" charset="0"/>
              </a:rPr>
              <a:t>На более крутых кривых ширина колеи </a:t>
            </a:r>
            <a:endParaRPr lang="ru-RU" sz="2000" b="1" dirty="0" smtClean="0">
              <a:solidFill>
                <a:srgbClr val="002060"/>
              </a:solidFill>
              <a:cs typeface="Arial" charset="0"/>
            </a:endParaRPr>
          </a:p>
          <a:p>
            <a:pPr algn="ctr">
              <a:defRPr/>
            </a:pPr>
            <a:r>
              <a:rPr lang="ru-RU" sz="2000" b="1" dirty="0" smtClean="0">
                <a:solidFill>
                  <a:srgbClr val="002060"/>
                </a:solidFill>
                <a:cs typeface="Arial" charset="0"/>
              </a:rPr>
              <a:t>до </a:t>
            </a:r>
            <a:r>
              <a:rPr lang="ru-RU" sz="2000" b="1" dirty="0">
                <a:solidFill>
                  <a:srgbClr val="002060"/>
                </a:solidFill>
                <a:cs typeface="Arial" charset="0"/>
              </a:rPr>
              <a:t>их реконструкции допускается на прямых и кривых участках:</a:t>
            </a:r>
          </a:p>
        </p:txBody>
      </p:sp>
      <p:pic>
        <p:nvPicPr>
          <p:cNvPr id="9" name="Рисунок 8" descr="Безимени-1.jpg"/>
          <p:cNvPicPr>
            <a:picLocks noChangeAspect="1"/>
          </p:cNvPicPr>
          <p:nvPr/>
        </p:nvPicPr>
        <p:blipFill>
          <a:blip r:embed="rId2" cstate="print"/>
          <a:srcRect l="24020" t="37486" r="24741" b="37463"/>
          <a:stretch>
            <a:fillRect/>
          </a:stretch>
        </p:blipFill>
        <p:spPr bwMode="auto">
          <a:xfrm>
            <a:off x="176637" y="2372701"/>
            <a:ext cx="2848572" cy="1229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Безимени-2.jpg"/>
          <p:cNvPicPr>
            <a:picLocks noChangeAspect="1"/>
          </p:cNvPicPr>
          <p:nvPr/>
        </p:nvPicPr>
        <p:blipFill>
          <a:blip r:embed="rId3" cstate="print"/>
          <a:srcRect l="24013" t="37399" r="24800" b="37399"/>
          <a:stretch>
            <a:fillRect/>
          </a:stretch>
        </p:blipFill>
        <p:spPr bwMode="auto">
          <a:xfrm>
            <a:off x="165524" y="3766754"/>
            <a:ext cx="2870797" cy="1186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Безимени-3.jpg"/>
          <p:cNvPicPr>
            <a:picLocks noChangeAspect="1"/>
          </p:cNvPicPr>
          <p:nvPr/>
        </p:nvPicPr>
        <p:blipFill>
          <a:blip r:embed="rId4" cstate="print"/>
          <a:srcRect l="24013" t="37399" r="24802" b="37399"/>
          <a:stretch>
            <a:fillRect/>
          </a:stretch>
        </p:blipFill>
        <p:spPr bwMode="auto">
          <a:xfrm>
            <a:off x="82641" y="5130914"/>
            <a:ext cx="3013248" cy="1301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193226" y="5581745"/>
            <a:ext cx="57319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1540 </a:t>
            </a:r>
            <a:r>
              <a:rPr lang="ru-RU" sz="2000" b="1" dirty="0">
                <a:solidFill>
                  <a:srgbClr val="C00000"/>
                </a:solidFill>
              </a:rPr>
              <a:t>мм </a:t>
            </a:r>
            <a:r>
              <a:rPr lang="ru-RU" sz="2000" b="1" dirty="0"/>
              <a:t>- при радиусе от </a:t>
            </a:r>
            <a:r>
              <a:rPr lang="ru-RU" sz="2000" b="1" dirty="0" smtClean="0"/>
              <a:t>349 </a:t>
            </a:r>
            <a:r>
              <a:rPr lang="ru-RU" sz="2000" b="1" dirty="0"/>
              <a:t>м </a:t>
            </a:r>
            <a:r>
              <a:rPr lang="ru-RU" sz="2000" b="1" dirty="0" smtClean="0"/>
              <a:t>и менее.  </a:t>
            </a:r>
            <a:endParaRPr lang="ru-RU" sz="2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889" y="4159976"/>
            <a:ext cx="49066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1535 </a:t>
            </a:r>
            <a:r>
              <a:rPr lang="ru-RU" sz="2000" b="1" dirty="0">
                <a:solidFill>
                  <a:srgbClr val="C00000"/>
                </a:solidFill>
              </a:rPr>
              <a:t>мм </a:t>
            </a:r>
            <a:r>
              <a:rPr lang="ru-RU" sz="2000" b="1" dirty="0"/>
              <a:t>- при радиусе от </a:t>
            </a:r>
            <a:r>
              <a:rPr lang="ru-RU" sz="2000" b="1" dirty="0" smtClean="0"/>
              <a:t>449 </a:t>
            </a:r>
            <a:r>
              <a:rPr lang="ru-RU" sz="2000" b="1" dirty="0"/>
              <a:t>м до </a:t>
            </a:r>
            <a:r>
              <a:rPr lang="ru-RU" sz="2000" b="1" dirty="0" smtClean="0"/>
              <a:t>350 </a:t>
            </a:r>
            <a:r>
              <a:rPr lang="ru-RU" sz="2000" b="1" dirty="0"/>
              <a:t>м;  </a:t>
            </a:r>
          </a:p>
        </p:txBody>
      </p:sp>
      <p:pic>
        <p:nvPicPr>
          <p:cNvPr id="6146" name="Picture 2" descr="https://ic.pics.livejournal.com/yelkz/20382074/891055/891055_original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94" b="9520"/>
          <a:stretch/>
        </p:blipFill>
        <p:spPr bwMode="auto">
          <a:xfrm>
            <a:off x="307975" y="438277"/>
            <a:ext cx="2885251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6847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-56064"/>
            <a:ext cx="8928992" cy="493207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4289014"/>
            <a:ext cx="8928991" cy="20162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cs typeface="Times New Roman" panose="02020603050405020304" pitchFamily="18" charset="0"/>
              </a:rPr>
              <a:t>При технической эксплуатации </a:t>
            </a:r>
            <a:r>
              <a:rPr lang="ru-RU" sz="2000" b="1" dirty="0">
                <a:solidFill>
                  <a:srgbClr val="C00000"/>
                </a:solidFill>
                <a:cs typeface="Times New Roman" panose="02020603050405020304" pitchFamily="18" charset="0"/>
              </a:rPr>
              <a:t>все элементы  пути </a:t>
            </a:r>
            <a:r>
              <a:rPr lang="ru-RU" sz="2000" b="1" dirty="0">
                <a:cs typeface="Times New Roman" panose="02020603050405020304" pitchFamily="18" charset="0"/>
              </a:rPr>
              <a:t>(земляное </a:t>
            </a:r>
            <a:r>
              <a:rPr lang="ru-RU" sz="2000" b="1" dirty="0" smtClean="0">
                <a:cs typeface="Times New Roman" panose="02020603050405020304" pitchFamily="18" charset="0"/>
              </a:rPr>
              <a:t>полотно, </a:t>
            </a:r>
            <a:r>
              <a:rPr lang="ru-RU" sz="2000" b="1" dirty="0">
                <a:cs typeface="Times New Roman" panose="02020603050405020304" pitchFamily="18" charset="0"/>
              </a:rPr>
              <a:t>верхнее строение и искусственные сооружения) </a:t>
            </a:r>
            <a:r>
              <a:rPr lang="ru-RU" sz="2000" b="1" dirty="0">
                <a:solidFill>
                  <a:srgbClr val="C00000"/>
                </a:solidFill>
                <a:cs typeface="Times New Roman" panose="02020603050405020304" pitchFamily="18" charset="0"/>
              </a:rPr>
              <a:t>должны обеспечивать по прочности, устойчивости и состоянию безопасное и плавное движение поездов со скоростями, установленными на данном участке</a:t>
            </a:r>
            <a:r>
              <a:rPr lang="ru-RU" sz="2000" dirty="0" smtClean="0"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ПТЭ Прил.1 п.1)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2" descr="Картинки по запросу оао ржд фото сооружений и устройств путевое хозяйство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Картинки по запросу оао ржд фото сооружений и устройств путевое хозяйство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Картинки по запросу оао ржд фото сооружений и устройств путевое хозяйство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24155" y="324081"/>
            <a:ext cx="6693495" cy="398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3432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51218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510067"/>
            <a:ext cx="8988425" cy="122743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7030A0"/>
                </a:solidFill>
              </a:rPr>
              <a:t>Величины отклонений от номинальных размеров ширины колеи</a:t>
            </a:r>
            <a:r>
              <a:rPr lang="ru-RU" sz="2000" dirty="0"/>
              <a:t>, </a:t>
            </a:r>
            <a:r>
              <a:rPr lang="ru-RU" sz="2000" b="1" dirty="0">
                <a:solidFill>
                  <a:srgbClr val="7030A0"/>
                </a:solidFill>
              </a:rPr>
              <a:t>не требующие устранений на прямых и кривых участках </a:t>
            </a:r>
            <a:r>
              <a:rPr lang="ru-RU" sz="2000" b="1" dirty="0" err="1" smtClean="0">
                <a:solidFill>
                  <a:srgbClr val="7030A0"/>
                </a:solidFill>
              </a:rPr>
              <a:t>ж.д</a:t>
            </a:r>
            <a:r>
              <a:rPr lang="ru-RU" sz="2000" b="1" dirty="0" smtClean="0">
                <a:solidFill>
                  <a:srgbClr val="7030A0"/>
                </a:solidFill>
              </a:rPr>
              <a:t>. </a:t>
            </a:r>
            <a:r>
              <a:rPr lang="ru-RU" sz="2000" b="1" dirty="0">
                <a:solidFill>
                  <a:srgbClr val="7030A0"/>
                </a:solidFill>
              </a:rPr>
              <a:t>пути</a:t>
            </a:r>
            <a:r>
              <a:rPr lang="ru-RU" sz="2000" dirty="0"/>
              <a:t>, </a:t>
            </a:r>
            <a:r>
              <a:rPr lang="ru-RU" sz="2000" b="1" dirty="0">
                <a:solidFill>
                  <a:srgbClr val="7030A0"/>
                </a:solidFill>
              </a:rPr>
              <a:t>не должны </a:t>
            </a:r>
            <a:r>
              <a:rPr lang="ru-RU" sz="2000" b="1" dirty="0" smtClean="0">
                <a:solidFill>
                  <a:srgbClr val="7030A0"/>
                </a:solidFill>
              </a:rPr>
              <a:t>превышать:</a:t>
            </a:r>
            <a:r>
              <a:rPr lang="ru-RU" sz="2000" dirty="0" smtClean="0"/>
              <a:t>       </a:t>
            </a:r>
            <a:r>
              <a:rPr lang="ru-RU" sz="2000" b="1" dirty="0">
                <a:solidFill>
                  <a:srgbClr val="C00000"/>
                </a:solidFill>
              </a:rPr>
              <a:t>по сужению </a:t>
            </a:r>
            <a:r>
              <a:rPr lang="ru-RU" sz="2000" b="1" dirty="0" smtClean="0">
                <a:solidFill>
                  <a:srgbClr val="C00000"/>
                </a:solidFill>
              </a:rPr>
              <a:t>- 4 </a:t>
            </a:r>
            <a:r>
              <a:rPr lang="ru-RU" sz="2000" b="1" dirty="0">
                <a:solidFill>
                  <a:srgbClr val="C00000"/>
                </a:solidFill>
              </a:rPr>
              <a:t>мм, по уширению </a:t>
            </a:r>
            <a:r>
              <a:rPr lang="ru-RU" sz="2000" b="1" dirty="0" smtClean="0">
                <a:solidFill>
                  <a:srgbClr val="C00000"/>
                </a:solidFill>
              </a:rPr>
              <a:t>+ 8 </a:t>
            </a:r>
            <a:r>
              <a:rPr lang="ru-RU" sz="2000" b="1" dirty="0">
                <a:solidFill>
                  <a:srgbClr val="C00000"/>
                </a:solidFill>
              </a:rPr>
              <a:t>мм</a:t>
            </a:r>
            <a:r>
              <a:rPr lang="ru-RU" sz="2000" b="1" dirty="0" smtClean="0">
                <a:solidFill>
                  <a:srgbClr val="C00000"/>
                </a:solidFill>
              </a:rPr>
              <a:t>.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1" descr="Безимени-17.jpg"/>
          <p:cNvPicPr>
            <a:picLocks noChangeAspect="1"/>
          </p:cNvPicPr>
          <p:nvPr/>
        </p:nvPicPr>
        <p:blipFill>
          <a:blip r:embed="rId2" cstate="print"/>
          <a:srcRect l="29526" t="28816" r="31100" b="27051"/>
          <a:stretch>
            <a:fillRect/>
          </a:stretch>
        </p:blipFill>
        <p:spPr bwMode="auto">
          <a:xfrm>
            <a:off x="1721197" y="2735838"/>
            <a:ext cx="5761038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23727" y="1531182"/>
            <a:ext cx="18137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Допускаемые </a:t>
            </a: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отклонения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l="13394" t="10904" r="15173" b="12770"/>
          <a:stretch>
            <a:fillRect/>
          </a:stretch>
        </p:blipFill>
        <p:spPr bwMode="auto">
          <a:xfrm>
            <a:off x="2455141" y="2244500"/>
            <a:ext cx="1150937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018195" y="1531181"/>
            <a:ext cx="22032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Скорость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50 км/ч </a:t>
            </a:r>
          </a:p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и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менее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 l="18144" t="11571" r="13817" b="19000"/>
          <a:stretch>
            <a:fillRect/>
          </a:stretch>
        </p:blipFill>
        <p:spPr bwMode="auto">
          <a:xfrm>
            <a:off x="5580060" y="2263579"/>
            <a:ext cx="10795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63275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5496" y="4385980"/>
            <a:ext cx="9036496" cy="17728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/>
              <a:t>Ширина колеи </a:t>
            </a:r>
            <a:r>
              <a:rPr lang="ru-RU" sz="2000" b="1" dirty="0">
                <a:solidFill>
                  <a:srgbClr val="C00000"/>
                </a:solidFill>
              </a:rPr>
              <a:t>менее 1512 мм и более 1548 мм </a:t>
            </a:r>
            <a:r>
              <a:rPr lang="ru-RU" sz="2000" b="1" u="sng" dirty="0"/>
              <a:t>не </a:t>
            </a:r>
            <a:r>
              <a:rPr lang="ru-RU" sz="2000" b="1" u="sng" dirty="0" smtClean="0"/>
              <a:t>допускается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Ширина </a:t>
            </a:r>
            <a:r>
              <a:rPr lang="ru-RU" sz="2000" dirty="0"/>
              <a:t>колеи </a:t>
            </a:r>
            <a:r>
              <a:rPr lang="ru-RU" sz="2000" dirty="0" err="1"/>
              <a:t>бесстыкового</a:t>
            </a:r>
            <a:r>
              <a:rPr lang="ru-RU" sz="2000" dirty="0"/>
              <a:t> </a:t>
            </a:r>
            <a:r>
              <a:rPr lang="ru-RU" sz="2000" dirty="0" smtClean="0"/>
              <a:t>пути </a:t>
            </a:r>
            <a:r>
              <a:rPr lang="ru-RU" sz="2000" dirty="0"/>
              <a:t>на железобетонных шпалах, уложенных </a:t>
            </a:r>
            <a:r>
              <a:rPr lang="ru-RU" sz="2000" b="1" u="sng" dirty="0"/>
              <a:t>до 1996 года</a:t>
            </a:r>
            <a:r>
              <a:rPr lang="ru-RU" sz="2000" dirty="0"/>
              <a:t>, </a:t>
            </a:r>
            <a:r>
              <a:rPr lang="ru-RU" sz="2000" b="1" dirty="0"/>
              <a:t>разрешается </a:t>
            </a:r>
            <a:r>
              <a:rPr lang="ru-RU" sz="2000" b="1" dirty="0">
                <a:solidFill>
                  <a:srgbClr val="C00000"/>
                </a:solidFill>
              </a:rPr>
              <a:t>не менее 1510 мм и не более 1548 </a:t>
            </a:r>
            <a:r>
              <a:rPr lang="ru-RU" sz="2000" b="1" dirty="0" smtClean="0">
                <a:solidFill>
                  <a:srgbClr val="C00000"/>
                </a:solidFill>
              </a:rPr>
              <a:t>мм.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163662" y="456606"/>
            <a:ext cx="43451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Допускаемый размер ширины колеи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 l="8765" t="5341" r="11055" b="7281"/>
          <a:stretch>
            <a:fillRect/>
          </a:stretch>
        </p:blipFill>
        <p:spPr bwMode="auto">
          <a:xfrm>
            <a:off x="1835696" y="1376495"/>
            <a:ext cx="5184775" cy="288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 l="16647" t="13809" r="4140" b="25873"/>
          <a:stretch>
            <a:fillRect/>
          </a:stretch>
        </p:blipFill>
        <p:spPr bwMode="auto">
          <a:xfrm>
            <a:off x="2195736" y="920802"/>
            <a:ext cx="1366837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 cstate="print"/>
          <a:srcRect l="8463" t="24652" r="11143" b="26044"/>
          <a:stretch>
            <a:fillRect/>
          </a:stretch>
        </p:blipFill>
        <p:spPr bwMode="auto">
          <a:xfrm>
            <a:off x="5148064" y="959398"/>
            <a:ext cx="136842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Прямая со стрелкой 11"/>
          <p:cNvCxnSpPr/>
          <p:nvPr/>
        </p:nvCxnSpPr>
        <p:spPr>
          <a:xfrm>
            <a:off x="3203848" y="2564904"/>
            <a:ext cx="2448272" cy="0"/>
          </a:xfrm>
          <a:prstGeom prst="straightConnector1">
            <a:avLst/>
          </a:prstGeom>
          <a:ln w="28575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7517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32357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3711449"/>
            <a:ext cx="9144000" cy="28083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 </a:t>
            </a:r>
            <a:r>
              <a:rPr lang="ru-RU" sz="2000" b="1" dirty="0"/>
              <a:t>На </a:t>
            </a:r>
            <a:r>
              <a:rPr lang="ru-RU" sz="2000" b="1" dirty="0" smtClean="0"/>
              <a:t>путях </a:t>
            </a:r>
            <a:r>
              <a:rPr lang="ru-RU" sz="2000" b="1" dirty="0"/>
              <a:t>необщего пользования допускается сохранять до переустройства:</a:t>
            </a:r>
          </a:p>
          <a:p>
            <a:pPr marL="0" indent="0">
              <a:buNone/>
            </a:pPr>
            <a:r>
              <a:rPr lang="ru-RU" sz="2000" dirty="0" smtClean="0"/>
              <a:t>на </a:t>
            </a:r>
            <a:r>
              <a:rPr lang="ru-RU" sz="2000" dirty="0"/>
              <a:t>участках </a:t>
            </a:r>
            <a:r>
              <a:rPr lang="ru-RU" sz="2000" b="1" dirty="0"/>
              <a:t>с деревянными шпалами на прямых участках </a:t>
            </a:r>
            <a:r>
              <a:rPr lang="ru-RU" sz="2000" dirty="0" smtClean="0"/>
              <a:t>пути </a:t>
            </a:r>
            <a:r>
              <a:rPr lang="ru-RU" sz="2000" dirty="0"/>
              <a:t>и </a:t>
            </a:r>
            <a:r>
              <a:rPr lang="ru-RU" sz="2000" b="1" dirty="0"/>
              <a:t>на кривых радиусом 350 м и более - </a:t>
            </a:r>
            <a:r>
              <a:rPr lang="ru-RU" sz="2000" b="1" dirty="0">
                <a:solidFill>
                  <a:srgbClr val="C00000"/>
                </a:solidFill>
              </a:rPr>
              <a:t>1524 мм;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7030A0"/>
                </a:solidFill>
              </a:rPr>
              <a:t>ширину </a:t>
            </a:r>
            <a:r>
              <a:rPr lang="ru-RU" sz="2000" b="1" dirty="0">
                <a:solidFill>
                  <a:srgbClr val="7030A0"/>
                </a:solidFill>
              </a:rPr>
              <a:t>колеи на более крутых кривых:</a:t>
            </a:r>
          </a:p>
          <a:p>
            <a:pPr marL="0" indent="0">
              <a:buNone/>
            </a:pPr>
            <a:r>
              <a:rPr lang="ru-RU" sz="2000" b="1" dirty="0" smtClean="0"/>
              <a:t>при </a:t>
            </a:r>
            <a:r>
              <a:rPr lang="ru-RU" sz="2000" b="1" dirty="0"/>
              <a:t>радиусе от 349 м и менее - </a:t>
            </a:r>
            <a:r>
              <a:rPr lang="ru-RU" sz="2000" b="1" dirty="0">
                <a:solidFill>
                  <a:srgbClr val="C00000"/>
                </a:solidFill>
              </a:rPr>
              <a:t>1540 мм;</a:t>
            </a:r>
          </a:p>
          <a:p>
            <a:pPr marL="0" indent="0" algn="just">
              <a:buNone/>
            </a:pPr>
            <a:r>
              <a:rPr lang="ru-RU" sz="2000" b="1" dirty="0" smtClean="0"/>
              <a:t>величины </a:t>
            </a:r>
            <a:r>
              <a:rPr lang="ru-RU" sz="2000" b="1" dirty="0"/>
              <a:t>отклонений </a:t>
            </a:r>
            <a:r>
              <a:rPr lang="ru-RU" sz="2000" dirty="0"/>
              <a:t>от номинальных размеров ширины колеи, </a:t>
            </a:r>
            <a:r>
              <a:rPr lang="ru-RU" sz="2000" b="1" dirty="0"/>
              <a:t>не требующие устранений на прямых и кривых </a:t>
            </a:r>
            <a:r>
              <a:rPr lang="ru-RU" sz="2000" dirty="0"/>
              <a:t>участках </a:t>
            </a:r>
            <a:r>
              <a:rPr lang="ru-RU" sz="2000" dirty="0" smtClean="0"/>
              <a:t>пути </a:t>
            </a:r>
            <a:r>
              <a:rPr lang="ru-RU" sz="2000" b="1" dirty="0"/>
              <a:t>радиусом 350 м и более</a:t>
            </a:r>
            <a:r>
              <a:rPr lang="ru-RU" sz="2000" dirty="0"/>
              <a:t>, </a:t>
            </a:r>
            <a:r>
              <a:rPr lang="ru-RU" sz="2000" b="1" dirty="0">
                <a:solidFill>
                  <a:srgbClr val="C00000"/>
                </a:solidFill>
              </a:rPr>
              <a:t>не должны превышать по сужению -4 мм, по уширению +6 мм</a:t>
            </a:r>
            <a:r>
              <a:rPr lang="ru-RU" sz="2000" dirty="0"/>
              <a:t>.</a:t>
            </a:r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4" name="Picture 4" descr="http://www.kamensky.ru/im/2011/04/30/12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53"/>
          <a:stretch/>
        </p:blipFill>
        <p:spPr bwMode="auto">
          <a:xfrm>
            <a:off x="1566900" y="353762"/>
            <a:ext cx="6010200" cy="3309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659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63522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25529" y="4509120"/>
            <a:ext cx="7343602" cy="592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/>
              <a:t>         </a:t>
            </a:r>
            <a:r>
              <a:rPr lang="ru-RU" sz="2400" b="1" dirty="0" smtClean="0"/>
              <a:t>Ширина </a:t>
            </a:r>
            <a:r>
              <a:rPr lang="ru-RU" sz="2400" b="1" dirty="0"/>
              <a:t>колеи </a:t>
            </a:r>
            <a:r>
              <a:rPr lang="ru-RU" sz="2400" b="1" dirty="0">
                <a:solidFill>
                  <a:srgbClr val="C00000"/>
                </a:solidFill>
              </a:rPr>
              <a:t>менее 1512 мм </a:t>
            </a:r>
            <a:r>
              <a:rPr lang="ru-RU" sz="2400" b="1" u="sng" dirty="0"/>
              <a:t>не допускается</a:t>
            </a:r>
            <a:r>
              <a:rPr lang="ru-RU" sz="2400" b="1" dirty="0"/>
              <a:t>.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32" name="Picture 8" descr="https://gtrk.tv/sites/default/files/news/95282/preview-13187394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04"/>
          <a:stretch/>
        </p:blipFill>
        <p:spPr bwMode="auto">
          <a:xfrm>
            <a:off x="155575" y="643160"/>
            <a:ext cx="4141755" cy="3657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4" name="Picture 10" descr="https://user72902.clients-cdnnow.ru/localStorage/news/18/37/ae/7c/1837ae7c_resizedScaled_1020to57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2" b="16258"/>
          <a:stretch/>
        </p:blipFill>
        <p:spPr bwMode="auto">
          <a:xfrm>
            <a:off x="4499992" y="635222"/>
            <a:ext cx="4536504" cy="3665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438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6206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583" y="5670124"/>
            <a:ext cx="8055297" cy="43686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 smtClean="0"/>
              <a:t>         </a:t>
            </a:r>
            <a:r>
              <a:rPr lang="ru-RU" sz="2400" b="1" dirty="0" smtClean="0"/>
              <a:t>Ширина </a:t>
            </a:r>
            <a:r>
              <a:rPr lang="ru-RU" sz="2400" b="1" dirty="0"/>
              <a:t>колеи </a:t>
            </a:r>
            <a:r>
              <a:rPr lang="ru-RU" sz="2400" b="1" dirty="0">
                <a:solidFill>
                  <a:srgbClr val="C00000"/>
                </a:solidFill>
              </a:rPr>
              <a:t>более 1548 мм </a:t>
            </a:r>
            <a:r>
              <a:rPr lang="ru-RU" sz="2400" b="1" u="sng" dirty="0"/>
              <a:t>не допускается.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4" descr="http://permnew.ru/int/foto/2018/04/jel1904/IMG_8103-720x400,720x400_5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5" y="465138"/>
            <a:ext cx="7708439" cy="5112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77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206762" y="609601"/>
            <a:ext cx="4685718" cy="13290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rgbClr val="C00000"/>
                </a:solidFill>
              </a:rPr>
              <a:t>Верх головок </a:t>
            </a:r>
            <a:r>
              <a:rPr lang="ru-RU" sz="2000" dirty="0"/>
              <a:t>рельсов обеих нитей </a:t>
            </a:r>
            <a:r>
              <a:rPr lang="ru-RU" sz="2000" dirty="0" err="1" smtClean="0"/>
              <a:t>ж.д</a:t>
            </a:r>
            <a:r>
              <a:rPr lang="ru-RU" sz="2000" dirty="0" smtClean="0"/>
              <a:t>. </a:t>
            </a:r>
            <a:r>
              <a:rPr lang="ru-RU" sz="2000" dirty="0"/>
              <a:t>пути </a:t>
            </a:r>
            <a:r>
              <a:rPr lang="ru-RU" sz="2000" b="1" dirty="0"/>
              <a:t>на прямых участках </a:t>
            </a:r>
            <a:r>
              <a:rPr lang="ru-RU" sz="2000" dirty="0"/>
              <a:t>должен быть </a:t>
            </a:r>
            <a:r>
              <a:rPr lang="ru-RU" sz="2000" dirty="0">
                <a:solidFill>
                  <a:srgbClr val="C00000"/>
                </a:solidFill>
              </a:rPr>
              <a:t>в одном уровне.  </a:t>
            </a:r>
            <a:endParaRPr lang="ru-RU" sz="20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1500" dirty="0" smtClean="0"/>
              <a:t>                                                                    (</a:t>
            </a:r>
            <a:r>
              <a:rPr lang="ru-RU" sz="1500" dirty="0"/>
              <a:t>ПТЭ Прил.1 п.10)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 cstate="print"/>
          <a:srcRect l="29823" t="31496" r="30708" b="43701"/>
          <a:stretch>
            <a:fillRect/>
          </a:stretch>
        </p:blipFill>
        <p:spPr bwMode="auto">
          <a:xfrm>
            <a:off x="141302" y="473075"/>
            <a:ext cx="3816375" cy="1998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6 vv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09" y="2556710"/>
            <a:ext cx="3921968" cy="2620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282788" y="3140968"/>
            <a:ext cx="4572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solidFill>
                  <a:srgbClr val="C00000"/>
                </a:solidFill>
              </a:rPr>
              <a:t>Разрешается</a:t>
            </a:r>
            <a:r>
              <a:rPr lang="ru-RU" sz="2000" dirty="0"/>
              <a:t> </a:t>
            </a:r>
            <a:r>
              <a:rPr lang="ru-RU" sz="2000" b="1" dirty="0"/>
              <a:t>на прямых участках </a:t>
            </a:r>
            <a:r>
              <a:rPr lang="ru-RU" sz="2000" dirty="0" smtClean="0"/>
              <a:t>пути </a:t>
            </a:r>
            <a:r>
              <a:rPr lang="ru-RU" sz="2000" dirty="0"/>
              <a:t>содержать одну рельсовую нить </a:t>
            </a:r>
            <a:r>
              <a:rPr lang="ru-RU" sz="2000" b="1" dirty="0">
                <a:solidFill>
                  <a:srgbClr val="C00000"/>
                </a:solidFill>
              </a:rPr>
              <a:t>на 6 мм выше </a:t>
            </a:r>
            <a:r>
              <a:rPr lang="ru-RU" sz="2000" dirty="0"/>
              <a:t>другой. </a:t>
            </a:r>
          </a:p>
          <a:p>
            <a:r>
              <a:rPr lang="ru-RU" sz="1400" dirty="0"/>
              <a:t>                     </a:t>
            </a:r>
            <a:r>
              <a:rPr lang="ru-RU" sz="1400" dirty="0" smtClean="0"/>
              <a:t>                                                        </a:t>
            </a:r>
            <a:r>
              <a:rPr lang="ru-RU" sz="1400" dirty="0"/>
              <a:t>(ПТЭ Прил.1 п.10)</a:t>
            </a:r>
          </a:p>
          <a:p>
            <a:r>
              <a:rPr lang="ru-RU" sz="2400" dirty="0" smtClean="0"/>
              <a:t>                                                 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679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7545" y="3361182"/>
            <a:ext cx="8928992" cy="25880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 </a:t>
            </a:r>
            <a:r>
              <a:rPr lang="ru-RU" sz="2200" dirty="0"/>
              <a:t>Фактическое </a:t>
            </a:r>
            <a:r>
              <a:rPr lang="ru-RU" sz="2200" b="1" dirty="0">
                <a:solidFill>
                  <a:srgbClr val="C00000"/>
                </a:solidFill>
              </a:rPr>
              <a:t>максимальное</a:t>
            </a:r>
            <a:r>
              <a:rPr lang="ru-RU" sz="2200" dirty="0"/>
              <a:t> </a:t>
            </a:r>
            <a:r>
              <a:rPr lang="ru-RU" sz="2200" b="1" dirty="0">
                <a:solidFill>
                  <a:srgbClr val="C00000"/>
                </a:solidFill>
              </a:rPr>
              <a:t>возвышение</a:t>
            </a:r>
            <a:r>
              <a:rPr lang="ru-RU" sz="2200" dirty="0"/>
              <a:t> наружного рельса с учетом допусков на содержание </a:t>
            </a:r>
            <a:r>
              <a:rPr lang="ru-RU" sz="2200" b="1" dirty="0">
                <a:solidFill>
                  <a:srgbClr val="C00000"/>
                </a:solidFill>
              </a:rPr>
              <a:t>должно составлять 150 </a:t>
            </a:r>
            <a:r>
              <a:rPr lang="ru-RU" sz="2200" b="1" dirty="0" smtClean="0">
                <a:solidFill>
                  <a:srgbClr val="C00000"/>
                </a:solidFill>
              </a:rPr>
              <a:t>мм.</a:t>
            </a:r>
            <a:endParaRPr lang="ru-RU" sz="22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200" dirty="0"/>
              <a:t> </a:t>
            </a:r>
            <a:r>
              <a:rPr lang="ru-RU" sz="2200" dirty="0" smtClean="0"/>
              <a:t> </a:t>
            </a:r>
            <a:r>
              <a:rPr lang="ru-RU" sz="2200" dirty="0"/>
              <a:t>Величина возвышения наружной нити </a:t>
            </a:r>
            <a:r>
              <a:rPr lang="ru-RU" sz="2200" b="1" dirty="0">
                <a:solidFill>
                  <a:srgbClr val="C00000"/>
                </a:solidFill>
              </a:rPr>
              <a:t>на стрелочных переводах </a:t>
            </a:r>
            <a:r>
              <a:rPr lang="ru-RU" sz="2200" dirty="0"/>
              <a:t>должна быть </a:t>
            </a:r>
            <a:r>
              <a:rPr lang="ru-RU" sz="2200" b="1" dirty="0">
                <a:solidFill>
                  <a:srgbClr val="C00000"/>
                </a:solidFill>
              </a:rPr>
              <a:t>не более 75 мм. 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1400" dirty="0" smtClean="0"/>
              <a:t>(ПТЭ Прил.1 п.4; Пр</a:t>
            </a:r>
            <a:r>
              <a:rPr lang="ru-RU" sz="1400" dirty="0"/>
              <a:t>.№36 от </a:t>
            </a:r>
            <a:r>
              <a:rPr lang="ru-RU" sz="1400" dirty="0" smtClean="0"/>
              <a:t>30.01.2018г</a:t>
            </a:r>
          </a:p>
          <a:p>
            <a:pPr marL="0" indent="0">
              <a:buNone/>
            </a:pPr>
            <a:r>
              <a:rPr lang="ru-RU" sz="1400" dirty="0" smtClean="0"/>
              <a:t> </a:t>
            </a:r>
            <a:r>
              <a:rPr lang="ru-RU" sz="1400" dirty="0"/>
              <a:t>«О внесении изменений в ПТЭ п.4)</a:t>
            </a:r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4"/>
          <p:cNvGrpSpPr>
            <a:grpSpLocks/>
          </p:cNvGrpSpPr>
          <p:nvPr/>
        </p:nvGrpSpPr>
        <p:grpSpPr bwMode="auto">
          <a:xfrm>
            <a:off x="5076056" y="685728"/>
            <a:ext cx="3744416" cy="2757946"/>
            <a:chOff x="4872398" y="336200"/>
            <a:chExt cx="5895975" cy="4815282"/>
          </a:xfrm>
        </p:grpSpPr>
        <p:pic>
          <p:nvPicPr>
            <p:cNvPr id="10" name="Picture 1" descr="-150"/>
            <p:cNvPicPr>
              <a:picLocks noChangeAspect="1" noChangeArrowheads="1"/>
            </p:cNvPicPr>
            <p:nvPr/>
          </p:nvPicPr>
          <p:blipFill>
            <a:blip r:embed="rId2" cstate="print"/>
            <a:srcRect t="10500"/>
            <a:stretch>
              <a:fillRect/>
            </a:stretch>
          </p:blipFill>
          <p:spPr bwMode="auto">
            <a:xfrm>
              <a:off x="4872398" y="1865358"/>
              <a:ext cx="5895975" cy="3286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Прямоугольник 3"/>
            <p:cNvSpPr>
              <a:spLocks noChangeArrowheads="1"/>
            </p:cNvSpPr>
            <p:nvPr/>
          </p:nvSpPr>
          <p:spPr bwMode="auto">
            <a:xfrm>
              <a:off x="5173911" y="336200"/>
              <a:ext cx="4572001" cy="2095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dirty="0" smtClean="0">
                  <a:solidFill>
                    <a:srgbClr val="FF0000"/>
                  </a:solidFill>
                </a:rPr>
                <a:t>В зависимости от радиуса кривой и скорости </a:t>
              </a:r>
            </a:p>
            <a:p>
              <a:pPr algn="ctr"/>
              <a:r>
                <a:rPr lang="ru-RU" dirty="0" smtClean="0">
                  <a:solidFill>
                    <a:srgbClr val="FF0000"/>
                  </a:solidFill>
                </a:rPr>
                <a:t>движения</a:t>
              </a:r>
              <a:endParaRPr lang="ru-RU" dirty="0">
                <a:solidFill>
                  <a:srgbClr val="FF0000"/>
                </a:solidFill>
              </a:endParaRPr>
            </a:p>
          </p:txBody>
        </p:sp>
      </p:grpSp>
      <p:pic>
        <p:nvPicPr>
          <p:cNvPr id="28674" name="Picture 2" descr="https://www.trackopedia.info/fileadmin/user_upload/03_Gleisbau_und_Instandhaltung/Werkzeuge_und_Kleinmaschinen/Messgeraete/Weichenspur_UEberhoehungsmessgeraet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6" t="32046" b="9003"/>
          <a:stretch/>
        </p:blipFill>
        <p:spPr bwMode="auto">
          <a:xfrm>
            <a:off x="4988786" y="4581128"/>
            <a:ext cx="3918956" cy="2187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11413" t="5135" r="23226" b="31109"/>
          <a:stretch/>
        </p:blipFill>
        <p:spPr>
          <a:xfrm>
            <a:off x="486759" y="465138"/>
            <a:ext cx="4320480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31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-2465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4914254"/>
            <a:ext cx="9049072" cy="15841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/>
              <a:t> </a:t>
            </a:r>
            <a:r>
              <a:rPr lang="ru-RU" sz="2000" b="1" dirty="0"/>
              <a:t>Мосты и </a:t>
            </a:r>
            <a:r>
              <a:rPr lang="ru-RU" sz="2000" b="1" dirty="0" smtClean="0"/>
              <a:t>тоннели </a:t>
            </a:r>
            <a:r>
              <a:rPr lang="ru-RU" sz="2000" b="1" dirty="0"/>
              <a:t>  ограждаются контрольно-габаритными </a:t>
            </a:r>
            <a:r>
              <a:rPr lang="ru-RU" sz="2000" b="1" dirty="0" smtClean="0"/>
              <a:t>устройствами (КГУ), </a:t>
            </a:r>
            <a:r>
              <a:rPr lang="ru-RU" sz="2000" b="1" dirty="0"/>
              <a:t>оборудуются оповестительной сигнализацией и заградительными светофорами</a:t>
            </a:r>
            <a:r>
              <a:rPr lang="ru-RU" sz="2000" dirty="0"/>
              <a:t>. </a:t>
            </a:r>
            <a:r>
              <a:rPr lang="ru-RU" sz="2000" dirty="0" smtClean="0"/>
              <a:t>                                             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ПТЭ Приложение №1 п.11</a:t>
            </a:r>
            <a:r>
              <a:rPr lang="ru-RU" sz="1400" dirty="0" smtClean="0"/>
              <a:t>)</a:t>
            </a:r>
            <a:endParaRPr lang="ru-RU" sz="1400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https://portal.lviv.ua/wp-content/uploads/2018/05/DSC_07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256" y="748610"/>
            <a:ext cx="5760640" cy="4241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10836" y="409546"/>
            <a:ext cx="55474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Требование ПТЭ к искусственным сооружениям</a:t>
            </a:r>
            <a:endParaRPr lang="ru-RU" sz="2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93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2013" y="15691"/>
            <a:ext cx="8928992" cy="477416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5496" y="5085185"/>
            <a:ext cx="9108504" cy="17728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b="1" dirty="0"/>
              <a:t>Стрелочный перевод состоит: </a:t>
            </a:r>
            <a:r>
              <a:rPr lang="ru-RU" sz="2000" b="1" dirty="0" smtClean="0">
                <a:solidFill>
                  <a:srgbClr val="C00000"/>
                </a:solidFill>
              </a:rPr>
              <a:t>1-стрелка</a:t>
            </a:r>
            <a:r>
              <a:rPr lang="ru-RU" sz="2000" b="1" dirty="0"/>
              <a:t>; </a:t>
            </a:r>
            <a:r>
              <a:rPr lang="ru-RU" sz="2000" b="1" dirty="0" smtClean="0"/>
              <a:t>2</a:t>
            </a:r>
            <a:r>
              <a:rPr lang="en-US" sz="2000" b="1" dirty="0" smtClean="0"/>
              <a:t> –</a:t>
            </a:r>
            <a:r>
              <a:rPr lang="ru-RU" sz="2000" b="1" dirty="0" smtClean="0"/>
              <a:t> соединительные </a:t>
            </a:r>
            <a:r>
              <a:rPr lang="ru-RU" sz="2000" b="1" dirty="0"/>
              <a:t>пути; </a:t>
            </a:r>
            <a:endParaRPr lang="ru-RU" sz="2000" b="1" dirty="0" smtClean="0"/>
          </a:p>
          <a:p>
            <a:pPr marL="0" indent="0">
              <a:buNone/>
            </a:pPr>
            <a:r>
              <a:rPr lang="ru-RU" sz="2000" b="1" dirty="0" smtClean="0">
                <a:solidFill>
                  <a:srgbClr val="7030A0"/>
                </a:solidFill>
              </a:rPr>
              <a:t>3</a:t>
            </a:r>
            <a:r>
              <a:rPr lang="ru-RU" sz="2000" b="1" dirty="0" smtClean="0">
                <a:solidFill>
                  <a:srgbClr val="002060"/>
                </a:solidFill>
              </a:rPr>
              <a:t> – </a:t>
            </a:r>
            <a:r>
              <a:rPr lang="ru-RU" sz="2000" b="1" dirty="0" smtClean="0">
                <a:solidFill>
                  <a:srgbClr val="7030A0"/>
                </a:solidFill>
              </a:rPr>
              <a:t>комплект </a:t>
            </a:r>
            <a:r>
              <a:rPr lang="ru-RU" sz="2000" b="1" dirty="0" err="1">
                <a:solidFill>
                  <a:srgbClr val="7030A0"/>
                </a:solidFill>
              </a:rPr>
              <a:t>крестовинной</a:t>
            </a:r>
            <a:r>
              <a:rPr lang="ru-RU" sz="2000" b="1" dirty="0">
                <a:solidFill>
                  <a:srgbClr val="7030A0"/>
                </a:solidFill>
              </a:rPr>
              <a:t> части с контррельсами</a:t>
            </a:r>
            <a:r>
              <a:rPr lang="ru-RU" sz="2000" b="1" dirty="0">
                <a:solidFill>
                  <a:srgbClr val="002060"/>
                </a:solidFill>
              </a:rPr>
              <a:t>.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1800" b="1" i="1" dirty="0" smtClean="0"/>
              <a:t>Переводом остряков стрелки </a:t>
            </a:r>
            <a:r>
              <a:rPr lang="ru-RU" sz="1800" i="1" dirty="0" smtClean="0"/>
              <a:t>подвижной состав направляются на тот или иной путь. </a:t>
            </a:r>
            <a:r>
              <a:rPr lang="ru-RU" sz="1800" b="1" i="1" dirty="0" smtClean="0"/>
              <a:t>Контррельсы служат </a:t>
            </a:r>
            <a:r>
              <a:rPr lang="ru-RU" sz="1800" i="1" dirty="0" smtClean="0"/>
              <a:t>для того, чтобы при проходе подвижного состава колеса следовали строго по заданному маршруту. </a:t>
            </a:r>
            <a:r>
              <a:rPr lang="ru-RU" sz="1800" b="1" i="1" dirty="0" smtClean="0"/>
              <a:t>Крестовина</a:t>
            </a:r>
            <a:r>
              <a:rPr lang="ru-RU" sz="1800" i="1" dirty="0" smtClean="0"/>
              <a:t> обеспечивает переход колеса через путевой рельс.</a:t>
            </a:r>
            <a:endParaRPr lang="ru-RU" sz="1800" i="1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72458" y="144435"/>
            <a:ext cx="48951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                </a:t>
            </a:r>
            <a:r>
              <a:rPr lang="ru-RU" sz="2400" b="1" dirty="0" smtClean="0">
                <a:solidFill>
                  <a:srgbClr val="0070C0"/>
                </a:solidFill>
              </a:rPr>
              <a:t>Стрелочный перевод 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975" y="731187"/>
            <a:ext cx="8152457" cy="4353998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 flipH="1">
            <a:off x="1632756" y="1052736"/>
            <a:ext cx="22922" cy="4032449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707904" y="1052736"/>
            <a:ext cx="0" cy="100811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3530349" y="2060848"/>
            <a:ext cx="144016" cy="7200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3509882" y="2118391"/>
            <a:ext cx="54006" cy="999305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491881" y="3121650"/>
            <a:ext cx="296562" cy="9132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3478668" y="3175239"/>
            <a:ext cx="309775" cy="1796247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6732240" y="1148481"/>
            <a:ext cx="0" cy="889447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6482959" y="2055702"/>
            <a:ext cx="249281" cy="94100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6482959" y="2973680"/>
            <a:ext cx="0" cy="239296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6147645" y="3429000"/>
            <a:ext cx="229268" cy="892119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5796136" y="4321119"/>
            <a:ext cx="351510" cy="664978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5225284" y="1114164"/>
            <a:ext cx="0" cy="1187821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5225284" y="2301985"/>
            <a:ext cx="270032" cy="303106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5265075" y="2595412"/>
            <a:ext cx="243029" cy="425277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5292080" y="2996952"/>
            <a:ext cx="0" cy="275848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4873275" y="3285635"/>
            <a:ext cx="418806" cy="257739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H="1">
            <a:off x="4219101" y="3524673"/>
            <a:ext cx="654175" cy="130674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2508721" y="1131249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1</a:t>
            </a:r>
            <a:endParaRPr lang="ru-RU" sz="2800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4219101" y="1274021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2</a:t>
            </a:r>
          </a:p>
        </p:txBody>
      </p:sp>
      <p:sp>
        <p:nvSpPr>
          <p:cNvPr id="65" name="Прямоугольник 64"/>
          <p:cNvSpPr/>
          <p:nvPr/>
        </p:nvSpPr>
        <p:spPr>
          <a:xfrm flipH="1">
            <a:off x="5742705" y="1417047"/>
            <a:ext cx="4383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3</a:t>
            </a:r>
            <a:endParaRPr lang="ru-RU" sz="2800" b="1" dirty="0">
              <a:solidFill>
                <a:srgbClr val="7030A0"/>
              </a:solidFill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 flipH="1">
            <a:off x="6376913" y="3194557"/>
            <a:ext cx="126997" cy="234443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328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https://cf.ppt-online.org/files2/slide/9/9I42GmEfeaF1oiWQ30t67AwuLjsPxkpzZVBMdY/slide-4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9" t="18850" r="4247" b="25250"/>
          <a:stretch/>
        </p:blipFill>
        <p:spPr bwMode="auto">
          <a:xfrm>
            <a:off x="35496" y="404664"/>
            <a:ext cx="9144000" cy="45817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5086682"/>
            <a:ext cx="89289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C00000"/>
                </a:solidFill>
              </a:rPr>
              <a:t>Марка крестовины </a:t>
            </a:r>
            <a:r>
              <a:rPr lang="ru-RU" sz="2000" b="1" dirty="0" smtClean="0"/>
              <a:t>— тангенс угла (</a:t>
            </a:r>
            <a:r>
              <a:rPr lang="en-US" sz="2000" b="1" dirty="0" err="1" smtClean="0"/>
              <a:t>tg</a:t>
            </a:r>
            <a:r>
              <a:rPr lang="en-US" sz="2000" b="1" dirty="0" smtClean="0"/>
              <a:t>  ) </a:t>
            </a:r>
            <a:r>
              <a:rPr lang="ru-RU" sz="2000" b="1" dirty="0" smtClean="0"/>
              <a:t>между рабочими гранями сердечника и выражают в градусах или отношение ширины сердечника в хвосте крестовины «К» к длине сердечника до математического центра.  </a:t>
            </a:r>
            <a:endParaRPr lang="ru-RU" sz="2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41338" t="39005" r="54724" b="56283"/>
          <a:stretch/>
        </p:blipFill>
        <p:spPr>
          <a:xfrm>
            <a:off x="5292080" y="5284770"/>
            <a:ext cx="267423" cy="160454"/>
          </a:xfrm>
          <a:prstGeom prst="rect">
            <a:avLst/>
          </a:prstGeom>
        </p:spPr>
      </p:pic>
      <p:cxnSp>
        <p:nvCxnSpPr>
          <p:cNvPr id="9" name="Прямая со стрелкой 8"/>
          <p:cNvCxnSpPr/>
          <p:nvPr/>
        </p:nvCxnSpPr>
        <p:spPr>
          <a:xfrm>
            <a:off x="6660232" y="1700808"/>
            <a:ext cx="0" cy="1152128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059832" y="2303839"/>
            <a:ext cx="3888432" cy="0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553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1775" y="-99555"/>
            <a:ext cx="8880921" cy="3575074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591516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3119169"/>
            <a:ext cx="8928992" cy="290164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Железнодорожный путь </a:t>
            </a:r>
            <a:r>
              <a:rPr lang="ru-RU" sz="2400" b="1" dirty="0"/>
              <a:t>в отношении радиусов кривых, сопряжения прямых и кривых, крутизны уклонов </a:t>
            </a:r>
            <a:r>
              <a:rPr lang="ru-RU" sz="2400" b="1" dirty="0">
                <a:solidFill>
                  <a:srgbClr val="C00000"/>
                </a:solidFill>
              </a:rPr>
              <a:t>должен соответствовать утвержденному плану и профилю </a:t>
            </a:r>
            <a:r>
              <a:rPr lang="ru-RU" sz="2400" b="1" dirty="0"/>
              <a:t>железнодорожной линии</a:t>
            </a:r>
            <a:r>
              <a:rPr lang="ru-RU" sz="2400" b="1" dirty="0" smtClean="0"/>
              <a:t>.</a:t>
            </a:r>
          </a:p>
          <a:p>
            <a:pPr marL="0" indent="0">
              <a:buNone/>
            </a:pPr>
            <a:r>
              <a:rPr lang="ru-RU" sz="2400" b="1" dirty="0"/>
              <a:t> </a:t>
            </a:r>
            <a:r>
              <a:rPr lang="ru-RU" sz="2400" b="1" dirty="0" smtClean="0"/>
              <a:t>                                                                                                                                  </a:t>
            </a:r>
            <a:r>
              <a:rPr lang="ru-RU" sz="1600" dirty="0"/>
              <a:t>(ПТЭ Прил.1 </a:t>
            </a:r>
            <a:r>
              <a:rPr lang="ru-RU" sz="1600" dirty="0" smtClean="0"/>
              <a:t>п.3)</a:t>
            </a:r>
            <a:endParaRPr lang="ru-RU" sz="1600" dirty="0"/>
          </a:p>
          <a:p>
            <a:pPr marL="0" indent="0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sz="2800" b="1" u="sng" dirty="0">
                <a:solidFill>
                  <a:srgbClr val="C00000"/>
                </a:solidFill>
              </a:rPr>
              <a:t>План</a:t>
            </a:r>
            <a:r>
              <a:rPr lang="ru-RU" sz="2800" b="1" dirty="0"/>
              <a:t> </a:t>
            </a:r>
            <a:r>
              <a:rPr lang="ru-RU" sz="2800" b="1" dirty="0" err="1" smtClean="0">
                <a:solidFill>
                  <a:srgbClr val="C00000"/>
                </a:solidFill>
              </a:rPr>
              <a:t>ж.д</a:t>
            </a:r>
            <a:r>
              <a:rPr lang="ru-RU" sz="2800" b="1" dirty="0" smtClean="0">
                <a:solidFill>
                  <a:srgbClr val="C00000"/>
                </a:solidFill>
              </a:rPr>
              <a:t>. пути - это проекция </a:t>
            </a:r>
            <a:r>
              <a:rPr lang="ru-RU" sz="2800" b="1" dirty="0">
                <a:solidFill>
                  <a:srgbClr val="C00000"/>
                </a:solidFill>
              </a:rPr>
              <a:t>оси пути </a:t>
            </a:r>
            <a:r>
              <a:rPr lang="ru-RU" sz="2800" b="1" u="sng" dirty="0">
                <a:solidFill>
                  <a:srgbClr val="C00000"/>
                </a:solidFill>
              </a:rPr>
              <a:t>на горизонтальную плоскость</a:t>
            </a:r>
            <a:r>
              <a:rPr lang="ru-RU" sz="2800" b="1" dirty="0"/>
              <a:t>, а </a:t>
            </a:r>
            <a:r>
              <a:rPr lang="ru-RU" sz="2800" b="1" u="sng" dirty="0">
                <a:solidFill>
                  <a:srgbClr val="7030A0"/>
                </a:solidFill>
              </a:rPr>
              <a:t>продольный профиль </a:t>
            </a:r>
            <a:r>
              <a:rPr lang="ru-RU" sz="2800" b="1" dirty="0">
                <a:solidFill>
                  <a:srgbClr val="7030A0"/>
                </a:solidFill>
              </a:rPr>
              <a:t>— </a:t>
            </a:r>
            <a:r>
              <a:rPr lang="ru-RU" sz="2800" b="1" u="sng" dirty="0">
                <a:solidFill>
                  <a:srgbClr val="7030A0"/>
                </a:solidFill>
              </a:rPr>
              <a:t>на вертикальную плоскость</a:t>
            </a:r>
            <a:r>
              <a:rPr lang="ru-RU" sz="2800" b="1" u="sng" dirty="0" smtClean="0">
                <a:solidFill>
                  <a:srgbClr val="7030A0"/>
                </a:solidFill>
              </a:rPr>
              <a:t>.</a:t>
            </a:r>
            <a:endParaRPr lang="ru-RU" sz="2800" b="1" u="sng" dirty="0">
              <a:solidFill>
                <a:srgbClr val="7030A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352966">
            <a:off x="2738027" y="1501018"/>
            <a:ext cx="112785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767453" y="1556792"/>
            <a:ext cx="1067107" cy="103909"/>
          </a:xfrm>
          <a:prstGeom prst="rect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230490">
            <a:off x="930457" y="1350891"/>
            <a:ext cx="1127858" cy="57917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282465">
            <a:off x="273063" y="1350891"/>
            <a:ext cx="1127858" cy="57917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696911">
            <a:off x="3680907" y="1741842"/>
            <a:ext cx="1127858" cy="57917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033571">
            <a:off x="4680474" y="1752442"/>
            <a:ext cx="1127858" cy="57917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002845">
            <a:off x="5653851" y="1662910"/>
            <a:ext cx="1127858" cy="57917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599749">
            <a:off x="6616413" y="1459019"/>
            <a:ext cx="1127858" cy="57917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284090">
            <a:off x="7574475" y="1214876"/>
            <a:ext cx="1127858" cy="57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9447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2068" y="3429000"/>
            <a:ext cx="8874428" cy="1329011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2900" b="1" dirty="0">
                <a:solidFill>
                  <a:srgbClr val="C00000"/>
                </a:solidFill>
              </a:rPr>
              <a:t>Стрелочный перевод </a:t>
            </a:r>
            <a:r>
              <a:rPr lang="ru-RU" sz="2900" dirty="0"/>
              <a:t>— </a:t>
            </a:r>
            <a:r>
              <a:rPr lang="ru-RU" sz="2900" b="1" dirty="0"/>
              <a:t>это устройство служащее для перевода подвижного состава с одного пути на другой, состоящее из стрелок, крестовин и соединительных путей между ними</a:t>
            </a:r>
            <a:r>
              <a:rPr lang="ru-RU" sz="2900" dirty="0"/>
              <a:t>.</a:t>
            </a:r>
          </a:p>
          <a:p>
            <a:pPr marL="0" indent="0">
              <a:buNone/>
            </a:pPr>
            <a:r>
              <a:rPr lang="ru-RU" sz="2300" dirty="0" smtClean="0"/>
              <a:t>                                                                                                                                                    </a:t>
            </a:r>
            <a:r>
              <a:rPr lang="ru-RU" sz="2000" dirty="0" smtClean="0"/>
              <a:t>(</a:t>
            </a:r>
            <a:r>
              <a:rPr lang="ru-RU" sz="2000" dirty="0"/>
              <a:t>ПТЭ Раздел II </a:t>
            </a:r>
            <a:r>
              <a:rPr lang="ru-RU" sz="2000" dirty="0" smtClean="0"/>
              <a:t> п.10)</a:t>
            </a:r>
            <a:endParaRPr lang="ru-RU" sz="20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2" descr="C:\Users\Натали\Desktop\анимация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320675"/>
            <a:ext cx="8421155" cy="3305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301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5990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64088" y="1127880"/>
            <a:ext cx="3528392" cy="13290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/>
              <a:t>         </a:t>
            </a:r>
            <a:r>
              <a:rPr lang="ru-RU" sz="2000" b="1" dirty="0" smtClean="0">
                <a:solidFill>
                  <a:srgbClr val="002060"/>
                </a:solidFill>
              </a:rPr>
              <a:t>Одиночный </a:t>
            </a:r>
            <a:r>
              <a:rPr lang="ru-RU" sz="2000" b="1" dirty="0" smtClean="0"/>
              <a:t>обыкновенный левый и правый стрелочный             перевод.</a:t>
            </a:r>
            <a:endParaRPr lang="ru-RU" sz="2000" b="1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700" name="Picture 4" descr="http://www.pskovrail.ru/2014/296-5b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2" b="20135"/>
          <a:stretch/>
        </p:blipFill>
        <p:spPr bwMode="auto">
          <a:xfrm>
            <a:off x="460375" y="446671"/>
            <a:ext cx="4680479" cy="2953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4" name="Picture 8" descr="https://sc02.alicdn.com/kf/HTB1kMOxaKUXBuNjt_XBq6xeDXXam/Railway-Steel-Rail-Turnouts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14"/>
          <a:stretch/>
        </p:blipFill>
        <p:spPr bwMode="auto">
          <a:xfrm>
            <a:off x="488017" y="3534158"/>
            <a:ext cx="4639943" cy="3115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10800000" flipV="1">
            <a:off x="5275266" y="4367341"/>
            <a:ext cx="3779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Симметричный </a:t>
            </a:r>
            <a:r>
              <a:rPr lang="ru-RU" sz="2000" b="1" dirty="0" smtClean="0"/>
              <a:t> стрелочный             </a:t>
            </a:r>
            <a:r>
              <a:rPr lang="ru-RU" sz="2000" b="1" dirty="0"/>
              <a:t>перевод.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450492" y="459904"/>
            <a:ext cx="35860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Виды стрелочных переводов:</a:t>
            </a:r>
            <a:endParaRPr lang="ru-RU" sz="2000" b="1" dirty="0">
              <a:solidFill>
                <a:srgbClr val="7030A0"/>
              </a:solidFill>
            </a:endParaRPr>
          </a:p>
        </p:txBody>
      </p:sp>
      <p:cxnSp>
        <p:nvCxnSpPr>
          <p:cNvPr id="29698" name="Прямая со стрелкой 29697"/>
          <p:cNvCxnSpPr/>
          <p:nvPr/>
        </p:nvCxnSpPr>
        <p:spPr>
          <a:xfrm flipV="1">
            <a:off x="2267744" y="1923448"/>
            <a:ext cx="0" cy="71346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01" name="Прямая со стрелкой 29700"/>
          <p:cNvCxnSpPr/>
          <p:nvPr/>
        </p:nvCxnSpPr>
        <p:spPr>
          <a:xfrm flipV="1">
            <a:off x="2267744" y="1340768"/>
            <a:ext cx="1440160" cy="5826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06" name="Прямая со стрелкой 29705"/>
          <p:cNvCxnSpPr/>
          <p:nvPr/>
        </p:nvCxnSpPr>
        <p:spPr>
          <a:xfrm flipV="1">
            <a:off x="2267744" y="1484784"/>
            <a:ext cx="0" cy="43866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10" name="Прямая со стрелкой 29709"/>
          <p:cNvCxnSpPr/>
          <p:nvPr/>
        </p:nvCxnSpPr>
        <p:spPr>
          <a:xfrm flipH="1" flipV="1">
            <a:off x="1547664" y="1268760"/>
            <a:ext cx="720080" cy="21602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12" name="Прямая соединительная линия 29711"/>
          <p:cNvCxnSpPr>
            <a:endCxn id="29704" idx="2"/>
          </p:cNvCxnSpPr>
          <p:nvPr/>
        </p:nvCxnSpPr>
        <p:spPr>
          <a:xfrm flipH="1">
            <a:off x="2807989" y="3534158"/>
            <a:ext cx="72008" cy="3115617"/>
          </a:xfrm>
          <a:prstGeom prst="line">
            <a:avLst/>
          </a:prstGeom>
          <a:ln w="19050">
            <a:solidFill>
              <a:srgbClr val="FFFF0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15" name="Прямая со стрелкой 29714"/>
          <p:cNvCxnSpPr/>
          <p:nvPr/>
        </p:nvCxnSpPr>
        <p:spPr>
          <a:xfrm flipV="1">
            <a:off x="2807989" y="3534158"/>
            <a:ext cx="395859" cy="270315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17" name="Прямая со стрелкой 29716"/>
          <p:cNvCxnSpPr/>
          <p:nvPr/>
        </p:nvCxnSpPr>
        <p:spPr>
          <a:xfrm flipH="1" flipV="1">
            <a:off x="2483768" y="3534158"/>
            <a:ext cx="324221" cy="270315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651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679252" y="3066551"/>
            <a:ext cx="39919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Перекрёстные </a:t>
            </a:r>
            <a:r>
              <a:rPr lang="ru-RU" b="1" dirty="0"/>
              <a:t>стрелочные </a:t>
            </a:r>
            <a:r>
              <a:rPr lang="ru-RU" b="1" dirty="0" smtClean="0"/>
              <a:t>переводы.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1925" y="612090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Стрелочный перевод </a:t>
            </a:r>
            <a:r>
              <a:rPr lang="ru-RU" b="1" dirty="0">
                <a:solidFill>
                  <a:srgbClr val="002060"/>
                </a:solidFill>
              </a:rPr>
              <a:t>с подвижным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сердечником </a:t>
            </a:r>
            <a:r>
              <a:rPr lang="ru-RU" b="1" dirty="0" smtClean="0">
                <a:solidFill>
                  <a:srgbClr val="002060"/>
                </a:solidFill>
              </a:rPr>
              <a:t>крестовины.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584503" y="6316295"/>
            <a:ext cx="22342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Глухое пересечение.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0724" name="Picture 4" descr="https://photos.wikimapia.org/p/00/04/71/80/69_ful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320" y="3366679"/>
            <a:ext cx="3599718" cy="2757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6" name="Picture 6" descr="https://ndn.info/images/dimensions/xl/47776b918f60714b042707a1fb44b846_X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743" y="425271"/>
            <a:ext cx="4441675" cy="2653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-1974"/>
          <a:stretch/>
        </p:blipFill>
        <p:spPr>
          <a:xfrm>
            <a:off x="431505" y="3370442"/>
            <a:ext cx="4120075" cy="275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37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5319072"/>
            <a:ext cx="8928992" cy="1329011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b="1" dirty="0"/>
              <a:t>Стрелочные </a:t>
            </a:r>
            <a:r>
              <a:rPr lang="ru-RU" b="1" dirty="0" smtClean="0"/>
              <a:t>переводы </a:t>
            </a:r>
            <a:r>
              <a:rPr lang="ru-RU" dirty="0" smtClean="0"/>
              <a:t>на  путях общего пользования </a:t>
            </a:r>
            <a:r>
              <a:rPr lang="ru-RU" b="1" dirty="0" smtClean="0"/>
              <a:t>должны иметь крестовины</a:t>
            </a:r>
            <a:r>
              <a:rPr lang="ru-RU" dirty="0" smtClean="0"/>
              <a:t> следующих марок - </a:t>
            </a:r>
            <a:r>
              <a:rPr lang="ru-RU" b="1" dirty="0" smtClean="0">
                <a:solidFill>
                  <a:srgbClr val="002060"/>
                </a:solidFill>
              </a:rPr>
              <a:t>на </a:t>
            </a:r>
            <a:r>
              <a:rPr lang="ru-RU" b="1" dirty="0">
                <a:solidFill>
                  <a:srgbClr val="002060"/>
                </a:solidFill>
              </a:rPr>
              <a:t>главных и </a:t>
            </a:r>
            <a:r>
              <a:rPr lang="ru-RU" b="1" dirty="0" err="1">
                <a:solidFill>
                  <a:srgbClr val="002060"/>
                </a:solidFill>
              </a:rPr>
              <a:t>приемо</a:t>
            </a:r>
            <a:r>
              <a:rPr lang="ru-RU" b="1" dirty="0">
                <a:solidFill>
                  <a:srgbClr val="002060"/>
                </a:solidFill>
              </a:rPr>
              <a:t>-отправочных  путях</a:t>
            </a:r>
            <a:r>
              <a:rPr lang="ru-RU" dirty="0"/>
              <a:t>, </a:t>
            </a:r>
            <a:r>
              <a:rPr lang="ru-RU" u="sng" dirty="0"/>
              <a:t>где происходит движение </a:t>
            </a:r>
            <a:r>
              <a:rPr lang="ru-RU" u="sng" dirty="0">
                <a:solidFill>
                  <a:srgbClr val="002060"/>
                </a:solidFill>
              </a:rPr>
              <a:t>пассажирских </a:t>
            </a:r>
            <a:r>
              <a:rPr lang="ru-RU" u="sng" dirty="0"/>
              <a:t>поездов- </a:t>
            </a:r>
            <a:r>
              <a:rPr lang="ru-RU" b="1" dirty="0" smtClean="0">
                <a:solidFill>
                  <a:srgbClr val="C00000"/>
                </a:solidFill>
              </a:rPr>
              <a:t>не </a:t>
            </a:r>
            <a:r>
              <a:rPr lang="ru-RU" b="1" dirty="0">
                <a:solidFill>
                  <a:srgbClr val="C00000"/>
                </a:solidFill>
              </a:rPr>
              <a:t>круче </a:t>
            </a:r>
            <a:r>
              <a:rPr lang="ru-RU" b="1" dirty="0" smtClean="0">
                <a:solidFill>
                  <a:srgbClr val="C00000"/>
                </a:solidFill>
              </a:rPr>
              <a:t>1/11.</a:t>
            </a:r>
            <a:endParaRPr lang="ru-RU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600" dirty="0" smtClean="0"/>
              <a:t>                                                                                                                                                       </a:t>
            </a:r>
            <a:r>
              <a:rPr lang="ru-RU" sz="2200" dirty="0"/>
              <a:t>(ПТЭ Прил.1 п.14)</a:t>
            </a:r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2" descr="C:\Users\Гора\Desktop\1366807106119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4" t="27129" r="20469" b="28997"/>
          <a:stretch/>
        </p:blipFill>
        <p:spPr bwMode="auto">
          <a:xfrm>
            <a:off x="612775" y="381615"/>
            <a:ext cx="8207698" cy="490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39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1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5574" y="5278798"/>
            <a:ext cx="8880921" cy="11521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Перекрестные стрелочные переводы и одиночные</a:t>
            </a:r>
            <a:r>
              <a:rPr lang="ru-RU" sz="2000" dirty="0"/>
              <a:t>, </a:t>
            </a:r>
            <a:r>
              <a:rPr lang="ru-RU" sz="2000" b="1" dirty="0"/>
              <a:t>являющиеся продолжением перекрестных</a:t>
            </a:r>
            <a:r>
              <a:rPr lang="ru-RU" sz="2000" dirty="0"/>
              <a:t> - на главных и </a:t>
            </a:r>
            <a:r>
              <a:rPr lang="ru-RU" sz="2000" dirty="0" err="1"/>
              <a:t>приемо</a:t>
            </a:r>
            <a:r>
              <a:rPr lang="ru-RU" sz="2000" dirty="0"/>
              <a:t>-отправочных  путях должны иметь крестовины - </a:t>
            </a:r>
            <a:r>
              <a:rPr lang="ru-RU" sz="2000" b="1" dirty="0">
                <a:solidFill>
                  <a:srgbClr val="C00000"/>
                </a:solidFill>
              </a:rPr>
              <a:t>не круче </a:t>
            </a:r>
            <a:r>
              <a:rPr lang="ru-RU" sz="2000" b="1" dirty="0" smtClean="0">
                <a:solidFill>
                  <a:srgbClr val="C00000"/>
                </a:solidFill>
              </a:rPr>
              <a:t>1/9.</a:t>
            </a:r>
            <a:r>
              <a:rPr lang="ru-RU" sz="2000" dirty="0" smtClean="0"/>
              <a:t>                   </a:t>
            </a:r>
            <a:r>
              <a:rPr lang="ru-RU" sz="1600" dirty="0"/>
              <a:t>(ПТЭ Прил.1 п.14)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2" descr="C:\Users\Гора\Desktop\53173C4DB1E5-1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0"/>
          <a:stretch/>
        </p:blipFill>
        <p:spPr bwMode="auto">
          <a:xfrm>
            <a:off x="488975" y="454384"/>
            <a:ext cx="8301591" cy="4824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257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33121" y="5143936"/>
            <a:ext cx="8928992" cy="122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Стрелочные переводы - приемо-отправочных  </a:t>
            </a:r>
            <a:r>
              <a:rPr lang="ru-RU" sz="2000" b="1" dirty="0"/>
              <a:t>путях грузового движения</a:t>
            </a:r>
            <a:r>
              <a:rPr lang="ru-RU" sz="2000" dirty="0"/>
              <a:t> должны иметь крестовины -  </a:t>
            </a:r>
            <a:r>
              <a:rPr lang="ru-RU" sz="2000" b="1" dirty="0">
                <a:solidFill>
                  <a:srgbClr val="C00000"/>
                </a:solidFill>
              </a:rPr>
              <a:t>не круче 1/9</a:t>
            </a:r>
            <a:r>
              <a:rPr lang="ru-RU" sz="2000" dirty="0"/>
              <a:t>, </a:t>
            </a:r>
            <a:r>
              <a:rPr lang="ru-RU" sz="2000" dirty="0" smtClean="0"/>
              <a:t>у </a:t>
            </a:r>
            <a:r>
              <a:rPr lang="ru-RU" sz="2000" b="1" dirty="0"/>
              <a:t>симметричных</a:t>
            </a:r>
            <a:r>
              <a:rPr lang="ru-RU" sz="2000" dirty="0"/>
              <a:t> - </a:t>
            </a:r>
            <a:r>
              <a:rPr lang="ru-RU" sz="2000" b="1" dirty="0">
                <a:solidFill>
                  <a:srgbClr val="C00000"/>
                </a:solidFill>
              </a:rPr>
              <a:t>не круче </a:t>
            </a:r>
            <a:r>
              <a:rPr lang="ru-RU" sz="2000" b="1" dirty="0" smtClean="0">
                <a:solidFill>
                  <a:srgbClr val="C00000"/>
                </a:solidFill>
              </a:rPr>
              <a:t>1/6.</a:t>
            </a:r>
            <a:r>
              <a:rPr lang="ru-RU" sz="2000" dirty="0" smtClean="0"/>
              <a:t>                                            </a:t>
            </a: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2" descr="C:\Users\Гора\Desktop\228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452437"/>
            <a:ext cx="8576121" cy="461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260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28625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5574" y="5583828"/>
            <a:ext cx="8880921" cy="11654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Стрелочные переводы - </a:t>
            </a:r>
            <a:r>
              <a:rPr lang="ru-RU" sz="2000" b="1" dirty="0"/>
              <a:t>на прочих  путях </a:t>
            </a:r>
            <a:r>
              <a:rPr lang="ru-RU" sz="2000" dirty="0"/>
              <a:t>должны иметь крестовины -  </a:t>
            </a:r>
            <a:r>
              <a:rPr lang="ru-RU" sz="2000" b="1" dirty="0">
                <a:solidFill>
                  <a:srgbClr val="C00000"/>
                </a:solidFill>
              </a:rPr>
              <a:t>не круче 1/8</a:t>
            </a:r>
            <a:r>
              <a:rPr lang="ru-RU" sz="2000" dirty="0"/>
              <a:t>, </a:t>
            </a:r>
            <a:r>
              <a:rPr lang="ru-RU" sz="2000" b="1" dirty="0"/>
              <a:t>симметричных крестовин </a:t>
            </a:r>
            <a:r>
              <a:rPr lang="ru-RU" sz="2000" dirty="0"/>
              <a:t>- </a:t>
            </a:r>
            <a:r>
              <a:rPr lang="ru-RU" sz="2000" b="1" dirty="0">
                <a:solidFill>
                  <a:srgbClr val="C00000"/>
                </a:solidFill>
              </a:rPr>
              <a:t>не круче 1/4,5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                                                                      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ПТЭ Прил.1 п.14)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2" descr="C:\Users\Гора\Desktop\47220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28"/>
          <a:stretch/>
        </p:blipFill>
        <p:spPr bwMode="auto">
          <a:xfrm>
            <a:off x="307975" y="448664"/>
            <a:ext cx="8512497" cy="512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2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46" name="Picture 2" descr="https://thumbs.dreamstime.com/b/railway-%D1%81%D1%82%D1%80%D0%B5%D0%BB%D0%BA%D0%B8-20607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07" y="473075"/>
            <a:ext cx="5184576" cy="4540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4995871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Допускается движения </a:t>
            </a:r>
            <a:r>
              <a:rPr lang="ru-RU" sz="2000" b="1" dirty="0">
                <a:solidFill>
                  <a:srgbClr val="C00000"/>
                </a:solidFill>
              </a:rPr>
              <a:t>пассажирских</a:t>
            </a:r>
            <a:r>
              <a:rPr lang="ru-RU" sz="2000" b="1" dirty="0"/>
              <a:t> поездов </a:t>
            </a:r>
            <a:r>
              <a:rPr lang="ru-RU" sz="2000" dirty="0"/>
              <a:t>по стрелочным переводам марки </a:t>
            </a:r>
            <a:r>
              <a:rPr lang="ru-RU" sz="2000" b="1" dirty="0">
                <a:solidFill>
                  <a:srgbClr val="C00000"/>
                </a:solidFill>
              </a:rPr>
              <a:t>1/9 </a:t>
            </a:r>
            <a:r>
              <a:rPr lang="ru-RU" sz="2000" b="1" u="sng" dirty="0">
                <a:solidFill>
                  <a:srgbClr val="C00000"/>
                </a:solidFill>
              </a:rPr>
              <a:t>без отклонения </a:t>
            </a:r>
            <a:r>
              <a:rPr lang="ru-RU" sz="2000" b="1" dirty="0">
                <a:solidFill>
                  <a:srgbClr val="C00000"/>
                </a:solidFill>
              </a:rPr>
              <a:t>на боковой путь</a:t>
            </a:r>
            <a:r>
              <a:rPr lang="ru-RU" sz="2000" dirty="0"/>
              <a:t>, если замена таких переводов на марку 1/11  не представляется возможным.</a:t>
            </a:r>
          </a:p>
        </p:txBody>
      </p:sp>
    </p:spTree>
    <p:extLst>
      <p:ext uri="{BB962C8B-B14F-4D97-AF65-F5344CB8AC3E}">
        <p14:creationId xmlns:p14="http://schemas.microsoft.com/office/powerpoint/2010/main" val="204102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2" descr="Пологая стрелка с крестовиной марки 1/18, нечетная горловина., станция Огр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277" y="465138"/>
            <a:ext cx="6591254" cy="382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5575" y="4509120"/>
            <a:ext cx="888092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 eaLnBrk="0" fontAlgn="base" hangingPunct="0">
              <a:spcAft>
                <a:spcPct val="0"/>
              </a:spcAft>
              <a:buNone/>
              <a:defRPr/>
            </a:pPr>
            <a:r>
              <a:rPr lang="ru-RU" sz="2000" b="1" dirty="0">
                <a:solidFill>
                  <a:prstClr val="black"/>
                </a:solidFill>
                <a:ea typeface="ＭＳ Ｐゴシック" pitchFamily="34" charset="-128"/>
              </a:rPr>
              <a:t>Для приёма </a:t>
            </a:r>
            <a:r>
              <a:rPr lang="ru-RU" sz="2000" dirty="0">
                <a:solidFill>
                  <a:prstClr val="black"/>
                </a:solidFill>
                <a:ea typeface="ＭＳ Ｐゴシック" pitchFamily="34" charset="-128"/>
              </a:rPr>
              <a:t>поездов на станцию </a:t>
            </a:r>
            <a:r>
              <a:rPr lang="ru-RU" sz="2000" b="1" dirty="0">
                <a:solidFill>
                  <a:prstClr val="black"/>
                </a:solidFill>
                <a:ea typeface="ＭＳ Ｐゴシック" pitchFamily="34" charset="-128"/>
              </a:rPr>
              <a:t>на боковой путь </a:t>
            </a:r>
            <a:r>
              <a:rPr lang="ru-RU" sz="2000" dirty="0">
                <a:solidFill>
                  <a:prstClr val="black"/>
                </a:solidFill>
                <a:ea typeface="ＭＳ Ｐゴシック" pitchFamily="34" charset="-128"/>
              </a:rPr>
              <a:t>со скоростью </a:t>
            </a:r>
            <a:r>
              <a:rPr lang="ru-RU" sz="2000" b="1" dirty="0">
                <a:solidFill>
                  <a:prstClr val="black"/>
                </a:solidFill>
                <a:ea typeface="ＭＳ Ｐゴシック" pitchFamily="34" charset="-128"/>
              </a:rPr>
              <a:t>не более </a:t>
            </a:r>
            <a:r>
              <a:rPr lang="ru-RU" sz="2000" b="1" dirty="0" smtClean="0">
                <a:solidFill>
                  <a:prstClr val="black"/>
                </a:solidFill>
                <a:ea typeface="ＭＳ Ｐゴシック" pitchFamily="34" charset="-128"/>
              </a:rPr>
              <a:t>80 км/ч </a:t>
            </a:r>
            <a:r>
              <a:rPr lang="ru-RU" sz="2000" dirty="0">
                <a:solidFill>
                  <a:prstClr val="black"/>
                </a:solidFill>
                <a:ea typeface="ＭＳ Ｐゴシック" pitchFamily="34" charset="-128"/>
              </a:rPr>
              <a:t>– марка крестовины </a:t>
            </a:r>
            <a:r>
              <a:rPr lang="ru-RU" sz="2000" b="1" dirty="0">
                <a:solidFill>
                  <a:srgbClr val="C00000"/>
                </a:solidFill>
                <a:ea typeface="ＭＳ Ｐゴシック" pitchFamily="34" charset="-128"/>
              </a:rPr>
              <a:t>1/18</a:t>
            </a:r>
            <a:r>
              <a:rPr lang="ru-RU" sz="2000" dirty="0">
                <a:solidFill>
                  <a:srgbClr val="C00000"/>
                </a:solidFill>
                <a:ea typeface="ＭＳ Ｐゴシック" pitchFamily="34" charset="-128"/>
              </a:rPr>
              <a:t>;</a:t>
            </a:r>
            <a:r>
              <a:rPr lang="ru-RU" sz="2000" dirty="0">
                <a:solidFill>
                  <a:prstClr val="black"/>
                </a:solidFill>
                <a:ea typeface="ＭＳ Ｐゴシック" pitchFamily="34" charset="-128"/>
              </a:rPr>
              <a:t> со скоростью </a:t>
            </a:r>
            <a:r>
              <a:rPr lang="ru-RU" sz="2000" b="1" dirty="0" smtClean="0">
                <a:solidFill>
                  <a:prstClr val="black"/>
                </a:solidFill>
                <a:ea typeface="ＭＳ Ｐゴシック" pitchFamily="34" charset="-128"/>
              </a:rPr>
              <a:t>не </a:t>
            </a:r>
            <a:r>
              <a:rPr lang="ru-RU" sz="2000" b="1" dirty="0">
                <a:solidFill>
                  <a:prstClr val="black"/>
                </a:solidFill>
                <a:ea typeface="ＭＳ Ｐゴシック" pitchFamily="34" charset="-128"/>
              </a:rPr>
              <a:t>более 120 км/ ч </a:t>
            </a:r>
            <a:r>
              <a:rPr lang="ru-RU" sz="2000" dirty="0">
                <a:solidFill>
                  <a:prstClr val="black"/>
                </a:solidFill>
                <a:ea typeface="ＭＳ Ｐゴシック" pitchFamily="34" charset="-128"/>
              </a:rPr>
              <a:t>– марка крестовины </a:t>
            </a:r>
            <a:r>
              <a:rPr lang="ru-RU" sz="2000" b="1" dirty="0">
                <a:solidFill>
                  <a:srgbClr val="C00000"/>
                </a:solidFill>
                <a:ea typeface="ＭＳ Ｐゴシック" pitchFamily="34" charset="-128"/>
              </a:rPr>
              <a:t>1/22.</a:t>
            </a:r>
          </a:p>
        </p:txBody>
      </p:sp>
    </p:spTree>
    <p:extLst>
      <p:ext uri="{BB962C8B-B14F-4D97-AF65-F5344CB8AC3E}">
        <p14:creationId xmlns:p14="http://schemas.microsoft.com/office/powerpoint/2010/main" val="351633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-299566"/>
            <a:ext cx="8928992" cy="76470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2954" y="4252963"/>
            <a:ext cx="9031046" cy="266429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900" b="1" dirty="0">
                <a:solidFill>
                  <a:srgbClr val="002060"/>
                </a:solidFill>
              </a:rPr>
              <a:t>На железнодорожных путях </a:t>
            </a:r>
            <a:r>
              <a:rPr lang="ru-RU" sz="2900" b="1" u="sng" dirty="0">
                <a:solidFill>
                  <a:srgbClr val="002060"/>
                </a:solidFill>
              </a:rPr>
              <a:t>необщего</a:t>
            </a:r>
            <a:r>
              <a:rPr lang="ru-RU" sz="2900" b="1" dirty="0">
                <a:solidFill>
                  <a:srgbClr val="002060"/>
                </a:solidFill>
              </a:rPr>
              <a:t> пользования :</a:t>
            </a:r>
          </a:p>
          <a:p>
            <a:pPr marL="0" indent="0">
              <a:buNone/>
            </a:pPr>
            <a:r>
              <a:rPr lang="ru-RU" sz="2900" b="1" dirty="0"/>
              <a:t>на главных и </a:t>
            </a:r>
            <a:r>
              <a:rPr lang="ru-RU" sz="2900" b="1" dirty="0" err="1"/>
              <a:t>приемо</a:t>
            </a:r>
            <a:r>
              <a:rPr lang="ru-RU" sz="2900" b="1" dirty="0"/>
              <a:t>-отправочных </a:t>
            </a:r>
            <a:r>
              <a:rPr lang="ru-RU" sz="2900" b="1" dirty="0" smtClean="0"/>
              <a:t>путях </a:t>
            </a:r>
            <a:r>
              <a:rPr lang="ru-RU" sz="2900" b="1" dirty="0"/>
              <a:t>- </a:t>
            </a:r>
            <a:r>
              <a:rPr lang="ru-RU" sz="2900" b="1" dirty="0">
                <a:solidFill>
                  <a:srgbClr val="C00000"/>
                </a:solidFill>
              </a:rPr>
              <a:t>не круче 1/9;</a:t>
            </a:r>
          </a:p>
          <a:p>
            <a:pPr marL="0" indent="0">
              <a:buNone/>
            </a:pPr>
            <a:r>
              <a:rPr lang="ru-RU" sz="2900" b="1" dirty="0"/>
              <a:t>симметричных крестовин - </a:t>
            </a:r>
            <a:r>
              <a:rPr lang="ru-RU" sz="2900" b="1" dirty="0">
                <a:solidFill>
                  <a:srgbClr val="C00000"/>
                </a:solidFill>
              </a:rPr>
              <a:t>не круче 1/6;</a:t>
            </a:r>
          </a:p>
          <a:p>
            <a:pPr marL="0" indent="0">
              <a:buNone/>
            </a:pPr>
            <a:r>
              <a:rPr lang="ru-RU" sz="2900" b="1" dirty="0"/>
              <a:t>на прочих </a:t>
            </a:r>
            <a:r>
              <a:rPr lang="ru-RU" sz="2900" b="1" dirty="0" smtClean="0"/>
              <a:t>путях </a:t>
            </a:r>
            <a:r>
              <a:rPr lang="ru-RU" sz="2900" b="1" dirty="0"/>
              <a:t>- </a:t>
            </a:r>
            <a:r>
              <a:rPr lang="ru-RU" sz="2900" b="1" dirty="0">
                <a:solidFill>
                  <a:srgbClr val="C00000"/>
                </a:solidFill>
              </a:rPr>
              <a:t>не круче 1/7;</a:t>
            </a:r>
          </a:p>
          <a:p>
            <a:pPr marL="0" indent="0">
              <a:buNone/>
            </a:pPr>
            <a:r>
              <a:rPr lang="ru-RU" sz="2900" b="1" dirty="0"/>
              <a:t>симметричных крестовин - </a:t>
            </a:r>
            <a:r>
              <a:rPr lang="ru-RU" sz="2900" b="1" dirty="0">
                <a:solidFill>
                  <a:srgbClr val="C00000"/>
                </a:solidFill>
              </a:rPr>
              <a:t>не круче 1/4,5;</a:t>
            </a:r>
          </a:p>
          <a:p>
            <a:pPr marL="0" indent="0">
              <a:buNone/>
            </a:pPr>
            <a:r>
              <a:rPr lang="ru-RU" sz="2900" b="1" dirty="0"/>
              <a:t>на </a:t>
            </a:r>
            <a:r>
              <a:rPr lang="ru-RU" sz="2900" b="1" dirty="0" err="1"/>
              <a:t>подгорочных</a:t>
            </a:r>
            <a:r>
              <a:rPr lang="ru-RU" sz="2900" b="1" dirty="0"/>
              <a:t> </a:t>
            </a:r>
            <a:r>
              <a:rPr lang="ru-RU" sz="2900" b="1" dirty="0" smtClean="0"/>
              <a:t>путях </a:t>
            </a:r>
            <a:r>
              <a:rPr lang="ru-RU" sz="2900" b="1" dirty="0"/>
              <a:t>- </a:t>
            </a:r>
            <a:r>
              <a:rPr lang="ru-RU" sz="2900" b="1" dirty="0">
                <a:solidFill>
                  <a:srgbClr val="C00000"/>
                </a:solidFill>
              </a:rPr>
              <a:t>не круче 1/9;</a:t>
            </a:r>
          </a:p>
          <a:p>
            <a:pPr marL="0" indent="0">
              <a:buNone/>
            </a:pPr>
            <a:r>
              <a:rPr lang="ru-RU" sz="2900" b="1" dirty="0"/>
              <a:t>симметричных - </a:t>
            </a:r>
            <a:r>
              <a:rPr lang="ru-RU" sz="2900" b="1" dirty="0">
                <a:solidFill>
                  <a:srgbClr val="C00000"/>
                </a:solidFill>
              </a:rPr>
              <a:t>не круче 1/6</a:t>
            </a:r>
            <a:r>
              <a:rPr lang="ru-RU" sz="2900" b="1" dirty="0" smtClean="0">
                <a:solidFill>
                  <a:srgbClr val="C00000"/>
                </a:solidFill>
              </a:rPr>
              <a:t>.</a:t>
            </a:r>
            <a:r>
              <a:rPr lang="ru-RU" sz="2600" dirty="0"/>
              <a:t> </a:t>
            </a:r>
            <a:r>
              <a:rPr lang="ru-RU" sz="2600" dirty="0" smtClean="0"/>
              <a:t>                                                                         </a:t>
            </a:r>
            <a:r>
              <a:rPr lang="ru-RU" sz="2000" dirty="0" smtClean="0"/>
              <a:t>(</a:t>
            </a:r>
            <a:r>
              <a:rPr lang="ru-RU" sz="2000" dirty="0"/>
              <a:t>ПТЭ Прил.1 п.14)</a:t>
            </a:r>
          </a:p>
          <a:p>
            <a:pPr marL="0" indent="0">
              <a:buNone/>
            </a:pPr>
            <a:r>
              <a:rPr lang="ru-RU" sz="2600" dirty="0" smtClean="0"/>
              <a:t>                                                                                                                                                            </a:t>
            </a: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0" name="Picture 2" descr="http://otvali.ru/wp-content/uploads/2018/12/1255516087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046" y="193778"/>
            <a:ext cx="7086214" cy="4036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274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5990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3344219"/>
            <a:ext cx="8880921" cy="23371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Ж.д. </a:t>
            </a:r>
            <a:r>
              <a:rPr lang="ru-RU" sz="2000" b="1" dirty="0">
                <a:solidFill>
                  <a:srgbClr val="C00000"/>
                </a:solidFill>
              </a:rPr>
              <a:t>станции, разъезды и обгонные пункты </a:t>
            </a:r>
            <a:r>
              <a:rPr lang="ru-RU" sz="2000" dirty="0"/>
              <a:t>должны располагаться </a:t>
            </a:r>
            <a:r>
              <a:rPr lang="ru-RU" sz="2000" b="1" u="sng" dirty="0">
                <a:solidFill>
                  <a:srgbClr val="C00000"/>
                </a:solidFill>
              </a:rPr>
              <a:t>на горизонтальной площадке</a:t>
            </a:r>
            <a:r>
              <a:rPr lang="ru-RU" sz="2000" dirty="0"/>
              <a:t>. </a:t>
            </a:r>
            <a:r>
              <a:rPr lang="ru-RU" sz="2000" b="1" u="sng" dirty="0"/>
              <a:t>В отдельных случаях</a:t>
            </a:r>
            <a:r>
              <a:rPr lang="ru-RU" sz="2000" u="sng" dirty="0"/>
              <a:t> </a:t>
            </a:r>
            <a:r>
              <a:rPr lang="ru-RU" sz="2000" dirty="0"/>
              <a:t>допускается расположение их </a:t>
            </a:r>
            <a:r>
              <a:rPr lang="ru-RU" sz="2000" b="1" dirty="0">
                <a:solidFill>
                  <a:srgbClr val="C00000"/>
                </a:solidFill>
              </a:rPr>
              <a:t>на уклонах не круче 0,0015</a:t>
            </a:r>
            <a:r>
              <a:rPr lang="ru-RU" sz="2000" dirty="0"/>
              <a:t>, а </a:t>
            </a:r>
            <a:r>
              <a:rPr lang="ru-RU" sz="2000" u="sng" dirty="0"/>
              <a:t>в </a:t>
            </a:r>
            <a:r>
              <a:rPr lang="ru-RU" sz="2000" b="1" u="sng" dirty="0"/>
              <a:t>трудных топографических </a:t>
            </a:r>
            <a:r>
              <a:rPr lang="ru-RU" sz="2000" dirty="0"/>
              <a:t>условиях проектирования (далее — трудные условия) —</a:t>
            </a:r>
            <a:r>
              <a:rPr lang="ru-RU" sz="2000" b="1" dirty="0">
                <a:solidFill>
                  <a:srgbClr val="C00000"/>
                </a:solidFill>
              </a:rPr>
              <a:t>круче 0,0025, но не круче 0,010</a:t>
            </a:r>
            <a:r>
              <a:rPr lang="ru-RU" sz="2000" b="1" dirty="0" smtClean="0">
                <a:solidFill>
                  <a:srgbClr val="C0000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                                                                                                                              </a:t>
            </a:r>
            <a:r>
              <a:rPr lang="ru-RU" sz="2000" dirty="0" smtClean="0"/>
              <a:t>  </a:t>
            </a:r>
            <a:r>
              <a:rPr lang="ru-RU" sz="1400" dirty="0" smtClean="0"/>
              <a:t>(</a:t>
            </a:r>
            <a:r>
              <a:rPr lang="ru-RU" sz="1400" dirty="0"/>
              <a:t>ПТЭ Прил.1 п.4)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2" descr="Картинки по запросу оао ржд фото железнодорожный путь в сопряжении прямых и кривых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0" name="Picture 4" descr="Картинки по запросу оао ржд фото железнодорожный станция на уклон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51" y="379251"/>
            <a:ext cx="4288941" cy="288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Картинки по запросу оао ржд фото железнодорожный станция на уклон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79252"/>
            <a:ext cx="4337012" cy="288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725762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4765212"/>
            <a:ext cx="8928992" cy="158417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2400" b="1" dirty="0" smtClean="0"/>
              <a:t>Перед остряками </a:t>
            </a:r>
            <a:r>
              <a:rPr lang="ru-RU" sz="2400" dirty="0" smtClean="0"/>
              <a:t>всех </a:t>
            </a:r>
            <a:r>
              <a:rPr lang="ru-RU" sz="2400" dirty="0" err="1" smtClean="0"/>
              <a:t>противошерстных</a:t>
            </a:r>
            <a:r>
              <a:rPr lang="ru-RU" sz="2400" dirty="0" smtClean="0"/>
              <a:t> стрелочных переводов на главных путях общего пользования должны быть </a:t>
            </a:r>
            <a:r>
              <a:rPr lang="ru-RU" sz="2400" b="1" dirty="0" smtClean="0"/>
              <a:t>уложены отбойные </a:t>
            </a:r>
            <a:r>
              <a:rPr lang="ru-RU" sz="2400" b="1" dirty="0"/>
              <a:t>брусья</a:t>
            </a:r>
            <a:r>
              <a:rPr lang="ru-RU" sz="2400" dirty="0"/>
              <a:t>. Отбойный брус </a:t>
            </a:r>
            <a:r>
              <a:rPr lang="ru-RU" sz="2400" b="1" dirty="0" smtClean="0"/>
              <a:t>защищает</a:t>
            </a:r>
            <a:r>
              <a:rPr lang="ru-RU" sz="2400" dirty="0" smtClean="0"/>
              <a:t> первую переводную тягу </a:t>
            </a:r>
            <a:r>
              <a:rPr lang="ru-RU" sz="2400" b="1" dirty="0"/>
              <a:t>от механических повреждений</a:t>
            </a:r>
            <a:r>
              <a:rPr lang="ru-RU" sz="2400" dirty="0"/>
              <a:t>, которые могут привести к сходу подвижного состава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                                                                                                                         </a:t>
            </a:r>
            <a:r>
              <a:rPr lang="ru-RU" sz="1600" dirty="0" smtClean="0"/>
              <a:t>(</a:t>
            </a:r>
            <a:r>
              <a:rPr lang="ru-RU" sz="1600" dirty="0"/>
              <a:t>ПТЭ Прил.1 п.14)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794" name="Picture 2" descr="https://konspekta.net/studopedianet/baza3/248953060949.files/image0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5" y="433198"/>
            <a:ext cx="7344816" cy="433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246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3658200"/>
            <a:ext cx="8928992" cy="1329011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2900" b="1" dirty="0" smtClean="0"/>
              <a:t>Централизованные стрелки </a:t>
            </a:r>
            <a:r>
              <a:rPr lang="ru-RU" sz="2900" dirty="0" smtClean="0"/>
              <a:t>на путях общего пользования в зависимости от климатических и других условий </a:t>
            </a:r>
            <a:r>
              <a:rPr lang="ru-RU" sz="2900" b="1" dirty="0" smtClean="0"/>
              <a:t>оборудуются устройствами механизированной очистки или </a:t>
            </a:r>
            <a:r>
              <a:rPr lang="ru-RU" sz="2900" b="1" dirty="0"/>
              <a:t>снеготаяния</a:t>
            </a:r>
            <a:r>
              <a:rPr lang="ru-RU" sz="2900" b="1" dirty="0" smtClean="0"/>
              <a:t>.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                                                                     </a:t>
            </a:r>
            <a:r>
              <a:rPr lang="ru-RU" sz="2000" dirty="0"/>
              <a:t>(ПТЭ Прил.1 п.14)</a:t>
            </a:r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4818" name="Picture 2" descr="http://uralput.ru/uploadedFiles/images/378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5475"/>
            <a:ext cx="4140035" cy="2860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4" descr="https://to-168.com/images/cms/thumbs/history_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988" y="625476"/>
            <a:ext cx="4356484" cy="2860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73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32313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4756" y="4509120"/>
            <a:ext cx="8928992" cy="9243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/>
              <a:t>1. </a:t>
            </a:r>
            <a:r>
              <a:rPr lang="ru-RU" sz="2000" b="1" dirty="0" smtClean="0">
                <a:solidFill>
                  <a:srgbClr val="C00000"/>
                </a:solidFill>
              </a:rPr>
              <a:t>Разъединение </a:t>
            </a:r>
            <a:r>
              <a:rPr lang="ru-RU" sz="2000" b="1" dirty="0">
                <a:solidFill>
                  <a:srgbClr val="C00000"/>
                </a:solidFill>
              </a:rPr>
              <a:t>стрелочных остряков и подвижных сердечников крестовин с тягами;</a:t>
            </a:r>
          </a:p>
          <a:p>
            <a:pPr marL="0" indent="0">
              <a:buNone/>
            </a:pPr>
            <a:endParaRPr lang="ru-RU" sz="2400" b="1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37984" y="274739"/>
            <a:ext cx="52893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Неисправности стрелочного перевода</a:t>
            </a:r>
          </a:p>
        </p:txBody>
      </p:sp>
      <p:pic>
        <p:nvPicPr>
          <p:cNvPr id="35842" name="Picture 2" descr="http://rzd1.eor.pw/resources/lections/page/img/1-1-4-2/img-1_1_4_2_1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736404"/>
            <a:ext cx="4428492" cy="3589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4" name="Picture 4" descr="http://rzd1.eor.pw/resources/lections/page/img/1-1-4-2/img-1_1_4_2_1_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124" y="736561"/>
            <a:ext cx="4056385" cy="3589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31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5371199"/>
            <a:ext cx="8928992" cy="936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/>
              <a:t>2</a:t>
            </a:r>
            <a:r>
              <a:rPr lang="ru-RU" sz="2000" b="1" dirty="0" smtClean="0"/>
              <a:t>. </a:t>
            </a:r>
            <a:r>
              <a:rPr lang="ru-RU" sz="2000" b="1" dirty="0" smtClean="0">
                <a:solidFill>
                  <a:srgbClr val="C00000"/>
                </a:solidFill>
              </a:rPr>
              <a:t>Отставание </a:t>
            </a:r>
            <a:r>
              <a:rPr lang="ru-RU" sz="2000" b="1" dirty="0">
                <a:solidFill>
                  <a:srgbClr val="C00000"/>
                </a:solidFill>
              </a:rPr>
              <a:t>остряка от рамного рельса, </a:t>
            </a:r>
            <a:r>
              <a:rPr lang="ru-RU" sz="2000" b="1" dirty="0" smtClean="0">
                <a:solidFill>
                  <a:srgbClr val="C00000"/>
                </a:solidFill>
              </a:rPr>
              <a:t>подвижного сердечника </a:t>
            </a:r>
            <a:r>
              <a:rPr lang="ru-RU" sz="2000" b="1" dirty="0">
                <a:solidFill>
                  <a:srgbClr val="C00000"/>
                </a:solidFill>
              </a:rPr>
              <a:t>крестовины от </a:t>
            </a:r>
            <a:r>
              <a:rPr lang="ru-RU" sz="2000" b="1" dirty="0" err="1">
                <a:solidFill>
                  <a:srgbClr val="C00000"/>
                </a:solidFill>
              </a:rPr>
              <a:t>усовика</a:t>
            </a:r>
            <a:r>
              <a:rPr lang="ru-RU" sz="2000" b="1" dirty="0">
                <a:solidFill>
                  <a:srgbClr val="C00000"/>
                </a:solidFill>
              </a:rPr>
              <a:t> на 4 мм и </a:t>
            </a:r>
            <a:r>
              <a:rPr lang="ru-RU" sz="2000" b="1" dirty="0" smtClean="0">
                <a:solidFill>
                  <a:srgbClr val="C00000"/>
                </a:solidFill>
              </a:rPr>
              <a:t>более;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6" descr="img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6" t="5240" r="3236"/>
          <a:stretch/>
        </p:blipFill>
        <p:spPr bwMode="auto">
          <a:xfrm>
            <a:off x="4788024" y="2996952"/>
            <a:ext cx="3240360" cy="2348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6" name="Picture 2" descr="http://rzd1.eor.pw/resources/lections/page/img/1-1-4-2/img-1_1_4_2_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2996952"/>
            <a:ext cx="3528392" cy="2348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8" name="Picture 4" descr="https://present5.com/presentation/-119335822_437553457/image-1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04" t="39248" r="7574" b="17150"/>
          <a:stretch/>
        </p:blipFill>
        <p:spPr bwMode="auto">
          <a:xfrm>
            <a:off x="4788024" y="465138"/>
            <a:ext cx="3240360" cy="2450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70" name="Picture 6" descr="http://morepic.ru/thumbs3/rnr_275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444899"/>
            <a:ext cx="3528392" cy="2470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90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5170624"/>
            <a:ext cx="8928992" cy="1329011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3. </a:t>
            </a:r>
            <a:r>
              <a:rPr lang="ru-RU" b="1" dirty="0" err="1" smtClean="0">
                <a:solidFill>
                  <a:srgbClr val="C00000"/>
                </a:solidFill>
              </a:rPr>
              <a:t>Выкрашивание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остряка или подвижного </a:t>
            </a:r>
            <a:r>
              <a:rPr lang="ru-RU" b="1" dirty="0" smtClean="0">
                <a:solidFill>
                  <a:srgbClr val="C00000"/>
                </a:solidFill>
              </a:rPr>
              <a:t>сердечника</a:t>
            </a:r>
            <a:r>
              <a:rPr lang="ru-RU" b="1" dirty="0" smtClean="0"/>
              <a:t>, </a:t>
            </a:r>
            <a:r>
              <a:rPr lang="ru-RU" b="1" dirty="0"/>
              <a:t>при котором создается опасность </a:t>
            </a:r>
            <a:r>
              <a:rPr lang="ru-RU" b="1" dirty="0" err="1"/>
              <a:t>набегания</a:t>
            </a:r>
            <a:r>
              <a:rPr lang="ru-RU" b="1" dirty="0"/>
              <a:t> </a:t>
            </a:r>
            <a:r>
              <a:rPr lang="ru-RU" b="1" dirty="0" smtClean="0"/>
              <a:t>гребня и во всех случаях на путях общего пользования, а на путях необщего пользования для стрелочных переводов марки 1/7 и </a:t>
            </a:r>
            <a:r>
              <a:rPr lang="ru-RU" b="1" dirty="0" err="1" smtClean="0"/>
              <a:t>положе</a:t>
            </a:r>
            <a:r>
              <a:rPr lang="ru-RU" b="1" dirty="0" smtClean="0"/>
              <a:t>, симметричных – марки 1/6, </a:t>
            </a:r>
            <a:r>
              <a:rPr lang="ru-RU" b="1" dirty="0" err="1" smtClean="0"/>
              <a:t>выкрашивание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C00000"/>
                </a:solidFill>
              </a:rPr>
              <a:t>длиной:</a:t>
            </a:r>
            <a:endParaRPr lang="ru-RU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b="1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6" descr="1e465111-909d-9b07-f1ef-b94523291a28"/>
          <p:cNvPicPr>
            <a:picLocks noChangeAspect="1" noChangeArrowheads="1"/>
          </p:cNvPicPr>
          <p:nvPr/>
        </p:nvPicPr>
        <p:blipFill>
          <a:blip r:embed="rId2" cstate="print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46571"/>
            <a:ext cx="4840089" cy="4547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https://slide-share.ru/image/532783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4" t="1988" r="3298" b="4514"/>
          <a:stretch/>
        </p:blipFill>
        <p:spPr bwMode="auto">
          <a:xfrm>
            <a:off x="5300464" y="342325"/>
            <a:ext cx="3603394" cy="2603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4" name="Picture 2" descr="http://rzd1.eor.pw/resources/lections/page/img/1-1-4-2/img-1_1_4_2_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465" y="2877716"/>
            <a:ext cx="3603394" cy="2333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084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59905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2775" y="4669558"/>
            <a:ext cx="8423721" cy="1635459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5000" b="1" dirty="0"/>
              <a:t>на главных </a:t>
            </a:r>
            <a:r>
              <a:rPr lang="ru-RU" sz="5000" b="1" dirty="0" smtClean="0"/>
              <a:t>путях </a:t>
            </a:r>
            <a:r>
              <a:rPr lang="ru-RU" sz="5000" b="1" dirty="0"/>
              <a:t>- </a:t>
            </a:r>
            <a:r>
              <a:rPr lang="ru-RU" sz="5000" b="1" dirty="0">
                <a:solidFill>
                  <a:srgbClr val="C00000"/>
                </a:solidFill>
              </a:rPr>
              <a:t>200 мм и более;</a:t>
            </a:r>
          </a:p>
          <a:p>
            <a:pPr marL="0" indent="0">
              <a:buNone/>
            </a:pPr>
            <a:r>
              <a:rPr lang="ru-RU" sz="5000" b="1" dirty="0" smtClean="0"/>
              <a:t>на </a:t>
            </a:r>
            <a:r>
              <a:rPr lang="ru-RU" sz="5000" b="1" dirty="0" err="1"/>
              <a:t>приемо</a:t>
            </a:r>
            <a:r>
              <a:rPr lang="ru-RU" sz="5000" b="1" dirty="0"/>
              <a:t>-отправочных </a:t>
            </a:r>
            <a:r>
              <a:rPr lang="ru-RU" sz="5000" b="1" dirty="0" smtClean="0"/>
              <a:t>путях </a:t>
            </a:r>
            <a:r>
              <a:rPr lang="ru-RU" sz="5000" b="1" dirty="0"/>
              <a:t>- </a:t>
            </a:r>
            <a:r>
              <a:rPr lang="ru-RU" sz="5000" b="1" dirty="0">
                <a:solidFill>
                  <a:srgbClr val="C00000"/>
                </a:solidFill>
              </a:rPr>
              <a:t>300 мм и более;</a:t>
            </a:r>
          </a:p>
          <a:p>
            <a:pPr marL="0" indent="0">
              <a:buNone/>
            </a:pPr>
            <a:r>
              <a:rPr lang="ru-RU" sz="5000" b="1" dirty="0" smtClean="0"/>
              <a:t>на </a:t>
            </a:r>
            <a:r>
              <a:rPr lang="ru-RU" sz="5000" b="1" dirty="0"/>
              <a:t>прочих станционных </a:t>
            </a:r>
            <a:r>
              <a:rPr lang="ru-RU" sz="5000" b="1" dirty="0" smtClean="0"/>
              <a:t>путях </a:t>
            </a:r>
            <a:r>
              <a:rPr lang="ru-RU" sz="5000" b="1" dirty="0"/>
              <a:t>- </a:t>
            </a:r>
            <a:r>
              <a:rPr lang="ru-RU" sz="5000" b="1" dirty="0">
                <a:solidFill>
                  <a:srgbClr val="C00000"/>
                </a:solidFill>
              </a:rPr>
              <a:t>400 мм и </a:t>
            </a:r>
            <a:r>
              <a:rPr lang="ru-RU" sz="5000" b="1" dirty="0" smtClean="0">
                <a:solidFill>
                  <a:srgbClr val="C00000"/>
                </a:solidFill>
              </a:rPr>
              <a:t>более.</a:t>
            </a:r>
            <a:endParaRPr lang="ru-RU" sz="5000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sz="4300" dirty="0" smtClean="0"/>
              <a:t>                                                                                                                                          </a:t>
            </a:r>
            <a:r>
              <a:rPr lang="ru-RU" sz="3500" dirty="0" smtClean="0"/>
              <a:t>(</a:t>
            </a:r>
            <a:r>
              <a:rPr lang="ru-RU" sz="3500" dirty="0"/>
              <a:t>ПТЭ Прил.1 п.15)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986" name="Picture 2" descr="http://www.nisa.com.ua/im/foto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67" y="474899"/>
            <a:ext cx="8250176" cy="4194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949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50177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2954" y="5166351"/>
            <a:ext cx="8923542" cy="1224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/>
              <a:t>4. </a:t>
            </a:r>
            <a:r>
              <a:rPr lang="ru-RU" sz="2000" b="1" dirty="0">
                <a:solidFill>
                  <a:srgbClr val="C00000"/>
                </a:solidFill>
              </a:rPr>
              <a:t>Понижение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остряка и подвижного сердечника против рамного рельса на 2 мм и более </a:t>
            </a:r>
            <a:r>
              <a:rPr lang="ru-RU" sz="2000" b="1" dirty="0"/>
              <a:t>измеряемое в сечении остряка 50 мм и более;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0161" t="35746" r="21651" b="13787"/>
          <a:stretch/>
        </p:blipFill>
        <p:spPr>
          <a:xfrm>
            <a:off x="150312" y="509707"/>
            <a:ext cx="2367293" cy="23432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18500"/>
          <a:stretch/>
        </p:blipFill>
        <p:spPr>
          <a:xfrm>
            <a:off x="2332583" y="465138"/>
            <a:ext cx="6703913" cy="483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16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357655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02695" y="4241813"/>
            <a:ext cx="8712968" cy="259228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20674" y="5023423"/>
            <a:ext cx="89158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5</a:t>
            </a:r>
            <a:r>
              <a:rPr lang="ru-RU" sz="2000" b="1" dirty="0" smtClean="0"/>
              <a:t>. </a:t>
            </a:r>
            <a:r>
              <a:rPr lang="ru-RU" sz="2000" b="1" dirty="0" smtClean="0">
                <a:solidFill>
                  <a:srgbClr val="C00000"/>
                </a:solidFill>
              </a:rPr>
              <a:t>Расстояние </a:t>
            </a:r>
            <a:r>
              <a:rPr lang="ru-RU" sz="2000" b="1" dirty="0">
                <a:solidFill>
                  <a:srgbClr val="C00000"/>
                </a:solidFill>
              </a:rPr>
              <a:t>между рабочей гранью сердечника крестовины и рабочей гранью головки контррельса менее 1472 мм;</a:t>
            </a:r>
          </a:p>
          <a:p>
            <a:r>
              <a:rPr lang="ru-RU" sz="2000" b="1" dirty="0"/>
              <a:t>6.</a:t>
            </a:r>
            <a:r>
              <a:rPr lang="ru-RU" sz="2000" b="1" dirty="0">
                <a:solidFill>
                  <a:srgbClr val="C00000"/>
                </a:solidFill>
              </a:rPr>
              <a:t> Расстояние между рабочей гранью контррельса и </a:t>
            </a:r>
            <a:r>
              <a:rPr lang="ru-RU" sz="2000" b="1" dirty="0" err="1">
                <a:solidFill>
                  <a:srgbClr val="C00000"/>
                </a:solidFill>
              </a:rPr>
              <a:t>усовика</a:t>
            </a:r>
            <a:r>
              <a:rPr lang="ru-RU" sz="2000" b="1" dirty="0">
                <a:solidFill>
                  <a:srgbClr val="C00000"/>
                </a:solidFill>
              </a:rPr>
              <a:t> более 1435 мм;</a:t>
            </a:r>
          </a:p>
        </p:txBody>
      </p:sp>
      <p:pic>
        <p:nvPicPr>
          <p:cNvPr id="24578" name="Picture 2" descr="https://avatars.mds.yandex.net/get-pdb/1813399/ac1e9d4f-36dc-470a-b229-64405aa0a154/s120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2" r="12335" b="38767"/>
          <a:stretch/>
        </p:blipFill>
        <p:spPr bwMode="auto">
          <a:xfrm>
            <a:off x="93951" y="422890"/>
            <a:ext cx="5256584" cy="254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http://rzd1.eor.pw/resources/lections/page/img/1-1-4-2/img-1_1_4_2_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3" b="11725"/>
          <a:stretch/>
        </p:blipFill>
        <p:spPr bwMode="auto">
          <a:xfrm>
            <a:off x="99841" y="3007199"/>
            <a:ext cx="8880921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ТЕХНИЧЕСКАЯ ЭКСПЛУАТАЦИЯ СООРУЖЕНИЙ И УСТРОЙСТВ ПУТЕВОГО ХОЗЯЙСТВА Неисправности стрелочных переводов и глухих пересечений с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9" t="44661" r="24052" b="11939"/>
          <a:stretch/>
        </p:blipFill>
        <p:spPr bwMode="auto">
          <a:xfrm>
            <a:off x="5436096" y="422890"/>
            <a:ext cx="3600400" cy="2584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38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87506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31032" y="5071136"/>
            <a:ext cx="8712968" cy="6796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/>
              <a:t>7. </a:t>
            </a:r>
            <a:r>
              <a:rPr lang="ru-RU" sz="2000" b="1" dirty="0" smtClean="0">
                <a:solidFill>
                  <a:srgbClr val="C00000"/>
                </a:solidFill>
              </a:rPr>
              <a:t>Излом  </a:t>
            </a:r>
            <a:r>
              <a:rPr lang="ru-RU" sz="2000" b="1" dirty="0">
                <a:solidFill>
                  <a:srgbClr val="C00000"/>
                </a:solidFill>
              </a:rPr>
              <a:t>остряка </a:t>
            </a:r>
            <a:r>
              <a:rPr lang="ru-RU" sz="2000" b="1" dirty="0" smtClean="0">
                <a:solidFill>
                  <a:srgbClr val="C00000"/>
                </a:solidFill>
              </a:rPr>
              <a:t>или </a:t>
            </a:r>
            <a:r>
              <a:rPr lang="ru-RU" sz="2000" b="1" dirty="0">
                <a:solidFill>
                  <a:srgbClr val="C00000"/>
                </a:solidFill>
              </a:rPr>
              <a:t>рамного рельса;</a:t>
            </a:r>
          </a:p>
          <a:p>
            <a:pPr marL="0" indent="0">
              <a:buNone/>
            </a:pPr>
            <a:endParaRPr lang="ru-RU" sz="2400" b="1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38" name="Picture 2" descr="http://rzd1.eor.pw/resources/lections/page/img/1-1-4-2/img-1_1_4_2_6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716" y="355027"/>
            <a:ext cx="8728567" cy="4673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202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540296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15516" y="5508732"/>
            <a:ext cx="8712968" cy="606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/>
              <a:t>8. </a:t>
            </a:r>
            <a:r>
              <a:rPr lang="ru-RU" sz="2000" b="1" dirty="0" smtClean="0">
                <a:solidFill>
                  <a:srgbClr val="C00000"/>
                </a:solidFill>
              </a:rPr>
              <a:t>Излом </a:t>
            </a:r>
            <a:r>
              <a:rPr lang="ru-RU" sz="2000" b="1" dirty="0">
                <a:solidFill>
                  <a:srgbClr val="C00000"/>
                </a:solidFill>
              </a:rPr>
              <a:t>крестовины (сердечника, </a:t>
            </a:r>
            <a:r>
              <a:rPr lang="ru-RU" sz="2000" b="1" dirty="0" err="1">
                <a:solidFill>
                  <a:srgbClr val="C00000"/>
                </a:solidFill>
              </a:rPr>
              <a:t>усовика</a:t>
            </a:r>
            <a:r>
              <a:rPr lang="ru-RU" sz="2000" b="1" dirty="0">
                <a:solidFill>
                  <a:srgbClr val="C00000"/>
                </a:solidFill>
              </a:rPr>
              <a:t> или </a:t>
            </a:r>
            <a:r>
              <a:rPr lang="ru-RU" sz="2000" b="1" dirty="0" smtClean="0">
                <a:solidFill>
                  <a:srgbClr val="C00000"/>
                </a:solidFill>
              </a:rPr>
              <a:t>контррельса);</a:t>
            </a:r>
            <a:endParaRPr lang="ru-RU" sz="20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3010" name="Picture 2" descr="http://rzd1.eor.pw/resources/lections/page/img/1-1-4-2/img-1_1_4_2_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50317"/>
            <a:ext cx="8712968" cy="5271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56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7667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3270477"/>
            <a:ext cx="8986024" cy="252028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600" b="1" u="sng" dirty="0" smtClean="0">
                <a:solidFill>
                  <a:srgbClr val="7030A0"/>
                </a:solidFill>
              </a:rPr>
              <a:t>В профиле выделяют два элемента: </a:t>
            </a:r>
          </a:p>
          <a:p>
            <a:pPr marL="0" indent="0" algn="just">
              <a:buNone/>
            </a:pPr>
            <a:r>
              <a:rPr lang="ru-RU" sz="2600" b="1" dirty="0" smtClean="0">
                <a:solidFill>
                  <a:srgbClr val="C00000"/>
                </a:solidFill>
              </a:rPr>
              <a:t>Горизонтальные площадки- </a:t>
            </a:r>
            <a:r>
              <a:rPr lang="ru-RU" sz="2600" dirty="0" smtClean="0"/>
              <a:t>характеризуются </a:t>
            </a:r>
            <a:r>
              <a:rPr lang="ru-RU" sz="2600" dirty="0" smtClean="0">
                <a:solidFill>
                  <a:srgbClr val="C00000"/>
                </a:solidFill>
              </a:rPr>
              <a:t>протяженностью и </a:t>
            </a:r>
            <a:r>
              <a:rPr lang="ru-RU" sz="2600" b="1" dirty="0" smtClean="0">
                <a:solidFill>
                  <a:srgbClr val="C00000"/>
                </a:solidFill>
              </a:rPr>
              <a:t>уклоны</a:t>
            </a:r>
            <a:r>
              <a:rPr lang="ru-RU" sz="2600" b="1" dirty="0" smtClean="0"/>
              <a:t> </a:t>
            </a:r>
            <a:r>
              <a:rPr lang="ru-RU" sz="2600" dirty="0" smtClean="0"/>
              <a:t>характеризуются </a:t>
            </a:r>
            <a:r>
              <a:rPr lang="ru-RU" sz="2600" dirty="0" smtClean="0">
                <a:solidFill>
                  <a:srgbClr val="C00000"/>
                </a:solidFill>
              </a:rPr>
              <a:t>крутизной. </a:t>
            </a:r>
          </a:p>
          <a:p>
            <a:pPr marL="0" indent="0" algn="just">
              <a:buNone/>
            </a:pPr>
            <a:r>
              <a:rPr lang="ru-RU" sz="2600" dirty="0" smtClean="0">
                <a:solidFill>
                  <a:srgbClr val="C00000"/>
                </a:solidFill>
              </a:rPr>
              <a:t>Крутизна уклона </a:t>
            </a:r>
            <a:r>
              <a:rPr lang="ru-RU" sz="2600" dirty="0" smtClean="0"/>
              <a:t>– это отношение возвышения одной точки над другой к горизонтальному расстоянию между ними. </a:t>
            </a:r>
          </a:p>
          <a:p>
            <a:pPr marL="0" indent="0" algn="just">
              <a:buNone/>
            </a:pPr>
            <a:r>
              <a:rPr lang="ru-RU" sz="2600" dirty="0" smtClean="0">
                <a:solidFill>
                  <a:srgbClr val="C00000"/>
                </a:solidFill>
              </a:rPr>
              <a:t>В зависимости от направления </a:t>
            </a:r>
            <a:r>
              <a:rPr lang="ru-RU" sz="2600" dirty="0" smtClean="0"/>
              <a:t>движения поезда наклонный участок будет </a:t>
            </a:r>
            <a:r>
              <a:rPr lang="ru-RU" sz="2600" dirty="0" smtClean="0">
                <a:solidFill>
                  <a:srgbClr val="C00000"/>
                </a:solidFill>
              </a:rPr>
              <a:t>подъёмом или спуском.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 descr="Безимени-3.jpg"/>
          <p:cNvPicPr>
            <a:picLocks noChangeAspect="1"/>
          </p:cNvPicPr>
          <p:nvPr/>
        </p:nvPicPr>
        <p:blipFill>
          <a:blip r:embed="rId2" cstate="print"/>
          <a:srcRect l="17308" t="13850" r="14999" b="21237"/>
          <a:stretch>
            <a:fillRect/>
          </a:stretch>
        </p:blipFill>
        <p:spPr bwMode="auto">
          <a:xfrm>
            <a:off x="827584" y="452664"/>
            <a:ext cx="7051675" cy="281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2613261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5" descr="img1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22" t="16523"/>
          <a:stretch/>
        </p:blipFill>
        <p:spPr bwMode="auto">
          <a:xfrm>
            <a:off x="5593014" y="465138"/>
            <a:ext cx="3133699" cy="180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4628481"/>
            <a:ext cx="8860088" cy="8881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/>
              <a:t>9</a:t>
            </a:r>
            <a:r>
              <a:rPr lang="ru-RU" sz="2000" dirty="0" smtClean="0"/>
              <a:t>. </a:t>
            </a:r>
            <a:r>
              <a:rPr lang="ru-RU" sz="2000" b="1" dirty="0" smtClean="0">
                <a:solidFill>
                  <a:srgbClr val="C00000"/>
                </a:solidFill>
              </a:rPr>
              <a:t>Разрыв </a:t>
            </a:r>
            <a:r>
              <a:rPr lang="ru-RU" sz="2000" b="1" dirty="0" err="1">
                <a:solidFill>
                  <a:srgbClr val="C00000"/>
                </a:solidFill>
              </a:rPr>
              <a:t>контррельсового</a:t>
            </a:r>
            <a:r>
              <a:rPr lang="ru-RU" sz="2000" b="1" dirty="0">
                <a:solidFill>
                  <a:srgbClr val="C00000"/>
                </a:solidFill>
              </a:rPr>
              <a:t> болта в </a:t>
            </a:r>
            <a:r>
              <a:rPr lang="ru-RU" sz="2000" b="1" dirty="0" err="1">
                <a:solidFill>
                  <a:srgbClr val="C00000"/>
                </a:solidFill>
              </a:rPr>
              <a:t>одноболтовом</a:t>
            </a:r>
            <a:r>
              <a:rPr lang="ru-RU" sz="2000" b="1" dirty="0">
                <a:solidFill>
                  <a:srgbClr val="C00000"/>
                </a:solidFill>
              </a:rPr>
              <a:t> или обоих в </a:t>
            </a:r>
            <a:r>
              <a:rPr lang="ru-RU" sz="2000" b="1" dirty="0" err="1">
                <a:solidFill>
                  <a:srgbClr val="C00000"/>
                </a:solidFill>
              </a:rPr>
              <a:t>двухболтовом</a:t>
            </a:r>
            <a:r>
              <a:rPr lang="ru-RU" sz="2000" b="1" dirty="0">
                <a:solidFill>
                  <a:srgbClr val="C00000"/>
                </a:solidFill>
              </a:rPr>
              <a:t> вкладыше</a:t>
            </a:r>
            <a:r>
              <a:rPr lang="ru-RU" sz="1400" b="1" dirty="0">
                <a:solidFill>
                  <a:srgbClr val="C00000"/>
                </a:solidFill>
              </a:rPr>
              <a:t>.</a:t>
            </a:r>
            <a:r>
              <a:rPr lang="ru-RU" sz="1400" b="1" dirty="0"/>
              <a:t> </a:t>
            </a:r>
            <a:r>
              <a:rPr lang="ru-RU" sz="1400" b="1" dirty="0" smtClean="0"/>
              <a:t>                                                                                                                                                       </a:t>
            </a:r>
            <a:r>
              <a:rPr lang="ru-RU" sz="1400" dirty="0"/>
              <a:t>(ПТЭ Прил.1 п.15)</a:t>
            </a:r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4" descr="Pte3_15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5" r="7250"/>
          <a:stretch>
            <a:fillRect/>
          </a:stretch>
        </p:blipFill>
        <p:spPr bwMode="auto">
          <a:xfrm>
            <a:off x="5591369" y="2269550"/>
            <a:ext cx="3340729" cy="216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https://slide-share.ru/image/532788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4" t="3324" r="4243" b="5851"/>
          <a:stretch/>
        </p:blipFill>
        <p:spPr bwMode="auto">
          <a:xfrm>
            <a:off x="307975" y="465138"/>
            <a:ext cx="4976830" cy="4010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48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5335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728526" y="1260000"/>
            <a:ext cx="427407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Стрелка нецентрализованная -</a:t>
            </a:r>
          </a:p>
          <a:p>
            <a:pPr algn="just"/>
            <a:r>
              <a:rPr lang="ru-RU" sz="2000" b="1" dirty="0"/>
              <a:t>стрелка, остряки которой переводятся вручную при помощи переводного механизма непосредственно у стрелки</a:t>
            </a:r>
            <a:r>
              <a:rPr lang="ru-RU" sz="2000" b="1" dirty="0" smtClean="0"/>
              <a:t>.</a:t>
            </a:r>
          </a:p>
          <a:p>
            <a:r>
              <a:rPr lang="ru-RU" sz="2000" b="1" dirty="0" smtClean="0"/>
              <a:t>                                         </a:t>
            </a:r>
            <a:r>
              <a:rPr lang="ru-RU" sz="1600" dirty="0" smtClean="0"/>
              <a:t>(</a:t>
            </a:r>
            <a:r>
              <a:rPr lang="ru-RU" sz="1600" dirty="0"/>
              <a:t>ПТЭ Раздел II п.10)</a:t>
            </a:r>
          </a:p>
          <a:p>
            <a:pPr algn="just"/>
            <a:r>
              <a:rPr lang="ru-RU" sz="2000" b="1" dirty="0">
                <a:solidFill>
                  <a:srgbClr val="C00000"/>
                </a:solidFill>
              </a:rPr>
              <a:t>Нецентрализованные стрелки </a:t>
            </a:r>
            <a:r>
              <a:rPr lang="ru-RU" sz="2000" b="1" dirty="0"/>
              <a:t>должны быть </a:t>
            </a:r>
            <a:r>
              <a:rPr lang="ru-RU" sz="2000" b="1" dirty="0">
                <a:solidFill>
                  <a:srgbClr val="C00000"/>
                </a:solidFill>
              </a:rPr>
              <a:t>оборудованы стрелочными указателями </a:t>
            </a:r>
            <a:r>
              <a:rPr lang="ru-RU" sz="2000" b="1" dirty="0"/>
              <a:t>– </a:t>
            </a:r>
            <a:r>
              <a:rPr lang="ru-RU" sz="2000" b="1" dirty="0">
                <a:solidFill>
                  <a:srgbClr val="C00000"/>
                </a:solidFill>
              </a:rPr>
              <a:t>освещаемыми</a:t>
            </a:r>
            <a:r>
              <a:rPr lang="ru-RU" sz="2000" b="1" dirty="0"/>
              <a:t>, расположенными на главных и </a:t>
            </a:r>
            <a:r>
              <a:rPr lang="ru-RU" sz="2000" b="1" dirty="0" err="1"/>
              <a:t>приемо</a:t>
            </a:r>
            <a:r>
              <a:rPr lang="ru-RU" sz="2000" b="1" dirty="0"/>
              <a:t>-отправочных путях, </a:t>
            </a:r>
            <a:r>
              <a:rPr lang="ru-RU" sz="2000" b="1" dirty="0">
                <a:solidFill>
                  <a:srgbClr val="C00000"/>
                </a:solidFill>
              </a:rPr>
              <a:t>или  неосвещаемыми</a:t>
            </a:r>
            <a:r>
              <a:rPr lang="ru-RU" sz="2000" b="1" dirty="0"/>
              <a:t>, что указывается в ТРА станции. </a:t>
            </a:r>
            <a:endParaRPr lang="ru-RU" sz="2000" b="1" dirty="0" smtClean="0"/>
          </a:p>
          <a:p>
            <a:r>
              <a:rPr lang="ru-RU" sz="2000" b="1" dirty="0"/>
              <a:t> </a:t>
            </a:r>
            <a:r>
              <a:rPr lang="ru-RU" sz="2000" b="1" dirty="0" smtClean="0"/>
              <a:t>                                          </a:t>
            </a:r>
            <a:r>
              <a:rPr lang="ru-RU" sz="1600" dirty="0" smtClean="0"/>
              <a:t>(</a:t>
            </a:r>
            <a:r>
              <a:rPr lang="ru-RU" sz="1600" dirty="0"/>
              <a:t>ПТЭПрил.1 </a:t>
            </a:r>
            <a:r>
              <a:rPr lang="ru-RU" sz="1600" dirty="0" smtClean="0"/>
              <a:t>п.19)</a:t>
            </a:r>
            <a:endParaRPr lang="ru-RU" sz="1600" dirty="0"/>
          </a:p>
        </p:txBody>
      </p:sp>
      <p:sp>
        <p:nvSpPr>
          <p:cNvPr id="12" name="Объект 1"/>
          <p:cNvSpPr txBox="1">
            <a:spLocks/>
          </p:cNvSpPr>
          <p:nvPr/>
        </p:nvSpPr>
        <p:spPr>
          <a:xfrm>
            <a:off x="5422742" y="902616"/>
            <a:ext cx="3579855" cy="5955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ru-RU" smtClean="0"/>
          </a:p>
          <a:p>
            <a:pPr marL="0" indent="0">
              <a:buFont typeface="Arial" pitchFamily="34" charset="0"/>
              <a:buNone/>
            </a:pPr>
            <a:endParaRPr lang="ru-RU" dirty="0"/>
          </a:p>
        </p:txBody>
      </p:sp>
      <p:pic>
        <p:nvPicPr>
          <p:cNvPr id="13" name="Picture 2" descr="C:\Users\Гора\Desktop\5352364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72" r="17145" b="34133"/>
          <a:stretch/>
        </p:blipFill>
        <p:spPr bwMode="auto">
          <a:xfrm>
            <a:off x="119742" y="453353"/>
            <a:ext cx="4540351" cy="2412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Гора\Desktop\0_ae8b1_c4d8768c_ori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62" r="14627" b="12468"/>
          <a:stretch/>
        </p:blipFill>
        <p:spPr bwMode="auto">
          <a:xfrm>
            <a:off x="72456" y="3119487"/>
            <a:ext cx="4558788" cy="254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06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5335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6769" y="4324795"/>
            <a:ext cx="905934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</a:rPr>
              <a:t>Стрелочными контрольными </a:t>
            </a:r>
            <a:r>
              <a:rPr lang="ru-RU" sz="2000" b="1" dirty="0" smtClean="0">
                <a:solidFill>
                  <a:srgbClr val="C00000"/>
                </a:solidFill>
              </a:rPr>
              <a:t>замками </a:t>
            </a:r>
            <a:r>
              <a:rPr lang="ru-RU" sz="2000" b="1" dirty="0" smtClean="0"/>
              <a:t>(Мелентьева) </a:t>
            </a:r>
            <a:r>
              <a:rPr lang="ru-RU" sz="2000" b="1" dirty="0"/>
              <a:t>должны быть </a:t>
            </a:r>
            <a:r>
              <a:rPr lang="ru-RU" sz="2000" b="1" dirty="0">
                <a:solidFill>
                  <a:srgbClr val="C00000"/>
                </a:solidFill>
              </a:rPr>
              <a:t>оборудованы нецентрализованные стрелки </a:t>
            </a:r>
            <a:r>
              <a:rPr lang="ru-RU" sz="2000" b="1" dirty="0"/>
              <a:t>на </a:t>
            </a:r>
            <a:r>
              <a:rPr lang="ru-RU" sz="2000" b="1" dirty="0" err="1" smtClean="0"/>
              <a:t>ж.д</a:t>
            </a:r>
            <a:r>
              <a:rPr lang="ru-RU" sz="2000" b="1" dirty="0" smtClean="0"/>
              <a:t>. </a:t>
            </a:r>
            <a:r>
              <a:rPr lang="ru-RU" sz="2000" b="1" dirty="0"/>
              <a:t>путях общего пользования:</a:t>
            </a:r>
          </a:p>
          <a:p>
            <a:pPr algn="just"/>
            <a:r>
              <a:rPr lang="ru-RU" sz="2000" b="1" dirty="0"/>
              <a:t>расположенные на </a:t>
            </a:r>
            <a:r>
              <a:rPr lang="ru-RU" sz="2000" b="1" dirty="0" err="1" smtClean="0"/>
              <a:t>ж.д</a:t>
            </a:r>
            <a:r>
              <a:rPr lang="ru-RU" sz="2000" b="1" dirty="0" smtClean="0"/>
              <a:t>. </a:t>
            </a:r>
            <a:r>
              <a:rPr lang="ru-RU" sz="2000" b="1" dirty="0"/>
              <a:t>путях, </a:t>
            </a:r>
            <a:r>
              <a:rPr lang="ru-RU" sz="2000" b="1" dirty="0">
                <a:solidFill>
                  <a:srgbClr val="C00000"/>
                </a:solidFill>
              </a:rPr>
              <a:t>по которым производится </a:t>
            </a:r>
            <a:r>
              <a:rPr lang="ru-RU" sz="2000" b="1" dirty="0"/>
              <a:t>прием и отправление поездов, а также охранные</a:t>
            </a:r>
            <a:r>
              <a:rPr lang="ru-RU" sz="2000" b="1" dirty="0" smtClean="0"/>
              <a:t>; ведущие </a:t>
            </a:r>
            <a:r>
              <a:rPr lang="ru-RU" sz="2000" b="1" dirty="0"/>
              <a:t>на </a:t>
            </a:r>
            <a:r>
              <a:rPr lang="ru-RU" sz="2000" b="1" dirty="0" err="1" smtClean="0"/>
              <a:t>ж.д</a:t>
            </a:r>
            <a:r>
              <a:rPr lang="ru-RU" sz="2000" b="1" dirty="0" smtClean="0"/>
              <a:t>. </a:t>
            </a:r>
            <a:r>
              <a:rPr lang="ru-RU" sz="2000" b="1" dirty="0"/>
              <a:t>пути, выделенные для стоянки вагонов с опасными грузами класса 1 </a:t>
            </a:r>
            <a:r>
              <a:rPr lang="ru-RU" sz="2000" b="1" dirty="0" smtClean="0"/>
              <a:t>(ВМ); ведущие </a:t>
            </a:r>
            <a:r>
              <a:rPr lang="ru-RU" sz="2000" b="1" dirty="0"/>
              <a:t>на </a:t>
            </a:r>
            <a:r>
              <a:rPr lang="ru-RU" sz="2000" b="1" dirty="0" err="1" smtClean="0"/>
              <a:t>ж.д</a:t>
            </a:r>
            <a:r>
              <a:rPr lang="ru-RU" sz="2000" b="1" dirty="0" smtClean="0"/>
              <a:t>. </a:t>
            </a:r>
            <a:r>
              <a:rPr lang="ru-RU" sz="2000" b="1" dirty="0"/>
              <a:t>пути, предназначенные для стоянки восстановительных и пожарных поездов;</a:t>
            </a:r>
          </a:p>
          <a:p>
            <a:r>
              <a:rPr lang="ru-RU" sz="2000" b="1" dirty="0"/>
              <a:t>ведущие в предохранительные и улавливающие тупики;</a:t>
            </a:r>
          </a:p>
          <a:p>
            <a:r>
              <a:rPr lang="ru-RU" sz="2000" dirty="0" smtClean="0"/>
              <a:t>                                                                                                                                  </a:t>
            </a:r>
            <a:r>
              <a:rPr lang="ru-RU" sz="1400" dirty="0"/>
              <a:t>(ПТЭПрил.1 </a:t>
            </a:r>
            <a:r>
              <a:rPr lang="ru-RU" sz="1400" dirty="0" smtClean="0"/>
              <a:t>п.18)</a:t>
            </a:r>
            <a:endParaRPr lang="ru-RU" sz="1400" dirty="0"/>
          </a:p>
        </p:txBody>
      </p:sp>
      <p:sp>
        <p:nvSpPr>
          <p:cNvPr id="12" name="Объект 1"/>
          <p:cNvSpPr txBox="1">
            <a:spLocks/>
          </p:cNvSpPr>
          <p:nvPr/>
        </p:nvSpPr>
        <p:spPr>
          <a:xfrm>
            <a:off x="5422742" y="902616"/>
            <a:ext cx="3579855" cy="5955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ru-RU" smtClean="0"/>
          </a:p>
          <a:p>
            <a:pPr marL="0" indent="0">
              <a:buFont typeface="Arial" pitchFamily="34" charset="0"/>
              <a:buNone/>
            </a:pPr>
            <a:endParaRPr lang="ru-RU" dirty="0"/>
          </a:p>
        </p:txBody>
      </p:sp>
      <p:pic>
        <p:nvPicPr>
          <p:cNvPr id="11" name="Picture 2" descr="http://scbist.com/photoplog/images/2905/large/1_P10700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244" y="393962"/>
            <a:ext cx="6307324" cy="3978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slide-share.ru/image/532791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393961"/>
            <a:ext cx="2406460" cy="2455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lide-share.ru/image/532790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68" y="2571814"/>
            <a:ext cx="2426961" cy="180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919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31273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1" descr="G:\УПЦ-3\11. Заготовки\Изучаем-ПТЭ, ИСИ, ИДП\Новая папка\переезд (2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2737"/>
            <a:ext cx="8836025" cy="4377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4695013"/>
            <a:ext cx="89289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Железнодорожный переезд </a:t>
            </a:r>
            <a:r>
              <a:rPr lang="ru-RU" sz="2000" dirty="0" smtClean="0"/>
              <a:t>- пересечение в одном уровне автомобильной дороги с </a:t>
            </a:r>
            <a:r>
              <a:rPr lang="ru-RU" sz="2000" dirty="0" err="1" smtClean="0"/>
              <a:t>ж.д</a:t>
            </a:r>
            <a:r>
              <a:rPr lang="ru-RU" sz="2000" dirty="0" smtClean="0"/>
              <a:t>. путями, оборудованное устройствами, обеспечивающими безопасные условия пропуска подвижного состава </a:t>
            </a:r>
            <a:r>
              <a:rPr lang="ru-RU" sz="2000" dirty="0" err="1" smtClean="0"/>
              <a:t>ж.д</a:t>
            </a:r>
            <a:r>
              <a:rPr lang="ru-RU" sz="2000" dirty="0" smtClean="0"/>
              <a:t>. транспорта и авто-транспортных средств.                                                                                    </a:t>
            </a:r>
            <a:r>
              <a:rPr lang="ru-RU" sz="1400" dirty="0" smtClean="0"/>
              <a:t>(ПТЭ Раздел II п.10)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20206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4936651"/>
            <a:ext cx="8928992" cy="144016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2600" dirty="0">
                <a:solidFill>
                  <a:srgbClr val="C00000"/>
                </a:solidFill>
              </a:rPr>
              <a:t>Все железнодорожные переезды должны иметь </a:t>
            </a:r>
            <a:r>
              <a:rPr lang="ru-RU" sz="2600" dirty="0"/>
              <a:t>электрическое </a:t>
            </a:r>
            <a:r>
              <a:rPr lang="ru-RU" sz="2600" dirty="0">
                <a:solidFill>
                  <a:srgbClr val="C00000"/>
                </a:solidFill>
              </a:rPr>
              <a:t>освещение</a:t>
            </a:r>
            <a:r>
              <a:rPr lang="ru-RU" sz="2600" dirty="0"/>
              <a:t>, а в необходимых случаях оборудоваться прожекторными установками для осмотра проходящих поездов. 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                                                              </a:t>
            </a:r>
            <a:r>
              <a:rPr lang="ru-RU" sz="1800" dirty="0" smtClean="0"/>
              <a:t>(</a:t>
            </a:r>
            <a:r>
              <a:rPr lang="ru-RU" sz="1800" dirty="0"/>
              <a:t>ПТЭ Прил.1 п.22) </a:t>
            </a:r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25" y="461803"/>
            <a:ext cx="4495275" cy="4381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83"/>
          <a:stretch/>
        </p:blipFill>
        <p:spPr bwMode="auto">
          <a:xfrm>
            <a:off x="4632825" y="461802"/>
            <a:ext cx="4475679" cy="4381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953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52955"/>
            <a:ext cx="6751724" cy="4248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4715289"/>
            <a:ext cx="897178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</a:rPr>
              <a:t>Железнодорожные переезды должны быть оборудованы </a:t>
            </a:r>
            <a:r>
              <a:rPr lang="ru-RU" sz="2000" dirty="0">
                <a:solidFill>
                  <a:srgbClr val="C00000"/>
                </a:solidFill>
              </a:rPr>
              <a:t>устройствами переездной сигнализации</a:t>
            </a:r>
            <a:r>
              <a:rPr lang="ru-RU" sz="2000" dirty="0"/>
              <a:t>, извещающей водителей автотранспортных средств о подходе поезда. Переезды, обслуживаемые дежурным по переезду, могут оборудоваться </a:t>
            </a:r>
            <a:r>
              <a:rPr lang="ru-RU" sz="2000" dirty="0">
                <a:solidFill>
                  <a:srgbClr val="C00000"/>
                </a:solidFill>
              </a:rPr>
              <a:t>устройствами заграждения </a:t>
            </a:r>
            <a:r>
              <a:rPr lang="ru-RU" sz="2000" dirty="0" smtClean="0">
                <a:solidFill>
                  <a:srgbClr val="C00000"/>
                </a:solidFill>
              </a:rPr>
              <a:t>переездов (УЗП).                </a:t>
            </a:r>
            <a:r>
              <a:rPr lang="ru-RU" sz="1400" dirty="0" smtClean="0"/>
              <a:t>(</a:t>
            </a:r>
            <a:r>
              <a:rPr lang="ru-RU" sz="1400" dirty="0"/>
              <a:t>ПТЭ Прил.1 п.23) </a:t>
            </a:r>
          </a:p>
        </p:txBody>
      </p:sp>
    </p:spTree>
    <p:extLst>
      <p:ext uri="{BB962C8B-B14F-4D97-AF65-F5344CB8AC3E}">
        <p14:creationId xmlns:p14="http://schemas.microsoft.com/office/powerpoint/2010/main" val="1363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8884096" y="-15240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3336" y="5157192"/>
            <a:ext cx="8993160" cy="19041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Железнодорожные переезды</a:t>
            </a:r>
            <a:r>
              <a:rPr lang="ru-RU" sz="2000" dirty="0"/>
              <a:t>, обслуживаемые дежурным по переезду, </a:t>
            </a:r>
            <a:r>
              <a:rPr lang="ru-RU" sz="2000" b="1" dirty="0"/>
              <a:t>должны быть оборудованы </a:t>
            </a:r>
            <a:r>
              <a:rPr lang="ru-RU" sz="2000" b="1" dirty="0">
                <a:solidFill>
                  <a:srgbClr val="C00000"/>
                </a:solidFill>
              </a:rPr>
              <a:t>устройствами поездной радиосвязи, телефонной связью с ближайшей станцией</a:t>
            </a:r>
            <a:r>
              <a:rPr lang="ru-RU" sz="2000" dirty="0"/>
              <a:t>, а на участках, оборудованных диспетчерской централизацией, </a:t>
            </a:r>
            <a:r>
              <a:rPr lang="ru-RU" sz="2000" b="1" dirty="0">
                <a:solidFill>
                  <a:srgbClr val="C00000"/>
                </a:solidFill>
              </a:rPr>
              <a:t>связью с диспетчером поездным.</a:t>
            </a:r>
            <a:r>
              <a:rPr lang="ru-RU" sz="2000" dirty="0"/>
              <a:t> </a:t>
            </a:r>
            <a:r>
              <a:rPr lang="ru-RU" sz="2000" dirty="0" smtClean="0"/>
              <a:t>                         </a:t>
            </a:r>
            <a:r>
              <a:rPr lang="ru-RU" sz="1400" dirty="0" smtClean="0"/>
              <a:t>(</a:t>
            </a:r>
            <a:r>
              <a:rPr lang="ru-RU" sz="1400" dirty="0"/>
              <a:t>ПТЭ Прил.1 п.23)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5058" name="Picture 2" descr="https://ss.metronews.ru/userfiles/materials/85/854698/858x5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910" y="422676"/>
            <a:ext cx="7540179" cy="4719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206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8060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82871" y="5558024"/>
            <a:ext cx="8908159" cy="5615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/>
              <a:t>Железнодорожные переезды  должны иметь: </a:t>
            </a:r>
            <a:r>
              <a:rPr lang="ru-RU" sz="2000" b="1" dirty="0">
                <a:solidFill>
                  <a:srgbClr val="C00000"/>
                </a:solidFill>
              </a:rPr>
              <a:t>типовой настил</a:t>
            </a:r>
            <a:r>
              <a:rPr lang="ru-RU" sz="2000" b="1" dirty="0"/>
              <a:t>; </a:t>
            </a:r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2" descr="E:\УЦПК\11. Заготовки\Плакаты заготовка\Плакаты ПТЭ, ИСИ ИДП\ПТЭ фото\pl8.m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76"/>
          <a:stretch/>
        </p:blipFill>
        <p:spPr bwMode="auto">
          <a:xfrm>
            <a:off x="80646" y="473075"/>
            <a:ext cx="8935017" cy="4947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028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1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5351744"/>
            <a:ext cx="8908158" cy="1027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Железнодорожные переезды  должны иметь </a:t>
            </a:r>
            <a:r>
              <a:rPr lang="ru-RU" sz="2000" b="1" dirty="0">
                <a:solidFill>
                  <a:srgbClr val="C00000"/>
                </a:solidFill>
              </a:rPr>
              <a:t>подъезды, огражденные столбиками или перилами</a:t>
            </a:r>
            <a:r>
              <a:rPr lang="ru-RU" sz="2000" dirty="0"/>
              <a:t>. </a:t>
            </a:r>
            <a:r>
              <a:rPr lang="ru-RU" sz="2000" dirty="0" smtClean="0"/>
              <a:t>                             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ПТЭ Прил.1 п.24) </a:t>
            </a:r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2" descr="E:\УЦПК\11. Заготовки\Плакаты заготовка\Плакаты ПТЭ, ИСИ ИДП\ПТЭ фото\1377767208_pereezd_0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" t="22938" r="2821" b="3353"/>
          <a:stretch/>
        </p:blipFill>
        <p:spPr bwMode="auto">
          <a:xfrm>
            <a:off x="612775" y="435282"/>
            <a:ext cx="8271570" cy="4793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9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518127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184470" y="518127"/>
            <a:ext cx="3959530" cy="539919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На подходах к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 smtClean="0"/>
              <a:t>ж.д</a:t>
            </a:r>
            <a:r>
              <a:rPr lang="ru-RU" sz="2000" dirty="0" smtClean="0"/>
              <a:t>. </a:t>
            </a:r>
            <a:r>
              <a:rPr lang="ru-RU" sz="2000" b="1" dirty="0">
                <a:solidFill>
                  <a:srgbClr val="C00000"/>
                </a:solidFill>
              </a:rPr>
              <a:t>переездам</a:t>
            </a:r>
            <a:r>
              <a:rPr lang="ru-RU" sz="2000" dirty="0"/>
              <a:t> должны быть предупредительные знаки: со стороны подхода поездов - </a:t>
            </a:r>
            <a:r>
              <a:rPr lang="ru-RU" sz="2000" b="1" dirty="0">
                <a:solidFill>
                  <a:srgbClr val="C00000"/>
                </a:solidFill>
              </a:rPr>
              <a:t>сигнальный знак «С</a:t>
            </a:r>
            <a:r>
              <a:rPr lang="ru-RU" sz="2000" dirty="0"/>
              <a:t>» о подаче свистка, а со стороны автомобильной дороги – знаки, предусмотренные </a:t>
            </a:r>
            <a:r>
              <a:rPr lang="ru-RU" sz="2000" dirty="0" smtClean="0"/>
              <a:t>нормативными </a:t>
            </a:r>
            <a:r>
              <a:rPr lang="ru-RU" sz="2000" dirty="0"/>
              <a:t>правилами безопасности дорожного движения. </a:t>
            </a:r>
          </a:p>
          <a:p>
            <a:pPr marL="0" indent="0">
              <a:buNone/>
            </a:pPr>
            <a:r>
              <a:rPr lang="ru-RU" sz="1400" dirty="0" smtClean="0"/>
              <a:t>                                 </a:t>
            </a:r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r>
              <a:rPr lang="ru-RU" sz="1400" dirty="0" smtClean="0"/>
              <a:t>                                                             (</a:t>
            </a:r>
            <a:r>
              <a:rPr lang="ru-RU" sz="1400" dirty="0"/>
              <a:t>ПТЭ Прил.1 п.24)</a:t>
            </a:r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59065"/>
            <a:ext cx="5076966" cy="5659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069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55684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2759131"/>
            <a:ext cx="9144000" cy="20701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За основу определения крутизны берется </a:t>
            </a:r>
            <a:r>
              <a:rPr lang="ru-RU" sz="2000" b="1" dirty="0">
                <a:solidFill>
                  <a:srgbClr val="C00000"/>
                </a:solidFill>
              </a:rPr>
              <a:t>1000 метров</a:t>
            </a:r>
            <a:r>
              <a:rPr lang="ru-RU" sz="2000" dirty="0">
                <a:solidFill>
                  <a:srgbClr val="C00000"/>
                </a:solidFill>
              </a:rPr>
              <a:t>,</a:t>
            </a:r>
            <a:r>
              <a:rPr lang="ru-RU" sz="2000" dirty="0"/>
              <a:t> выражается в тысячных долях и записывается в виде десятичной дроби: </a:t>
            </a:r>
            <a:r>
              <a:rPr lang="ru-RU" sz="2000" b="1" dirty="0">
                <a:solidFill>
                  <a:srgbClr val="C00000"/>
                </a:solidFill>
              </a:rPr>
              <a:t>0,001;  0,0015</a:t>
            </a:r>
            <a:r>
              <a:rPr lang="ru-RU" sz="2000" b="1" dirty="0" smtClean="0">
                <a:solidFill>
                  <a:srgbClr val="C00000"/>
                </a:solidFill>
              </a:rPr>
              <a:t>.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Обозначается </a:t>
            </a:r>
            <a:r>
              <a:rPr lang="ru-RU" sz="2000" dirty="0"/>
              <a:t>5 ‰ (</a:t>
            </a:r>
            <a:r>
              <a:rPr lang="ru-RU" sz="2000" dirty="0" err="1"/>
              <a:t>промили</a:t>
            </a:r>
            <a:r>
              <a:rPr lang="ru-RU" sz="2000" dirty="0"/>
              <a:t>), это значит что на каждые </a:t>
            </a:r>
            <a:r>
              <a:rPr lang="ru-RU" sz="2000" dirty="0" smtClean="0"/>
              <a:t>1000 м </a:t>
            </a:r>
            <a:r>
              <a:rPr lang="ru-RU" sz="2000" dirty="0"/>
              <a:t>пути подъем или спуск происходит на 5 метров.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3" descr="Безимени-5.jpg"/>
          <p:cNvPicPr>
            <a:picLocks noChangeAspect="1"/>
          </p:cNvPicPr>
          <p:nvPr/>
        </p:nvPicPr>
        <p:blipFill>
          <a:blip r:embed="rId3" cstate="print"/>
          <a:srcRect l="27950" t="25089" r="27950" b="34669"/>
          <a:stretch>
            <a:fillRect/>
          </a:stretch>
        </p:blipFill>
        <p:spPr bwMode="auto">
          <a:xfrm>
            <a:off x="79732" y="723145"/>
            <a:ext cx="4243387" cy="210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409793" y="62331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Например</a:t>
            </a:r>
            <a:r>
              <a:rPr lang="ru-RU" dirty="0"/>
              <a:t>, если h=</a:t>
            </a:r>
            <a:r>
              <a:rPr lang="ru-RU" b="1" dirty="0"/>
              <a:t>5 м</a:t>
            </a:r>
            <a:r>
              <a:rPr lang="ru-RU" dirty="0"/>
              <a:t>, а l=</a:t>
            </a:r>
            <a:r>
              <a:rPr lang="ru-RU" b="1" dirty="0"/>
              <a:t>1000 м</a:t>
            </a:r>
            <a:r>
              <a:rPr lang="ru-RU" dirty="0"/>
              <a:t>, то уклон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составит</a:t>
            </a:r>
            <a:r>
              <a:rPr lang="ru-RU" dirty="0"/>
              <a:t>:</a:t>
            </a: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9508421"/>
              </p:ext>
            </p:extLst>
          </p:nvPr>
        </p:nvGraphicFramePr>
        <p:xfrm>
          <a:off x="5552546" y="995307"/>
          <a:ext cx="3090862" cy="719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4" name="Формула" r:id="rId4" imgW="1675673" imgH="393529" progId="Equation.3">
                  <p:embed/>
                </p:oleObj>
              </mc:Choice>
              <mc:Fallback>
                <p:oleObj name="Формула" r:id="rId4" imgW="1675673" imgH="393529" progId="Equation.3">
                  <p:embed/>
                  <p:pic>
                    <p:nvPicPr>
                      <p:cNvPr id="0" name="Picture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2546" y="995307"/>
                        <a:ext cx="3090862" cy="719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93856" y="4598466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/>
              <a:t>Определите, на какую высоту поднимается поезд, следуя </a:t>
            </a:r>
            <a:r>
              <a:rPr lang="ru-RU" sz="2000" i="1" dirty="0" smtClean="0"/>
              <a:t>по уклону </a:t>
            </a:r>
            <a:r>
              <a:rPr lang="ru-RU" sz="2000" i="1" dirty="0"/>
              <a:t>длиной 15 км с крутизной 8 </a:t>
            </a:r>
            <a:r>
              <a:rPr lang="ru-RU" sz="2000" i="1" dirty="0" smtClean="0"/>
              <a:t>‰.</a:t>
            </a:r>
          </a:p>
          <a:p>
            <a:r>
              <a:rPr lang="ru-RU" sz="2000" b="1" dirty="0" smtClean="0"/>
              <a:t>                                            </a:t>
            </a:r>
            <a:r>
              <a:rPr lang="ru-RU" sz="2000" i="1" dirty="0" smtClean="0"/>
              <a:t>Решение</a:t>
            </a:r>
            <a:r>
              <a:rPr lang="ru-RU" sz="2000" b="1" i="1" dirty="0"/>
              <a:t>:</a:t>
            </a:r>
            <a:r>
              <a:rPr lang="ru-RU" sz="2000" i="1" dirty="0"/>
              <a:t> h= i × l = 8×15=120 м </a:t>
            </a:r>
          </a:p>
          <a:p>
            <a:endParaRPr lang="ru-RU" sz="2000" dirty="0"/>
          </a:p>
        </p:txBody>
      </p:sp>
      <p:sp>
        <p:nvSpPr>
          <p:cNvPr id="12" name="Прямоугольник 11"/>
          <p:cNvSpPr/>
          <p:nvPr/>
        </p:nvSpPr>
        <p:spPr>
          <a:xfrm rot="16200000">
            <a:off x="3512545" y="1368644"/>
            <a:ext cx="7056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5 м</a:t>
            </a:r>
            <a:endParaRPr lang="ru-RU" sz="28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971600" y="556840"/>
            <a:ext cx="15246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/>
              <a:t>i</a:t>
            </a:r>
            <a:r>
              <a:rPr lang="en-US" sz="3600" b="1" dirty="0" smtClean="0"/>
              <a:t> – 5%</a:t>
            </a:r>
            <a:r>
              <a:rPr lang="en-US" b="1" dirty="0" smtClean="0"/>
              <a:t>0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08244" y="530345"/>
            <a:ext cx="2798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А</a:t>
            </a:r>
            <a:endParaRPr lang="ru-RU" sz="24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115616" y="1826853"/>
            <a:ext cx="2798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Б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23770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350293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4570489"/>
            <a:ext cx="8988425" cy="228353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200" b="1" dirty="0" smtClean="0"/>
              <a:t>Дежурный по переезду должен обеспечивать </a:t>
            </a:r>
            <a:r>
              <a:rPr lang="ru-RU" sz="2200" b="1" dirty="0" smtClean="0">
                <a:solidFill>
                  <a:srgbClr val="C00000"/>
                </a:solidFill>
              </a:rPr>
              <a:t>безопасное движение поездов и автотранспортных средств</a:t>
            </a:r>
            <a:r>
              <a:rPr lang="ru-RU" sz="2200" dirty="0" smtClean="0"/>
              <a:t>, </a:t>
            </a:r>
            <a:r>
              <a:rPr lang="ru-RU" sz="2200" b="1" dirty="0" smtClean="0"/>
              <a:t>своевременно</a:t>
            </a:r>
            <a:r>
              <a:rPr lang="ru-RU" sz="2200" dirty="0" smtClean="0"/>
              <a:t> открывать и закрывать шлагбаум, </a:t>
            </a:r>
            <a:r>
              <a:rPr lang="ru-RU" sz="2200" b="1" dirty="0" smtClean="0"/>
              <a:t>подавать установленные сигналы </a:t>
            </a:r>
            <a:r>
              <a:rPr lang="ru-RU" sz="2200" dirty="0" smtClean="0"/>
              <a:t>и </a:t>
            </a:r>
            <a:r>
              <a:rPr lang="ru-RU" sz="2200" b="1" dirty="0" smtClean="0"/>
              <a:t>наблюдать за состоянием проходящих поездов</a:t>
            </a:r>
            <a:r>
              <a:rPr lang="ru-RU" sz="2200" dirty="0" smtClean="0"/>
              <a:t>. В случае обнаружения неисправности, угрожающей безопасности движения, обязан принять меры к остановке поезда, а если отсутствует сигнал, обозначающий хвост поезда, доложить  ДСП, машинисту поезда и поездному  диспетчеру.</a:t>
            </a:r>
            <a:r>
              <a:rPr lang="ru-RU" dirty="0" smtClean="0"/>
              <a:t>                                                                        </a:t>
            </a:r>
            <a:r>
              <a:rPr lang="ru-RU" sz="1500" dirty="0" smtClean="0"/>
              <a:t>(ПТЭ Прил.1 п.25)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9106" t="16134" b="2668"/>
          <a:stretch/>
        </p:blipFill>
        <p:spPr>
          <a:xfrm>
            <a:off x="899592" y="404664"/>
            <a:ext cx="7428309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63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4645919"/>
            <a:ext cx="9252520" cy="180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/>
              <a:t>Владелец </a:t>
            </a:r>
            <a:r>
              <a:rPr lang="ru-RU" sz="2000" b="1" dirty="0"/>
              <a:t>инфраструктуры</a:t>
            </a:r>
            <a:r>
              <a:rPr lang="ru-RU" sz="2000" dirty="0"/>
              <a:t>, владелец </a:t>
            </a:r>
            <a:r>
              <a:rPr lang="ru-RU" sz="2000" dirty="0" smtClean="0"/>
              <a:t>пути </a:t>
            </a:r>
            <a:r>
              <a:rPr lang="ru-RU" sz="2000" dirty="0"/>
              <a:t>необщего пользования </a:t>
            </a:r>
            <a:r>
              <a:rPr lang="ru-RU" sz="2000" b="1" dirty="0" smtClean="0"/>
              <a:t>устанавливают</a:t>
            </a:r>
            <a:r>
              <a:rPr lang="ru-RU" sz="2000" dirty="0"/>
              <a:t>:</a:t>
            </a:r>
          </a:p>
          <a:p>
            <a:pPr marL="0" indent="0">
              <a:buNone/>
            </a:pPr>
            <a:r>
              <a:rPr lang="ru-RU" sz="2000" b="1" dirty="0"/>
              <a:t>у </a:t>
            </a:r>
            <a:r>
              <a:rPr lang="ru-RU" sz="2000" b="1" dirty="0" smtClean="0"/>
              <a:t>главных </a:t>
            </a:r>
            <a:r>
              <a:rPr lang="ru-RU" sz="2000" b="1" dirty="0"/>
              <a:t>путей </a:t>
            </a:r>
            <a:r>
              <a:rPr lang="ru-RU" sz="2000" b="1" dirty="0">
                <a:solidFill>
                  <a:srgbClr val="C00000"/>
                </a:solidFill>
              </a:rPr>
              <a:t>сигнальные и путевые знаки;</a:t>
            </a:r>
          </a:p>
          <a:p>
            <a:pPr marL="0" indent="0" algn="just">
              <a:buNone/>
            </a:pPr>
            <a:r>
              <a:rPr lang="ru-RU" sz="2000" b="1" dirty="0"/>
              <a:t>у стрелочных переводов </a:t>
            </a:r>
            <a:r>
              <a:rPr lang="ru-RU" sz="2000" dirty="0"/>
              <a:t>и в других местах </a:t>
            </a:r>
            <a:r>
              <a:rPr lang="ru-RU" sz="2000" dirty="0" smtClean="0"/>
              <a:t>соединения путей </a:t>
            </a:r>
            <a:r>
              <a:rPr lang="ru-RU" sz="2000" b="1" dirty="0">
                <a:solidFill>
                  <a:srgbClr val="C00000"/>
                </a:solidFill>
              </a:rPr>
              <a:t>предельные столбики</a:t>
            </a:r>
            <a:r>
              <a:rPr lang="ru-RU" sz="2000" dirty="0"/>
              <a:t>. </a:t>
            </a:r>
            <a:r>
              <a:rPr lang="ru-RU" sz="2000" dirty="0" smtClean="0"/>
              <a:t>                                                               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ПТЭ Прил.1 п.30)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8132" name="Picture 4" descr="https://cf.ppt-online.org/files/slide/5/5hcsujWMFvpBYAX3GlDVCmL4yZwOiT8S9oIKQPdrE/slide-4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" t="19688" r="3069" b="5588"/>
          <a:stretch/>
        </p:blipFill>
        <p:spPr bwMode="auto">
          <a:xfrm>
            <a:off x="1623665" y="434145"/>
            <a:ext cx="7242448" cy="418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6" name="Picture 8" descr="http://ok-t.ru/studopediaru/baza8/491997887305.files/image07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11"/>
          <a:stretch/>
        </p:blipFill>
        <p:spPr bwMode="auto">
          <a:xfrm>
            <a:off x="217264" y="451133"/>
            <a:ext cx="1406401" cy="418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200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18617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6517" y="4282131"/>
            <a:ext cx="8959977" cy="100811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900" b="1" dirty="0" smtClean="0">
                <a:solidFill>
                  <a:srgbClr val="C00000"/>
                </a:solidFill>
              </a:rPr>
              <a:t>Путевой </a:t>
            </a:r>
            <a:r>
              <a:rPr lang="ru-RU" sz="2900" b="1" dirty="0">
                <a:solidFill>
                  <a:srgbClr val="C00000"/>
                </a:solidFill>
              </a:rPr>
              <a:t>знак </a:t>
            </a:r>
            <a:r>
              <a:rPr lang="ru-RU" sz="2900" b="1" dirty="0"/>
              <a:t>- постоянный указатель профиля и протяженности </a:t>
            </a:r>
            <a:r>
              <a:rPr lang="ru-RU" sz="2900" b="1" dirty="0" err="1" smtClean="0"/>
              <a:t>ж.д</a:t>
            </a:r>
            <a:r>
              <a:rPr lang="ru-RU" sz="2900" b="1" dirty="0" smtClean="0"/>
              <a:t>. </a:t>
            </a:r>
            <a:r>
              <a:rPr lang="ru-RU" sz="2900" b="1" dirty="0"/>
              <a:t>линий</a:t>
            </a:r>
            <a:r>
              <a:rPr lang="ru-RU" sz="2900" b="1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                                                                                                             </a:t>
            </a:r>
            <a:r>
              <a:rPr lang="ru-RU" sz="2000" dirty="0" smtClean="0"/>
              <a:t>(</a:t>
            </a:r>
            <a:r>
              <a:rPr lang="ru-RU" sz="2000" dirty="0"/>
              <a:t>ПТЭ </a:t>
            </a:r>
            <a:r>
              <a:rPr lang="ru-RU" sz="2000" dirty="0" smtClean="0"/>
              <a:t>Раздел </a:t>
            </a:r>
            <a:r>
              <a:rPr lang="en-US" sz="2000" dirty="0" smtClean="0"/>
              <a:t>II</a:t>
            </a:r>
            <a:r>
              <a:rPr lang="ru-RU" sz="2000" dirty="0" smtClean="0"/>
              <a:t> п.10</a:t>
            </a:r>
            <a:r>
              <a:rPr lang="ru-RU" sz="2000" dirty="0"/>
              <a:t>)</a:t>
            </a:r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9154" name="Picture 2" descr="http://www.pskovrail.ru/2010b/DSC_90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005" y="983053"/>
            <a:ext cx="2879035" cy="273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6" name="Picture 4" descr="http://www.pskovrail.ru/2010b/DSC_892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6"/>
          <a:stretch/>
        </p:blipFill>
        <p:spPr bwMode="auto">
          <a:xfrm>
            <a:off x="76518" y="983053"/>
            <a:ext cx="3024336" cy="273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60" name="Picture 8" descr="http://forumuploads.ru/uploads/0000/18/cb/37597-2-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0" y="982178"/>
            <a:ext cx="2736305" cy="273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91880" y="418617"/>
            <a:ext cx="16626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Путевой знак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2775" y="3755465"/>
            <a:ext cx="17906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Километровый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876500" y="3755465"/>
            <a:ext cx="139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Пикетный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830694" y="3755465"/>
            <a:ext cx="18900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Уклоноуказатель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1120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1904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3716" y="5445225"/>
            <a:ext cx="9070284" cy="1412776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200" b="1" dirty="0">
                <a:solidFill>
                  <a:srgbClr val="C00000"/>
                </a:solidFill>
              </a:rPr>
              <a:t>Сигнальный знак</a:t>
            </a:r>
            <a:r>
              <a:rPr lang="ru-RU" sz="2200" dirty="0"/>
              <a:t> – условный видимый знак(предельный столбик, граница станции ,подача свистка, отключение и включение тока и другое), при помощи которого подается приказ </a:t>
            </a:r>
            <a:r>
              <a:rPr lang="ru-RU" sz="2200" dirty="0" smtClean="0"/>
              <a:t>определенной </a:t>
            </a:r>
            <a:r>
              <a:rPr lang="ru-RU" sz="2200" dirty="0"/>
              <a:t>категории </a:t>
            </a:r>
            <a:r>
              <a:rPr lang="ru-RU" sz="2200" dirty="0" smtClean="0"/>
              <a:t>работников </a:t>
            </a:r>
            <a:r>
              <a:rPr lang="ru-RU" sz="2200" dirty="0" err="1" smtClean="0"/>
              <a:t>ж.д</a:t>
            </a:r>
            <a:r>
              <a:rPr lang="ru-RU" sz="2200" dirty="0" smtClean="0"/>
              <a:t>. транспорта.</a:t>
            </a:r>
          </a:p>
          <a:p>
            <a:pPr marL="0" indent="0" algn="just">
              <a:buNone/>
            </a:pPr>
            <a:r>
              <a:rPr lang="ru-RU" sz="2400" dirty="0"/>
              <a:t> </a:t>
            </a:r>
            <a:r>
              <a:rPr lang="ru-RU" sz="2400" dirty="0" smtClean="0"/>
              <a:t>                                                                       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ПТЭ Раздел </a:t>
            </a:r>
            <a:r>
              <a:rPr lang="ru-RU" sz="1400" dirty="0" smtClean="0"/>
              <a:t>II п.10)</a:t>
            </a:r>
            <a:endParaRPr lang="ru-RU" sz="1400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" t="3089" r="981" b="1692"/>
          <a:stretch/>
        </p:blipFill>
        <p:spPr bwMode="auto">
          <a:xfrm>
            <a:off x="1133123" y="312737"/>
            <a:ext cx="7200800" cy="513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289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-4372" y="4825126"/>
            <a:ext cx="9160342" cy="16182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При необходимости </a:t>
            </a:r>
            <a:r>
              <a:rPr lang="ru-RU" sz="2000" dirty="0"/>
              <a:t>для обозначения границ полосы отвода </a:t>
            </a:r>
            <a:r>
              <a:rPr lang="ru-RU" sz="2000" dirty="0" err="1"/>
              <a:t>ж.д</a:t>
            </a:r>
            <a:r>
              <a:rPr lang="ru-RU" sz="2000" dirty="0"/>
              <a:t>. путей, а также </a:t>
            </a:r>
            <a:r>
              <a:rPr lang="ru-RU" sz="2000" b="1" dirty="0"/>
              <a:t>для обозначения </a:t>
            </a:r>
            <a:r>
              <a:rPr lang="ru-RU" sz="2000" dirty="0"/>
              <a:t>на поверхности земли </a:t>
            </a:r>
            <a:r>
              <a:rPr lang="ru-RU" sz="2000" b="1" dirty="0"/>
              <a:t>скрытых сооружений земляного полотна устанавливаются </a:t>
            </a:r>
            <a:r>
              <a:rPr lang="ru-RU" sz="2000" b="1" dirty="0">
                <a:solidFill>
                  <a:srgbClr val="C00000"/>
                </a:solidFill>
              </a:rPr>
              <a:t>особые путевые знаки</a:t>
            </a:r>
            <a:r>
              <a:rPr lang="ru-RU" sz="2000" dirty="0">
                <a:solidFill>
                  <a:srgbClr val="C00000"/>
                </a:solidFill>
              </a:rPr>
              <a:t>. </a:t>
            </a:r>
            <a:r>
              <a:rPr lang="ru-RU" sz="2000" dirty="0" smtClean="0"/>
              <a:t>    </a:t>
            </a:r>
          </a:p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                                                                          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ПТЭ Прил.1 п.30)</a:t>
            </a:r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02" name="Picture 2" descr="https://present5.com/presentation/1/154549418_367921009.pdf-img/154549418_367921009.pdf-1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6" b="17001"/>
          <a:stretch/>
        </p:blipFill>
        <p:spPr bwMode="auto">
          <a:xfrm>
            <a:off x="740590" y="390975"/>
            <a:ext cx="7647834" cy="4478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4409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5575" y="7936"/>
            <a:ext cx="8808913" cy="415305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716016" y="755193"/>
            <a:ext cx="3677542" cy="1691716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b="1" u="sng" dirty="0">
                <a:solidFill>
                  <a:srgbClr val="002060"/>
                </a:solidFill>
              </a:rPr>
              <a:t>Путевые знаки </a:t>
            </a:r>
            <a:r>
              <a:rPr lang="ru-RU" b="1" dirty="0"/>
              <a:t>устанавливаются </a:t>
            </a:r>
            <a:r>
              <a:rPr lang="ru-RU" b="1" dirty="0">
                <a:solidFill>
                  <a:srgbClr val="C00000"/>
                </a:solidFill>
              </a:rPr>
              <a:t>с правой стороны по счету километров </a:t>
            </a:r>
            <a:r>
              <a:rPr lang="ru-RU" b="1" dirty="0"/>
              <a:t>на расстоянии не менее 3100 мм от оси крайнего пути</a:t>
            </a:r>
            <a:r>
              <a:rPr lang="ru-RU" b="1" dirty="0" smtClean="0"/>
              <a:t>.</a:t>
            </a:r>
          </a:p>
          <a:p>
            <a:pPr marL="0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                                </a:t>
            </a:r>
            <a:endParaRPr lang="ru-RU" sz="2600" dirty="0"/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2" descr="D:\УЦПК\1. ПТЭ\Плакаты\Альбом ПТЭ\Альбом плакатов ПТЭ(32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5" t="64882" r="23731" b="1877"/>
          <a:stretch/>
        </p:blipFill>
        <p:spPr bwMode="auto">
          <a:xfrm>
            <a:off x="172349" y="413445"/>
            <a:ext cx="3552329" cy="281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УЦПК\1. ПТЭ\Плакаты\Альбом ПТЭ\Альбом плакатов ПТЭ(32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5" t="12692" r="23731" b="44038"/>
          <a:stretch/>
        </p:blipFill>
        <p:spPr bwMode="auto">
          <a:xfrm>
            <a:off x="175476" y="3524475"/>
            <a:ext cx="3914567" cy="2684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585"/>
          <a:stretch>
            <a:fillRect/>
          </a:stretch>
        </p:blipFill>
        <p:spPr>
          <a:xfrm>
            <a:off x="3019542" y="3482578"/>
            <a:ext cx="1052421" cy="235233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860032" y="3504836"/>
            <a:ext cx="4104456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rgbClr val="002060"/>
                </a:solidFill>
              </a:rPr>
              <a:t>Сигнальные знаки  </a:t>
            </a:r>
            <a:r>
              <a:rPr lang="ru-RU" sz="2000" b="1" dirty="0"/>
              <a:t>устанавливаются </a:t>
            </a:r>
            <a:r>
              <a:rPr lang="ru-RU" sz="2000" b="1" dirty="0">
                <a:solidFill>
                  <a:srgbClr val="C00000"/>
                </a:solidFill>
              </a:rPr>
              <a:t>с правой стороны по направлению движения </a:t>
            </a:r>
            <a:r>
              <a:rPr lang="ru-RU" sz="2000" b="1" dirty="0"/>
              <a:t> на расстоянии не менее 3100 мм от оси крайнего пути. </a:t>
            </a:r>
            <a:endParaRPr lang="ru-RU" sz="2000" b="1" dirty="0" smtClean="0"/>
          </a:p>
          <a:p>
            <a:r>
              <a:rPr lang="ru-RU" dirty="0"/>
              <a:t> </a:t>
            </a:r>
            <a:r>
              <a:rPr lang="ru-RU" dirty="0" smtClean="0"/>
              <a:t>                         </a:t>
            </a:r>
          </a:p>
          <a:p>
            <a:endParaRPr lang="ru-RU" dirty="0"/>
          </a:p>
          <a:p>
            <a:r>
              <a:rPr lang="ru-RU" dirty="0" smtClean="0"/>
              <a:t>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ПТЭ Прил.1 п.30)</a:t>
            </a:r>
          </a:p>
          <a:p>
            <a:r>
              <a:rPr lang="ru-RU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20074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8455" y="26988"/>
            <a:ext cx="8808913" cy="3429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5576" y="5186672"/>
            <a:ext cx="8874806" cy="15057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Путевые и сигнальные знаки </a:t>
            </a:r>
            <a:r>
              <a:rPr lang="ru-RU" sz="2000" dirty="0"/>
              <a:t>- </a:t>
            </a:r>
            <a:r>
              <a:rPr lang="ru-RU" sz="2000" b="1" dirty="0"/>
              <a:t>в сильно заносимых выемках </a:t>
            </a:r>
            <a:r>
              <a:rPr lang="ru-RU" sz="2000" dirty="0"/>
              <a:t>и на выходах из них (в пределах до 100 м) </a:t>
            </a:r>
            <a:r>
              <a:rPr lang="ru-RU" sz="2000" b="1" dirty="0"/>
              <a:t>устанавливаются</a:t>
            </a:r>
            <a:r>
              <a:rPr lang="ru-RU" sz="2000" dirty="0"/>
              <a:t> на расстоянии </a:t>
            </a:r>
            <a:r>
              <a:rPr lang="ru-RU" sz="2000" b="1" dirty="0">
                <a:solidFill>
                  <a:srgbClr val="C00000"/>
                </a:solidFill>
              </a:rPr>
              <a:t>не менее 5700 мм </a:t>
            </a:r>
            <a:r>
              <a:rPr lang="ru-RU" sz="2000" dirty="0"/>
              <a:t>от оси крайнего </a:t>
            </a:r>
            <a:r>
              <a:rPr lang="ru-RU" sz="2000" dirty="0" smtClean="0"/>
              <a:t>пути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indent="0">
              <a:buNone/>
            </a:pPr>
            <a:r>
              <a:rPr lang="ru-RU" sz="1600" dirty="0" smtClean="0"/>
              <a:t>                                                                                                         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ПТЭ Прил.1 п.30)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2" descr="D:\УЦПК\1. ПТЭ\Плакаты\Альбом ПТЭ\Альбом плакатов ПТЭ(33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3" t="25290" r="3430" b="1571"/>
          <a:stretch/>
        </p:blipFill>
        <p:spPr bwMode="auto">
          <a:xfrm>
            <a:off x="204063" y="388939"/>
            <a:ext cx="8694675" cy="4810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0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8455" y="26988"/>
            <a:ext cx="8808913" cy="3429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825" y="5352230"/>
            <a:ext cx="9054175" cy="8130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/>
              <a:t>На электрифицированных участках </a:t>
            </a:r>
            <a:r>
              <a:rPr lang="ru-RU" sz="2000" dirty="0"/>
              <a:t>сигнальные и путевые знаки могут устанавливаться на опорах контактной сети. </a:t>
            </a:r>
            <a:r>
              <a:rPr lang="ru-RU" sz="2000" dirty="0" smtClean="0"/>
              <a:t>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ПТЭ Прил.1 п.30)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2228" name="Picture 4" descr="http://pfoto-rzd.com/data/media/44/DSC064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377" y="484189"/>
            <a:ext cx="1920455" cy="2644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0" name="Picture 6" descr="http://scaletrainsclub.com/board/download/file.php?style=7&amp;id=145607&amp;t=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362" y="705616"/>
            <a:ext cx="3335865" cy="2147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2" name="Picture 8" descr="http://s1.fotokto.ru/photo/full/441/441455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1"/>
          <a:stretch/>
        </p:blipFill>
        <p:spPr bwMode="auto">
          <a:xfrm>
            <a:off x="6114349" y="487422"/>
            <a:ext cx="2793019" cy="2640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4" name="Picture 10" descr="https://konspekta.net/studopediaorg/baza2/204155307603.files/image14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188983"/>
            <a:ext cx="4698630" cy="2170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49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8455" y="26988"/>
            <a:ext cx="8808913" cy="3429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1376" y="4680404"/>
            <a:ext cx="9042624" cy="16917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</a:rPr>
              <a:t>Предельные столбики </a:t>
            </a:r>
            <a:r>
              <a:rPr lang="ru-RU" sz="2000" dirty="0"/>
              <a:t>- устанавливаются посередине междупутья в том месте, где </a:t>
            </a:r>
            <a:r>
              <a:rPr lang="ru-RU" sz="2000" b="1" dirty="0"/>
              <a:t>расстояние</a:t>
            </a:r>
            <a:r>
              <a:rPr lang="ru-RU" sz="2000" dirty="0"/>
              <a:t> между осями сходящихся  путей составляет </a:t>
            </a:r>
            <a:r>
              <a:rPr lang="ru-RU" sz="2000" b="1" dirty="0"/>
              <a:t>4100 мм</a:t>
            </a:r>
            <a:r>
              <a:rPr lang="ru-RU" sz="2000" dirty="0"/>
              <a:t>. На кривых участках  пути эти расстояния должны быть увеличены в соответствии с нормами и правилами. </a:t>
            </a:r>
            <a:r>
              <a:rPr lang="ru-RU" sz="2000" dirty="0" smtClean="0"/>
              <a:t>                                                 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ПТЭ Прил.1 п.30)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4" y="388939"/>
            <a:ext cx="3681005" cy="4264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721" y="369889"/>
            <a:ext cx="3662687" cy="428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785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8455" y="26988"/>
            <a:ext cx="8808913" cy="3429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2" descr="D:\УЦПК\1. ПТЭ\Плакаты\Альбом ПТЭ\Альбом плакатов ПТЭ(36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0" t="52418" r="2242"/>
          <a:stretch/>
        </p:blipFill>
        <p:spPr bwMode="auto">
          <a:xfrm>
            <a:off x="184133" y="331789"/>
            <a:ext cx="8751793" cy="3444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3573016"/>
            <a:ext cx="8959867" cy="16917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На существующих станционных </a:t>
            </a:r>
            <a:r>
              <a:rPr lang="ru-RU" sz="2000" b="1" dirty="0" err="1" smtClean="0"/>
              <a:t>ж.д</a:t>
            </a:r>
            <a:r>
              <a:rPr lang="ru-RU" sz="2000" b="1" dirty="0" smtClean="0"/>
              <a:t>. </a:t>
            </a:r>
            <a:r>
              <a:rPr lang="ru-RU" sz="2000" b="1" dirty="0"/>
              <a:t>путях</a:t>
            </a:r>
            <a:r>
              <a:rPr lang="ru-RU" sz="2000" dirty="0"/>
              <a:t>, по которым </a:t>
            </a:r>
            <a:r>
              <a:rPr lang="ru-RU" sz="2000" b="1" dirty="0"/>
              <a:t>не обращается подвижной состав</a:t>
            </a:r>
            <a:r>
              <a:rPr lang="ru-RU" sz="2000" dirty="0"/>
              <a:t>, построенный по </a:t>
            </a:r>
            <a:r>
              <a:rPr lang="ru-RU" sz="2000" b="1" dirty="0"/>
              <a:t>габариту Т</a:t>
            </a:r>
            <a:r>
              <a:rPr lang="ru-RU" sz="2000" dirty="0"/>
              <a:t>, разрешается сохранить расстояние </a:t>
            </a:r>
            <a:r>
              <a:rPr lang="ru-RU" sz="2000" b="1" dirty="0">
                <a:solidFill>
                  <a:srgbClr val="C00000"/>
                </a:solidFill>
              </a:rPr>
              <a:t>3810 мм</a:t>
            </a:r>
            <a:r>
              <a:rPr lang="ru-RU" sz="2000" b="1" dirty="0" smtClean="0">
                <a:solidFill>
                  <a:srgbClr val="C00000"/>
                </a:solidFill>
              </a:rPr>
              <a:t>.                                                                                      </a:t>
            </a:r>
            <a:r>
              <a:rPr lang="ru-RU" sz="1400" dirty="0"/>
              <a:t>(ПТЭ Прил.1 п.30)</a:t>
            </a:r>
          </a:p>
        </p:txBody>
      </p:sp>
    </p:spTree>
    <p:extLst>
      <p:ext uri="{BB962C8B-B14F-4D97-AF65-F5344CB8AC3E}">
        <p14:creationId xmlns:p14="http://schemas.microsoft.com/office/powerpoint/2010/main" val="37339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31273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23" y="375354"/>
            <a:ext cx="8899525" cy="6357958"/>
          </a:xfrm>
        </p:spPr>
      </p:pic>
      <p:sp>
        <p:nvSpPr>
          <p:cNvPr id="13" name="Прямоугольник 12"/>
          <p:cNvSpPr/>
          <p:nvPr/>
        </p:nvSpPr>
        <p:spPr>
          <a:xfrm>
            <a:off x="1907704" y="6237312"/>
            <a:ext cx="54505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Продольный профиль участка Сенная-</a:t>
            </a:r>
            <a:r>
              <a:rPr lang="ru-RU" sz="2000" b="1" dirty="0" err="1" smtClean="0"/>
              <a:t>Громово</a:t>
            </a:r>
            <a:endParaRPr lang="ru-RU" sz="2000" b="1" dirty="0"/>
          </a:p>
        </p:txBody>
      </p:sp>
      <p:pic>
        <p:nvPicPr>
          <p:cNvPr id="9" name="Рисунок 8" descr="https://pandia.ru/text/81/138/images/img12_0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" y="357133"/>
            <a:ext cx="9036496" cy="54918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7782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8455" y="26988"/>
            <a:ext cx="8808913" cy="3429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8453" y="3877319"/>
            <a:ext cx="9017339" cy="16917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/>
              <a:t>На перегрузочных </a:t>
            </a:r>
            <a:r>
              <a:rPr lang="ru-RU" sz="2000" b="1" dirty="0" smtClean="0"/>
              <a:t>путях </a:t>
            </a:r>
            <a:r>
              <a:rPr lang="ru-RU" sz="2000" b="1" dirty="0"/>
              <a:t>с суженным междупутьем </a:t>
            </a:r>
            <a:r>
              <a:rPr lang="ru-RU" sz="2000" dirty="0"/>
              <a:t>предельные столбики устанавливаются в том месте, где ширина междупутья достигает </a:t>
            </a:r>
            <a:r>
              <a:rPr lang="ru-RU" sz="2000" b="1" dirty="0">
                <a:solidFill>
                  <a:srgbClr val="C00000"/>
                </a:solidFill>
              </a:rPr>
              <a:t>3600 мм. 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                                                                              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ПТЭ Прил.1 п.30)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2" descr="D:\УЦПК\1. ПТЭ\Плакаты\Альбом ПТЭ\Альбом плакатов ПТЭ(37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3" t="9244" r="2058" b="42398"/>
          <a:stretch/>
        </p:blipFill>
        <p:spPr bwMode="auto">
          <a:xfrm>
            <a:off x="205087" y="451731"/>
            <a:ext cx="8910706" cy="3425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1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9724"/>
            <a:ext cx="82296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88334"/>
            <a:ext cx="8640960" cy="613701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/>
              <a:t>Блиц-опрос:</a:t>
            </a:r>
            <a:br>
              <a:rPr lang="ru-RU" b="1" dirty="0"/>
            </a:br>
            <a:r>
              <a:rPr lang="ru-RU" b="1" dirty="0"/>
              <a:t>                     </a:t>
            </a:r>
            <a:r>
              <a:rPr lang="ru-RU" b="1" dirty="0" smtClean="0"/>
              <a:t>                      </a:t>
            </a:r>
            <a:r>
              <a:rPr lang="ru-RU" b="1" u="sng" dirty="0" smtClean="0"/>
              <a:t>Поясните </a:t>
            </a:r>
            <a:r>
              <a:rPr lang="ru-RU" b="1" u="sng" dirty="0"/>
              <a:t>значение цифр:</a:t>
            </a:r>
            <a:br>
              <a:rPr lang="ru-RU" b="1" u="sng" dirty="0"/>
            </a:br>
            <a:r>
              <a:rPr lang="ru-RU" b="1" dirty="0"/>
              <a:t>1.0,0015;                                     2. 1535 мм;                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3.0,0025, но не круче 0,010; 4. 1524 мм;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5. не менее 1500 м;                6. -4 мм; 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7. до 600 м;                               8. +8 мм;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9. не менее 5,5 м;                   10. 1512 мм; 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11.не менее 5,0 м;                  12. 1548 мм;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13.не менее 9,6 м;                  14. 6 мм; 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15.не менее 9,1 м;                  16. 150 мм;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17. 1520 мм;                             18. 75 мм;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19. 1530 мм;                             20. не круче 1/11;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21.не круче 1/9;                      22. не круче 1/6 ;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23.не круче 1/8;                      24. не круче 1/4,5;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25.на 4 мм и более;               26. на 2 мм и более;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27.200 мм и более;                28. 300 мм и более;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29.400 мм и более;                30. менее 1472 мм;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31.более 1435 мм;                 32. не менее 3100 мм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837022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8455" y="26988"/>
            <a:ext cx="8808913" cy="3429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4468012"/>
            <a:ext cx="9059768" cy="213285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2600" b="1" dirty="0"/>
              <a:t> </a:t>
            </a:r>
            <a:r>
              <a:rPr lang="ru-RU" sz="2600" b="1" dirty="0">
                <a:solidFill>
                  <a:srgbClr val="C00000"/>
                </a:solidFill>
              </a:rPr>
              <a:t>При</a:t>
            </a:r>
            <a:r>
              <a:rPr lang="ru-RU" sz="2600" b="1" dirty="0"/>
              <a:t> следовании по участку обслуживания и </a:t>
            </a:r>
            <a:r>
              <a:rPr lang="ru-RU" sz="2600" b="1" dirty="0">
                <a:solidFill>
                  <a:srgbClr val="C00000"/>
                </a:solidFill>
              </a:rPr>
              <a:t>обнаружении</a:t>
            </a:r>
            <a:r>
              <a:rPr lang="ru-RU" sz="2600" b="1" dirty="0"/>
              <a:t> машинистом </a:t>
            </a:r>
            <a:r>
              <a:rPr lang="ru-RU" sz="2600" b="1" dirty="0">
                <a:solidFill>
                  <a:srgbClr val="C00000"/>
                </a:solidFill>
              </a:rPr>
              <a:t>вертикальных или горизонтальных колебаний </a:t>
            </a:r>
            <a:r>
              <a:rPr lang="ru-RU" sz="2600" b="1" dirty="0" smtClean="0"/>
              <a:t>локомотива </a:t>
            </a:r>
            <a:r>
              <a:rPr lang="ru-RU" sz="2600" b="1" dirty="0" smtClean="0">
                <a:solidFill>
                  <a:srgbClr val="C00000"/>
                </a:solidFill>
              </a:rPr>
              <a:t>(бокового</a:t>
            </a:r>
            <a:r>
              <a:rPr lang="ru-RU" sz="2600" b="1" dirty="0"/>
              <a:t>, </a:t>
            </a:r>
            <a:r>
              <a:rPr lang="ru-RU" sz="2600" b="1" dirty="0">
                <a:solidFill>
                  <a:srgbClr val="C00000"/>
                </a:solidFill>
              </a:rPr>
              <a:t>вертикального толчка) машинист обязан</a:t>
            </a:r>
            <a:r>
              <a:rPr lang="ru-RU" sz="2600" b="1" dirty="0"/>
              <a:t>, </a:t>
            </a:r>
            <a:r>
              <a:rPr lang="ru-RU" sz="2600" b="1" u="sng" dirty="0"/>
              <a:t>применить служебное торможение</a:t>
            </a:r>
            <a:r>
              <a:rPr lang="ru-RU" sz="2600" b="1" dirty="0"/>
              <a:t>, до полной остановки подвижного состава при этом визуально контролируя его состояние, как со стороны машиниста, так и со стороны помощника машиниста через зеркала обратного вида.</a:t>
            </a:r>
            <a:endParaRPr lang="ru-RU" sz="2600" b="1" dirty="0" smtClean="0"/>
          </a:p>
          <a:p>
            <a:pPr marL="0" indent="0">
              <a:buNone/>
            </a:pPr>
            <a:endParaRPr lang="ru-RU" sz="2400" b="1" dirty="0"/>
          </a:p>
          <a:p>
            <a:pPr marL="0" indent="0">
              <a:buNone/>
            </a:pPr>
            <a:r>
              <a:rPr lang="ru-RU" sz="2100" dirty="0" smtClean="0"/>
              <a:t>                                                                                                            </a:t>
            </a:r>
            <a:r>
              <a:rPr lang="ru-RU" sz="1800" dirty="0" smtClean="0"/>
              <a:t>(Распоряжение №2580 от 12.12.2017г п.7.1)</a:t>
            </a:r>
            <a:endParaRPr lang="ru-RU" sz="1800" dirty="0"/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60375" y="373277"/>
            <a:ext cx="85993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Действия локомотивной бригады при нарушении плавности хода поезда </a:t>
            </a:r>
          </a:p>
          <a:p>
            <a:r>
              <a:rPr lang="ru-RU" sz="2000" b="1" dirty="0"/>
              <a:t> </a:t>
            </a:r>
            <a:r>
              <a:rPr lang="ru-RU" sz="2000" b="1" dirty="0" smtClean="0"/>
              <a:t>                                              (</a:t>
            </a:r>
            <a:r>
              <a:rPr lang="ru-RU" sz="2000" b="1" u="sng" dirty="0" smtClean="0"/>
              <a:t>толчок в пути</a:t>
            </a:r>
            <a:r>
              <a:rPr lang="ru-RU" sz="2000" b="1" dirty="0" smtClean="0"/>
              <a:t>)</a:t>
            </a:r>
            <a:endParaRPr lang="ru-RU" sz="2000" b="1" dirty="0"/>
          </a:p>
        </p:txBody>
      </p:sp>
      <p:pic>
        <p:nvPicPr>
          <p:cNvPr id="5122" name="Picture 2" descr="https://i.ytimg.com/vi/fGAziYs8evY/maxresdefaul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567"/>
          <a:stretch/>
        </p:blipFill>
        <p:spPr bwMode="auto">
          <a:xfrm>
            <a:off x="2009604" y="1080288"/>
            <a:ext cx="5040560" cy="3387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75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8455" y="26988"/>
            <a:ext cx="8808913" cy="3429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1376" y="4221088"/>
            <a:ext cx="9042624" cy="169171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/>
              <a:t>В случае выхода подвижного состава за пределы габарита и </a:t>
            </a:r>
            <a:r>
              <a:rPr lang="ru-RU" sz="2000" b="1" dirty="0">
                <a:solidFill>
                  <a:srgbClr val="C00000"/>
                </a:solidFill>
              </a:rPr>
              <a:t>появления признаков схода немедленно</a:t>
            </a:r>
            <a:r>
              <a:rPr lang="ru-RU" sz="2000" b="1" dirty="0"/>
              <a:t> применить меры к остановке поезда, посредством </a:t>
            </a:r>
            <a:r>
              <a:rPr lang="ru-RU" sz="2000" b="1" u="sng" dirty="0"/>
              <a:t>применения экстренного торможения.</a:t>
            </a:r>
            <a:endParaRPr lang="ru-RU" sz="2000" b="1" u="sng" dirty="0" smtClean="0"/>
          </a:p>
          <a:p>
            <a:pPr marL="0" indent="0">
              <a:buNone/>
            </a:pPr>
            <a:endParaRPr lang="ru-RU" sz="2400" b="1" u="sng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1600" dirty="0" smtClean="0"/>
              <a:t>                                                             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Распоряжение №2580 от 12.12.2017г п.7.1)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6" name="Picture 2" descr="https://vestiprim.ru/uploads/posts/2018-02/1519086822_vagony1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91"/>
          <a:stretch/>
        </p:blipFill>
        <p:spPr bwMode="auto">
          <a:xfrm>
            <a:off x="1127095" y="312737"/>
            <a:ext cx="6191473" cy="3820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612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8455" y="26988"/>
            <a:ext cx="8808913" cy="3429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4077072"/>
            <a:ext cx="9144000" cy="27809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После остановки </a:t>
            </a:r>
            <a:r>
              <a:rPr lang="ru-RU" sz="2000" b="1" dirty="0" smtClean="0">
                <a:solidFill>
                  <a:srgbClr val="C00000"/>
                </a:solidFill>
              </a:rPr>
              <a:t>машинист </a:t>
            </a:r>
            <a:r>
              <a:rPr lang="ru-RU" sz="2000" b="1" dirty="0">
                <a:solidFill>
                  <a:srgbClr val="C00000"/>
                </a:solidFill>
              </a:rPr>
              <a:t>докладывает о внезапной </a:t>
            </a:r>
            <a:r>
              <a:rPr lang="ru-RU" sz="2000" b="1" dirty="0" smtClean="0">
                <a:solidFill>
                  <a:srgbClr val="C00000"/>
                </a:solidFill>
              </a:rPr>
              <a:t>остановке</a:t>
            </a:r>
            <a:r>
              <a:rPr lang="ru-RU" sz="2000" b="1" dirty="0" smtClean="0"/>
              <a:t>, с информацией </a:t>
            </a:r>
            <a:r>
              <a:rPr lang="ru-RU" sz="2000" b="1" dirty="0"/>
              <a:t>о месте, в </a:t>
            </a:r>
            <a:r>
              <a:rPr lang="ru-RU" sz="2000" b="1" dirty="0" smtClean="0"/>
              <a:t>котором произошел толчок с </a:t>
            </a:r>
            <a:r>
              <a:rPr lang="ru-RU" sz="2000" b="1" dirty="0"/>
              <a:t>указанием </a:t>
            </a:r>
            <a:r>
              <a:rPr lang="ru-RU" sz="2000" b="1" dirty="0" smtClean="0">
                <a:solidFill>
                  <a:srgbClr val="C00000"/>
                </a:solidFill>
              </a:rPr>
              <a:t>километра, пикета, </a:t>
            </a:r>
            <a:r>
              <a:rPr lang="ru-RU" sz="2000" b="1" dirty="0">
                <a:solidFill>
                  <a:srgbClr val="C00000"/>
                </a:solidFill>
              </a:rPr>
              <a:t>пути перегона и лично производит осмотр </a:t>
            </a:r>
            <a:r>
              <a:rPr lang="ru-RU" sz="2000" b="1" dirty="0"/>
              <a:t>обозначенного места с последующим докладом результатов осмотра ДСП и </a:t>
            </a:r>
            <a:r>
              <a:rPr lang="ru-RU" sz="2000" b="1" dirty="0" smtClean="0"/>
              <a:t>ДНЦ. </a:t>
            </a:r>
            <a:r>
              <a:rPr lang="ru-RU" sz="2000" b="1" dirty="0"/>
              <a:t>При следовании </a:t>
            </a:r>
            <a:r>
              <a:rPr lang="ru-RU" sz="2000" b="1" i="1" dirty="0"/>
              <a:t>с пассажирским поездом </a:t>
            </a:r>
            <a:r>
              <a:rPr lang="ru-RU" sz="2000" b="1" dirty="0"/>
              <a:t>машинист передает информацию о причине остановки начальнику поезда.</a:t>
            </a:r>
          </a:p>
          <a:p>
            <a:pPr marL="0" indent="0" algn="just">
              <a:buNone/>
            </a:pPr>
            <a:r>
              <a:rPr lang="ru-RU" sz="1700" dirty="0" smtClean="0"/>
              <a:t>                                                     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Распоряжение №2580 от 12.12.2017г </a:t>
            </a:r>
            <a:r>
              <a:rPr lang="ru-RU" sz="1400" dirty="0" smtClean="0"/>
              <a:t>п.7.2)</a:t>
            </a:r>
            <a:endParaRPr lang="ru-RU" sz="1400" dirty="0"/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0" name="Picture 2" descr="https://habinfo.ru/wp-content/uploads/2017/07/34-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00"/>
          <a:stretch/>
        </p:blipFill>
        <p:spPr bwMode="auto">
          <a:xfrm>
            <a:off x="1763687" y="388939"/>
            <a:ext cx="5916135" cy="368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64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8455" y="26988"/>
            <a:ext cx="8808913" cy="3429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8454" y="4005064"/>
            <a:ext cx="9045546" cy="26369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Если</a:t>
            </a:r>
            <a:r>
              <a:rPr lang="ru-RU" sz="2000" b="1" dirty="0"/>
              <a:t> по результатам осмотра подвижного состава и пути </a:t>
            </a:r>
            <a:r>
              <a:rPr lang="ru-RU" sz="2000" b="1" dirty="0">
                <a:solidFill>
                  <a:srgbClr val="C00000"/>
                </a:solidFill>
              </a:rPr>
              <a:t>не выявлены замечания угрожающие дальнейшему безопасному следованию поезда</a:t>
            </a:r>
            <a:r>
              <a:rPr lang="ru-RU" sz="2000" b="1" dirty="0"/>
              <a:t>, то после доклада ДСП и ДНЦ о результатах осмотра </a:t>
            </a:r>
            <a:r>
              <a:rPr lang="ru-RU" sz="2000" b="1" dirty="0">
                <a:solidFill>
                  <a:srgbClr val="C00000"/>
                </a:solidFill>
              </a:rPr>
              <a:t>разрешается движение со скоростью не более 20 км/час. </a:t>
            </a:r>
            <a:r>
              <a:rPr lang="ru-RU" sz="2000" b="1" u="sng" dirty="0"/>
              <a:t>После проследования опасного места всем составом</a:t>
            </a:r>
            <a:r>
              <a:rPr lang="ru-RU" sz="2000" b="1" dirty="0"/>
              <a:t> разрешается дальнейшее следование </a:t>
            </a:r>
            <a:r>
              <a:rPr lang="ru-RU" sz="2000" b="1" u="sng" dirty="0"/>
              <a:t>с установленной скоростью</a:t>
            </a:r>
            <a:r>
              <a:rPr lang="ru-RU" sz="2000" b="1" dirty="0"/>
              <a:t>. После остановки пассажирского поезда его осмотр производят машинист совместно с начальником поезда</a:t>
            </a:r>
            <a:r>
              <a:rPr lang="ru-RU" sz="2200" b="1" dirty="0"/>
              <a:t>. </a:t>
            </a:r>
            <a:r>
              <a:rPr lang="ru-RU" sz="2200" b="1" dirty="0" smtClean="0"/>
              <a:t>                         </a:t>
            </a:r>
            <a:r>
              <a:rPr lang="ru-RU" sz="1400" dirty="0" smtClean="0"/>
              <a:t>(</a:t>
            </a:r>
            <a:r>
              <a:rPr lang="ru-RU" sz="1400" dirty="0"/>
              <a:t>Распоряжение №2580 от 12.12.2017г </a:t>
            </a:r>
            <a:r>
              <a:rPr lang="ru-RU" sz="1400" dirty="0" smtClean="0"/>
              <a:t>п.7.3)</a:t>
            </a:r>
            <a:endParaRPr lang="ru-RU" sz="1400" dirty="0"/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4" name="Picture 2" descr="https://i.ytimg.com/vi/RcDfdAE4RBA/maxresdefaul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45" y="400676"/>
            <a:ext cx="7656785" cy="3711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67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8455" y="26988"/>
            <a:ext cx="8808913" cy="3429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4500217"/>
            <a:ext cx="9036496" cy="2357783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2900" b="1" dirty="0">
                <a:solidFill>
                  <a:srgbClr val="C00000"/>
                </a:solidFill>
              </a:rPr>
              <a:t>При</a:t>
            </a:r>
            <a:r>
              <a:rPr lang="ru-RU" sz="2900" b="1" dirty="0"/>
              <a:t> проведении осмотра места возникновения «толчка» и </a:t>
            </a:r>
            <a:r>
              <a:rPr lang="ru-RU" sz="2900" b="1" dirty="0">
                <a:solidFill>
                  <a:srgbClr val="C00000"/>
                </a:solidFill>
              </a:rPr>
              <a:t>выявления </a:t>
            </a:r>
            <a:r>
              <a:rPr lang="ru-RU" sz="2900" b="1" dirty="0"/>
              <a:t>машинистом </a:t>
            </a:r>
            <a:r>
              <a:rPr lang="ru-RU" sz="2900" b="1" dirty="0">
                <a:solidFill>
                  <a:srgbClr val="C00000"/>
                </a:solidFill>
              </a:rPr>
              <a:t>причины</a:t>
            </a:r>
            <a:r>
              <a:rPr lang="ru-RU" sz="2900" b="1" dirty="0"/>
              <a:t> его появления, </a:t>
            </a:r>
            <a:r>
              <a:rPr lang="ru-RU" sz="2900" b="1" dirty="0">
                <a:solidFill>
                  <a:srgbClr val="C00000"/>
                </a:solidFill>
              </a:rPr>
              <a:t>связанной с неисправностями верхнего строения пути, угрожающей безопасности движения поездов </a:t>
            </a:r>
            <a:r>
              <a:rPr lang="ru-RU" sz="2900" b="1" dirty="0"/>
              <a:t>(размыв пути, обвал, выброс пути и другие возможные неисправности пути, такие как просадка пути, перекос, разжижение и выплески балласта, нарушение балластной призмы и др.), разрешается </a:t>
            </a:r>
            <a:r>
              <a:rPr lang="ru-RU" sz="2900" b="1" dirty="0">
                <a:solidFill>
                  <a:srgbClr val="C00000"/>
                </a:solidFill>
              </a:rPr>
              <a:t>дальнейшее следование </a:t>
            </a:r>
            <a:r>
              <a:rPr lang="ru-RU" sz="2900" b="1" dirty="0"/>
              <a:t>подвижного состава, </a:t>
            </a:r>
            <a:r>
              <a:rPr lang="ru-RU" sz="2900" b="1" dirty="0">
                <a:solidFill>
                  <a:srgbClr val="C00000"/>
                </a:solidFill>
              </a:rPr>
              <a:t>только после осмотра </a:t>
            </a:r>
            <a:r>
              <a:rPr lang="ru-RU" sz="2900" b="1" dirty="0"/>
              <a:t>данного места </a:t>
            </a:r>
            <a:r>
              <a:rPr lang="ru-RU" sz="2900" b="1" dirty="0">
                <a:solidFill>
                  <a:srgbClr val="C00000"/>
                </a:solidFill>
              </a:rPr>
              <a:t>работником дистанции пути </a:t>
            </a:r>
            <a:r>
              <a:rPr lang="ru-RU" sz="2900" b="1" dirty="0"/>
              <a:t>по должности </a:t>
            </a:r>
            <a:r>
              <a:rPr lang="ru-RU" sz="2900" b="1" dirty="0">
                <a:solidFill>
                  <a:srgbClr val="C00000"/>
                </a:solidFill>
              </a:rPr>
              <a:t>не ниже бригадира </a:t>
            </a:r>
            <a:r>
              <a:rPr lang="ru-RU" sz="2900" b="1" dirty="0" smtClean="0">
                <a:solidFill>
                  <a:srgbClr val="C00000"/>
                </a:solidFill>
              </a:rPr>
              <a:t>пути</a:t>
            </a:r>
            <a:r>
              <a:rPr lang="ru-RU" sz="2900" b="1" dirty="0" smtClean="0"/>
              <a:t>.</a:t>
            </a:r>
          </a:p>
          <a:p>
            <a:pPr marL="0" indent="0">
              <a:buNone/>
            </a:pPr>
            <a:r>
              <a:rPr lang="ru-RU" sz="2400" dirty="0" smtClean="0"/>
              <a:t>                                                                                                                </a:t>
            </a:r>
            <a:r>
              <a:rPr lang="ru-RU" sz="2000" dirty="0" smtClean="0"/>
              <a:t>(</a:t>
            </a:r>
            <a:r>
              <a:rPr lang="ru-RU" sz="2000" dirty="0"/>
              <a:t>Распоряжение №2580 от 12.12.2017г </a:t>
            </a:r>
            <a:r>
              <a:rPr lang="ru-RU" sz="2000" dirty="0" smtClean="0"/>
              <a:t>п.7.4)</a:t>
            </a:r>
            <a:endParaRPr lang="ru-RU" sz="2000" dirty="0"/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18" name="Picture 2" descr="https://www.forum-volgograd.ru/proxy.php?image=http%3A%2F%2Fimg-fotki.yandex.ru%2Fget%2F4312%2Fbolshoymike.51%2F0_3112f_13d6ff34_XL.jpg&amp;hash=3b12d4ab8b8c6580cd51aa269c21c18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095" y="452044"/>
            <a:ext cx="6765247" cy="4048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321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8455" y="26988"/>
            <a:ext cx="8808913" cy="3429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4704659"/>
            <a:ext cx="9144000" cy="210961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200" b="1" dirty="0">
                <a:solidFill>
                  <a:srgbClr val="C00000"/>
                </a:solidFill>
              </a:rPr>
              <a:t>Разрешением на проследование опасного места </a:t>
            </a:r>
            <a:r>
              <a:rPr lang="ru-RU" sz="2200" b="1" dirty="0"/>
              <a:t>подвижным составом, является </a:t>
            </a:r>
            <a:r>
              <a:rPr lang="ru-RU" sz="2200" b="1" dirty="0">
                <a:solidFill>
                  <a:srgbClr val="C00000"/>
                </a:solidFill>
              </a:rPr>
              <a:t>запись </a:t>
            </a:r>
            <a:r>
              <a:rPr lang="ru-RU" sz="2200" b="1" dirty="0" smtClean="0">
                <a:solidFill>
                  <a:srgbClr val="C00000"/>
                </a:solidFill>
              </a:rPr>
              <a:t>бригадира пути</a:t>
            </a:r>
            <a:r>
              <a:rPr lang="ru-RU" sz="2200" b="1" dirty="0" smtClean="0"/>
              <a:t>, </a:t>
            </a:r>
            <a:r>
              <a:rPr lang="ru-RU" sz="2200" b="1" dirty="0"/>
              <a:t>выполненная на обратной стороне бланка </a:t>
            </a:r>
            <a:r>
              <a:rPr lang="ru-RU" sz="2200" b="1" dirty="0">
                <a:solidFill>
                  <a:srgbClr val="C00000"/>
                </a:solidFill>
              </a:rPr>
              <a:t>формы ДУ-61 </a:t>
            </a:r>
            <a:r>
              <a:rPr lang="ru-RU" sz="2200" b="1" dirty="0"/>
              <a:t>следующего </a:t>
            </a:r>
            <a:r>
              <a:rPr lang="ru-RU" sz="2200" b="1" u="sng" dirty="0"/>
              <a:t>содержания:</a:t>
            </a:r>
            <a:r>
              <a:rPr lang="ru-RU" sz="2200" b="1" dirty="0"/>
              <a:t> «Разрешаю машинисту (</a:t>
            </a:r>
            <a:r>
              <a:rPr lang="ru-RU" sz="2200" b="1" i="1" dirty="0">
                <a:solidFill>
                  <a:srgbClr val="002060"/>
                </a:solidFill>
              </a:rPr>
              <a:t>указать</a:t>
            </a:r>
            <a:r>
              <a:rPr lang="ru-RU" sz="2200" b="1" dirty="0"/>
              <a:t> </a:t>
            </a:r>
            <a:r>
              <a:rPr lang="ru-RU" sz="2200" b="1" i="1" dirty="0">
                <a:solidFill>
                  <a:srgbClr val="002060"/>
                </a:solidFill>
              </a:rPr>
              <a:t>фамилию</a:t>
            </a:r>
            <a:r>
              <a:rPr lang="ru-RU" sz="2200" b="1" dirty="0"/>
              <a:t>) поезда </a:t>
            </a:r>
            <a:r>
              <a:rPr lang="ru-RU" sz="2200" b="1" dirty="0" smtClean="0"/>
              <a:t>№</a:t>
            </a:r>
            <a:r>
              <a:rPr lang="ru-RU" sz="2200" b="1" i="1" dirty="0" smtClean="0">
                <a:solidFill>
                  <a:srgbClr val="002060"/>
                </a:solidFill>
              </a:rPr>
              <a:t>3001</a:t>
            </a:r>
            <a:r>
              <a:rPr lang="ru-RU" sz="2200" b="1" dirty="0" smtClean="0"/>
              <a:t> </a:t>
            </a:r>
            <a:r>
              <a:rPr lang="ru-RU" sz="2200" b="1" dirty="0"/>
              <a:t>проследовать по </a:t>
            </a:r>
            <a:r>
              <a:rPr lang="ru-RU" sz="2200" b="1" i="1" dirty="0" smtClean="0">
                <a:solidFill>
                  <a:srgbClr val="002060"/>
                </a:solidFill>
              </a:rPr>
              <a:t>57</a:t>
            </a:r>
            <a:r>
              <a:rPr lang="ru-RU" sz="2200" b="1" dirty="0" smtClean="0"/>
              <a:t> км </a:t>
            </a:r>
            <a:r>
              <a:rPr lang="ru-RU" sz="2200" b="1" i="1" dirty="0" smtClean="0">
                <a:solidFill>
                  <a:srgbClr val="002060"/>
                </a:solidFill>
              </a:rPr>
              <a:t>8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пк</a:t>
            </a:r>
            <a:r>
              <a:rPr lang="ru-RU" sz="2200" b="1" dirty="0" smtClean="0"/>
              <a:t> </a:t>
            </a:r>
            <a:r>
              <a:rPr lang="ru-RU" sz="2200" b="1" dirty="0"/>
              <a:t>со скоростью </a:t>
            </a:r>
            <a:r>
              <a:rPr lang="ru-RU" sz="2200" b="1" dirty="0" smtClean="0"/>
              <a:t>_</a:t>
            </a:r>
            <a:r>
              <a:rPr lang="ru-RU" sz="2200" b="1" i="1" dirty="0" smtClean="0">
                <a:solidFill>
                  <a:srgbClr val="002060"/>
                </a:solidFill>
              </a:rPr>
              <a:t>40</a:t>
            </a:r>
            <a:r>
              <a:rPr lang="ru-RU" sz="2200" b="1" dirty="0" smtClean="0"/>
              <a:t>_ </a:t>
            </a:r>
            <a:r>
              <a:rPr lang="ru-RU" sz="2200" b="1" dirty="0"/>
              <a:t>км/час по причине неисправности верхнего строения пути (</a:t>
            </a:r>
            <a:r>
              <a:rPr lang="ru-RU" sz="2200" b="1" i="1" dirty="0">
                <a:solidFill>
                  <a:srgbClr val="002060"/>
                </a:solidFill>
              </a:rPr>
              <a:t>указать неисправность</a:t>
            </a:r>
            <a:r>
              <a:rPr lang="ru-RU" sz="2200" b="1" dirty="0"/>
              <a:t>) </a:t>
            </a:r>
            <a:r>
              <a:rPr lang="ru-RU" sz="2200" b="1" i="1" dirty="0" smtClean="0">
                <a:solidFill>
                  <a:srgbClr val="002060"/>
                </a:solidFill>
              </a:rPr>
              <a:t>03.10. 2020 </a:t>
            </a:r>
            <a:r>
              <a:rPr lang="ru-RU" sz="2200" b="1" dirty="0"/>
              <a:t>г. Должность Подпись </a:t>
            </a:r>
            <a:r>
              <a:rPr lang="ru-RU" sz="2200" b="1" dirty="0" smtClean="0"/>
              <a:t>/расшифровка подписи/ </a:t>
            </a:r>
            <a:r>
              <a:rPr lang="ru-RU" sz="2200" b="1" dirty="0"/>
              <a:t>». </a:t>
            </a:r>
            <a:endParaRPr lang="ru-RU" sz="2200" b="1" dirty="0" smtClean="0"/>
          </a:p>
          <a:p>
            <a:pPr marL="0" indent="0">
              <a:buNone/>
            </a:pPr>
            <a:r>
              <a:rPr lang="ru-RU" sz="1500" dirty="0" smtClean="0"/>
              <a:t>                                                                                                                                        (</a:t>
            </a:r>
            <a:r>
              <a:rPr lang="ru-RU" sz="1500" dirty="0"/>
              <a:t>Распоряжение №2580 от 12.12.2017г п.7.4)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2" name="Picture 2" descr="http://pravdaurfo.ru/sites/default/files/home/user1530/5_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7" r="24154"/>
          <a:stretch/>
        </p:blipFill>
        <p:spPr bwMode="auto">
          <a:xfrm>
            <a:off x="1127095" y="388939"/>
            <a:ext cx="3377207" cy="4264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pultneva.ru/_fr/2/4434258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5" t="8181" r="6065" b="7378"/>
          <a:stretch/>
        </p:blipFill>
        <p:spPr bwMode="auto">
          <a:xfrm>
            <a:off x="5220072" y="440698"/>
            <a:ext cx="3348880" cy="435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444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8455" y="26988"/>
            <a:ext cx="8808913" cy="3429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3049665"/>
            <a:ext cx="9144000" cy="380833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200" b="1" dirty="0">
                <a:solidFill>
                  <a:srgbClr val="C00000"/>
                </a:solidFill>
              </a:rPr>
              <a:t>ДСП станции </a:t>
            </a:r>
            <a:r>
              <a:rPr lang="ru-RU" sz="2200" b="1" dirty="0"/>
              <a:t>после получения сообщения от машиниста об обнаружении </a:t>
            </a:r>
            <a:r>
              <a:rPr lang="ru-RU" sz="2200" b="1" dirty="0" smtClean="0"/>
              <a:t>неисправности </a:t>
            </a:r>
            <a:r>
              <a:rPr lang="ru-RU" sz="2200" b="1" dirty="0"/>
              <a:t>верхнего строения пути «толчок» </a:t>
            </a:r>
            <a:r>
              <a:rPr lang="ru-RU" sz="2200" b="1" dirty="0">
                <a:solidFill>
                  <a:srgbClr val="C00000"/>
                </a:solidFill>
              </a:rPr>
              <a:t>обязан: </a:t>
            </a:r>
            <a:r>
              <a:rPr lang="ru-RU" sz="2200" b="1" dirty="0" smtClean="0">
                <a:solidFill>
                  <a:srgbClr val="C00000"/>
                </a:solidFill>
              </a:rPr>
              <a:t>исключить </a:t>
            </a:r>
            <a:r>
              <a:rPr lang="ru-RU" sz="2200" b="1" dirty="0">
                <a:solidFill>
                  <a:srgbClr val="C00000"/>
                </a:solidFill>
              </a:rPr>
              <a:t>отправление поездов на перегон, на котором обнаружена неисправность</a:t>
            </a:r>
            <a:r>
              <a:rPr lang="ru-RU" sz="2200" b="1" dirty="0"/>
              <a:t> - «толчок» в пути. </a:t>
            </a:r>
            <a:r>
              <a:rPr lang="ru-RU" sz="2200" b="1" dirty="0" smtClean="0">
                <a:solidFill>
                  <a:srgbClr val="C00000"/>
                </a:solidFill>
              </a:rPr>
              <a:t>Если </a:t>
            </a:r>
            <a:r>
              <a:rPr lang="ru-RU" sz="2200" b="1" dirty="0">
                <a:solidFill>
                  <a:srgbClr val="C00000"/>
                </a:solidFill>
              </a:rPr>
              <a:t>поезда </a:t>
            </a:r>
            <a:r>
              <a:rPr lang="ru-RU" sz="2200" b="1" dirty="0" smtClean="0"/>
              <a:t>были отправлены </a:t>
            </a:r>
            <a:r>
              <a:rPr lang="ru-RU" sz="2200" b="1" dirty="0">
                <a:solidFill>
                  <a:srgbClr val="C00000"/>
                </a:solidFill>
              </a:rPr>
              <a:t>на перегон, обязан сообщить машинистам </a:t>
            </a:r>
            <a:r>
              <a:rPr lang="ru-RU" sz="2200" b="1" dirty="0" smtClean="0">
                <a:solidFill>
                  <a:srgbClr val="C00000"/>
                </a:solidFill>
              </a:rPr>
              <a:t>о </a:t>
            </a:r>
            <a:r>
              <a:rPr lang="ru-RU" sz="2200" b="1" dirty="0">
                <a:solidFill>
                  <a:srgbClr val="C00000"/>
                </a:solidFill>
              </a:rPr>
              <a:t>неисправности</a:t>
            </a:r>
            <a:r>
              <a:rPr lang="ru-RU" sz="2200" b="1" dirty="0"/>
              <a:t> - </a:t>
            </a:r>
            <a:r>
              <a:rPr lang="ru-RU" sz="2200" b="1" dirty="0" smtClean="0"/>
              <a:t>километр</a:t>
            </a:r>
            <a:r>
              <a:rPr lang="ru-RU" sz="2200" b="1" dirty="0"/>
              <a:t>, пикет, номер пути и название перегона. </a:t>
            </a:r>
            <a:r>
              <a:rPr lang="ru-RU" sz="2200" b="1" u="sng" dirty="0"/>
              <a:t>Первый поезд на </a:t>
            </a:r>
            <a:r>
              <a:rPr lang="ru-RU" sz="2200" b="1" u="sng" dirty="0" smtClean="0"/>
              <a:t>перегона </a:t>
            </a:r>
            <a:r>
              <a:rPr lang="ru-RU" sz="2200" b="1" dirty="0" smtClean="0"/>
              <a:t>где обнаружен  </a:t>
            </a:r>
            <a:r>
              <a:rPr lang="ru-RU" sz="2200" b="1" dirty="0"/>
              <a:t>«толчок» в пути, может быть </a:t>
            </a:r>
            <a:r>
              <a:rPr lang="ru-RU" sz="2200" b="1" u="sng" dirty="0"/>
              <a:t>отправлен в сопровождении дорожного </a:t>
            </a:r>
            <a:r>
              <a:rPr lang="ru-RU" sz="2200" b="1" u="sng" dirty="0" smtClean="0"/>
              <a:t>мастера или </a:t>
            </a:r>
            <a:r>
              <a:rPr lang="ru-RU" sz="2200" b="1" u="sng" dirty="0"/>
              <a:t>бригадира пути</a:t>
            </a:r>
            <a:r>
              <a:rPr lang="ru-RU" sz="2200" b="1" dirty="0"/>
              <a:t>. </a:t>
            </a:r>
            <a:r>
              <a:rPr lang="ru-RU" sz="2200" b="1" dirty="0">
                <a:solidFill>
                  <a:srgbClr val="7030A0"/>
                </a:solidFill>
              </a:rPr>
              <a:t>Машинисту поезда выдается </a:t>
            </a:r>
            <a:r>
              <a:rPr lang="ru-RU" sz="2200" b="1" dirty="0" smtClean="0">
                <a:solidFill>
                  <a:srgbClr val="7030A0"/>
                </a:solidFill>
              </a:rPr>
              <a:t>предупреждение об </a:t>
            </a:r>
            <a:r>
              <a:rPr lang="ru-RU" sz="2200" b="1" dirty="0">
                <a:solidFill>
                  <a:srgbClr val="7030A0"/>
                </a:solidFill>
              </a:rPr>
              <a:t>остановке в пределах километра, предшествующего </a:t>
            </a:r>
            <a:r>
              <a:rPr lang="ru-RU" sz="2200" b="1" dirty="0" smtClean="0">
                <a:solidFill>
                  <a:srgbClr val="7030A0"/>
                </a:solidFill>
              </a:rPr>
              <a:t>месту- </a:t>
            </a:r>
            <a:r>
              <a:rPr lang="ru-RU" sz="2200" b="1" dirty="0">
                <a:solidFill>
                  <a:srgbClr val="7030A0"/>
                </a:solidFill>
              </a:rPr>
              <a:t>«толчок» в пути</a:t>
            </a:r>
            <a:r>
              <a:rPr lang="ru-RU" sz="2200" b="1" dirty="0"/>
              <a:t>, и о дальнейшем следовании по указанию </a:t>
            </a:r>
            <a:r>
              <a:rPr lang="ru-RU" sz="2200" b="1" dirty="0" smtClean="0"/>
              <a:t>работника ПЧ. </a:t>
            </a:r>
            <a:r>
              <a:rPr lang="ru-RU" sz="2200" b="1" dirty="0" smtClean="0">
                <a:solidFill>
                  <a:srgbClr val="C00000"/>
                </a:solidFill>
              </a:rPr>
              <a:t>Работник  ПЧ устанавливает </a:t>
            </a:r>
            <a:r>
              <a:rPr lang="ru-RU" sz="2200" b="1" dirty="0">
                <a:solidFill>
                  <a:srgbClr val="C00000"/>
                </a:solidFill>
              </a:rPr>
              <a:t>порядок пропуска поездов, при необходимости выдает заявку на ограничение скорости</a:t>
            </a:r>
            <a:r>
              <a:rPr lang="ru-RU" sz="2200" b="1" dirty="0" smtClean="0">
                <a:solidFill>
                  <a:srgbClr val="C0000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sz="2200" b="1" dirty="0">
                <a:solidFill>
                  <a:srgbClr val="C00000"/>
                </a:solidFill>
              </a:rPr>
              <a:t> </a:t>
            </a:r>
            <a:r>
              <a:rPr lang="ru-RU" sz="2200" b="1" dirty="0" smtClean="0">
                <a:solidFill>
                  <a:srgbClr val="C00000"/>
                </a:solidFill>
              </a:rPr>
              <a:t>                                                                        </a:t>
            </a:r>
            <a:r>
              <a:rPr lang="ru-RU" sz="2200" b="1" dirty="0" smtClean="0"/>
              <a:t>                     </a:t>
            </a:r>
            <a:r>
              <a:rPr lang="ru-RU" sz="1500" dirty="0" smtClean="0"/>
              <a:t>(</a:t>
            </a:r>
            <a:r>
              <a:rPr lang="ru-RU" sz="1500" dirty="0"/>
              <a:t>Распоряжение №2580 от 12.12.2017г </a:t>
            </a:r>
            <a:r>
              <a:rPr lang="ru-RU" sz="1500" dirty="0" smtClean="0"/>
              <a:t>п.7.5)</a:t>
            </a:r>
            <a:endParaRPr lang="ru-RU" sz="1500" dirty="0"/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8" name="Picture 4" descr="https://avatars.mds.yandex.net/get-zen_doc/248942/pub_5c8f2502aedd2500b361fdbf_5c8f273949683300b25fe583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69888"/>
            <a:ext cx="5017187" cy="267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http://www.1520mm.ru/gallery/data/media/6/img008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4" t="23581" r="-1" b="4600"/>
          <a:stretch/>
        </p:blipFill>
        <p:spPr bwMode="auto">
          <a:xfrm>
            <a:off x="4470982" y="427038"/>
            <a:ext cx="2555502" cy="2622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pultneva.ru/_fr/2/4434258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5" t="8181" r="6065" b="7378"/>
          <a:stretch/>
        </p:blipFill>
        <p:spPr bwMode="auto">
          <a:xfrm>
            <a:off x="6900193" y="465138"/>
            <a:ext cx="1908720" cy="2617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487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8455" y="26988"/>
            <a:ext cx="8808913" cy="3429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8455" y="4005064"/>
            <a:ext cx="8988425" cy="270365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Машинисты вслед идущих поездов</a:t>
            </a:r>
            <a:r>
              <a:rPr lang="ru-RU" sz="2000" b="1" dirty="0"/>
              <a:t>, </a:t>
            </a:r>
            <a:r>
              <a:rPr lang="ru-RU" sz="2000" b="1" u="sng" dirty="0"/>
              <a:t>получив информацию о «толчке в пути» </a:t>
            </a:r>
            <a:r>
              <a:rPr lang="ru-RU" sz="2000" b="1" dirty="0">
                <a:solidFill>
                  <a:srgbClr val="C00000"/>
                </a:solidFill>
              </a:rPr>
              <a:t>обязаны: </a:t>
            </a:r>
            <a:r>
              <a:rPr lang="ru-RU" sz="2000" b="1" dirty="0"/>
              <a:t>- </a:t>
            </a:r>
            <a:r>
              <a:rPr lang="ru-RU" sz="2000" b="1" dirty="0">
                <a:solidFill>
                  <a:srgbClr val="7030A0"/>
                </a:solidFill>
              </a:rPr>
              <a:t>остановить</a:t>
            </a:r>
            <a:r>
              <a:rPr lang="ru-RU" sz="2000" b="1" dirty="0"/>
              <a:t> поезд возле указанного места препятствия; </a:t>
            </a:r>
            <a:r>
              <a:rPr lang="ru-RU" sz="2000" b="1" dirty="0" smtClean="0">
                <a:solidFill>
                  <a:srgbClr val="7030A0"/>
                </a:solidFill>
              </a:rPr>
              <a:t>убедиться</a:t>
            </a:r>
            <a:r>
              <a:rPr lang="ru-RU" sz="2000" b="1" dirty="0" smtClean="0"/>
              <a:t>  личным </a:t>
            </a:r>
            <a:r>
              <a:rPr lang="ru-RU" sz="2000" b="1" dirty="0"/>
              <a:t>осмотром </a:t>
            </a:r>
            <a:r>
              <a:rPr lang="ru-RU" sz="2000" b="1" dirty="0" smtClean="0"/>
              <a:t>о дальнейшем следовании, </a:t>
            </a:r>
            <a:r>
              <a:rPr lang="ru-RU" sz="2000" b="1" u="sng" dirty="0"/>
              <a:t>при не выявлении нарушений </a:t>
            </a:r>
            <a:r>
              <a:rPr lang="ru-RU" sz="2000" b="1" u="sng" dirty="0" smtClean="0"/>
              <a:t>пути:</a:t>
            </a:r>
            <a:r>
              <a:rPr lang="ru-RU" sz="2000" b="1" dirty="0" smtClean="0"/>
              <a:t> проследовать </a:t>
            </a:r>
            <a:r>
              <a:rPr lang="ru-RU" sz="2000" b="1" dirty="0"/>
              <a:t>указанное место </a:t>
            </a:r>
            <a:r>
              <a:rPr lang="ru-RU" sz="2000" b="1" dirty="0">
                <a:solidFill>
                  <a:srgbClr val="C00000"/>
                </a:solidFill>
              </a:rPr>
              <a:t>составом со скоростью </a:t>
            </a:r>
            <a:r>
              <a:rPr lang="ru-RU" sz="2000" b="1" dirty="0"/>
              <a:t>обеспечивающей безопасность движения поездов, но </a:t>
            </a:r>
            <a:r>
              <a:rPr lang="ru-RU" sz="2000" b="1" dirty="0">
                <a:solidFill>
                  <a:srgbClr val="C00000"/>
                </a:solidFill>
              </a:rPr>
              <a:t>не более 20 </a:t>
            </a:r>
            <a:r>
              <a:rPr lang="ru-RU" sz="2000" b="1" dirty="0" smtClean="0">
                <a:solidFill>
                  <a:srgbClr val="C00000"/>
                </a:solidFill>
              </a:rPr>
              <a:t>км/час;</a:t>
            </a:r>
            <a:r>
              <a:rPr lang="ru-RU" sz="2000" b="1" dirty="0" smtClean="0"/>
              <a:t> </a:t>
            </a:r>
            <a:r>
              <a:rPr lang="ru-RU" sz="2000" b="1" u="sng" dirty="0"/>
              <a:t>при обнаружении неисправности</a:t>
            </a:r>
            <a:r>
              <a:rPr lang="ru-RU" sz="2000" b="1" dirty="0"/>
              <a:t>, угрожающей безопасности движения </a:t>
            </a:r>
            <a:r>
              <a:rPr lang="ru-RU" sz="2000" b="1" dirty="0" smtClean="0">
                <a:solidFill>
                  <a:srgbClr val="C00000"/>
                </a:solidFill>
              </a:rPr>
              <a:t>сообщить </a:t>
            </a:r>
            <a:r>
              <a:rPr lang="ru-RU" sz="2000" b="1" dirty="0">
                <a:solidFill>
                  <a:srgbClr val="C00000"/>
                </a:solidFill>
              </a:rPr>
              <a:t>по радиосвязи машинистам вслед идущих поездов и ДСП.</a:t>
            </a:r>
            <a:r>
              <a:rPr lang="ru-RU" sz="2000" b="1" dirty="0"/>
              <a:t> Возобновление движения разрешается, только после устранения неисправности работниками дистанции пути</a:t>
            </a:r>
            <a:r>
              <a:rPr lang="ru-RU" sz="1400" b="1" dirty="0"/>
              <a:t>. </a:t>
            </a:r>
            <a:r>
              <a:rPr lang="ru-RU" sz="1400" b="1" dirty="0" smtClean="0"/>
              <a:t>                                                                              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Распоряжение №2580 от 12.12.2017г </a:t>
            </a:r>
            <a:r>
              <a:rPr lang="ru-RU" sz="1400" dirty="0" smtClean="0"/>
              <a:t>п.7.6)</a:t>
            </a:r>
            <a:endParaRPr lang="ru-RU" sz="1400" dirty="0"/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0" name="Picture 2" descr="http://pfoto-rzd.com/data/media/80/DSC_573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1"/>
          <a:stretch/>
        </p:blipFill>
        <p:spPr bwMode="auto">
          <a:xfrm>
            <a:off x="1763688" y="333807"/>
            <a:ext cx="5803332" cy="3671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38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725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4252945"/>
            <a:ext cx="8928992" cy="177750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200" b="1" dirty="0"/>
              <a:t>Для предотвращения самопроизвольного ухода </a:t>
            </a:r>
            <a:r>
              <a:rPr lang="ru-RU" sz="2200" b="1" dirty="0" smtClean="0"/>
              <a:t>вагонов за </a:t>
            </a:r>
            <a:r>
              <a:rPr lang="ru-RU" sz="2200" b="1" dirty="0"/>
              <a:t>пределы полезной длины путей продольный профиль </a:t>
            </a:r>
            <a:r>
              <a:rPr lang="ru-RU" sz="2200" b="1" dirty="0" err="1" smtClean="0"/>
              <a:t>приемо</a:t>
            </a:r>
            <a:r>
              <a:rPr lang="ru-RU" sz="2200" b="1" dirty="0" smtClean="0"/>
              <a:t>-отправочных путей, проектируется </a:t>
            </a:r>
            <a:r>
              <a:rPr lang="ru-RU" sz="2200" b="1" dirty="0">
                <a:solidFill>
                  <a:srgbClr val="C00000"/>
                </a:solidFill>
              </a:rPr>
              <a:t>вогнутого (ямообразного) </a:t>
            </a:r>
            <a:r>
              <a:rPr lang="ru-RU" sz="2200" b="1" dirty="0" smtClean="0">
                <a:solidFill>
                  <a:srgbClr val="C00000"/>
                </a:solidFill>
              </a:rPr>
              <a:t>очертания </a:t>
            </a:r>
            <a:r>
              <a:rPr lang="ru-RU" sz="2200" b="1" dirty="0"/>
              <a:t>с одинаковыми отметками высот по концам полезной длины путей</a:t>
            </a:r>
            <a:r>
              <a:rPr lang="ru-RU" sz="2200" dirty="0"/>
              <a:t>. </a:t>
            </a:r>
            <a:r>
              <a:rPr lang="ru-RU" sz="2200" dirty="0" smtClean="0"/>
              <a:t>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ПТЭ Прил.1 п.5</a:t>
            </a:r>
            <a:r>
              <a:rPr lang="ru-RU" sz="1400" dirty="0" smtClean="0"/>
              <a:t>)</a:t>
            </a:r>
            <a:endParaRPr lang="ru-RU" sz="1400" dirty="0"/>
          </a:p>
        </p:txBody>
      </p:sp>
      <p:pic>
        <p:nvPicPr>
          <p:cNvPr id="6" name="Рисунок 1" descr="Безимени-12.jpg"/>
          <p:cNvPicPr>
            <a:picLocks noChangeAspect="1"/>
          </p:cNvPicPr>
          <p:nvPr/>
        </p:nvPicPr>
        <p:blipFill>
          <a:blip r:embed="rId2" cstate="print"/>
          <a:srcRect l="28194" t="33449" r="32675" b="51401"/>
          <a:stretch>
            <a:fillRect/>
          </a:stretch>
        </p:blipFill>
        <p:spPr bwMode="auto">
          <a:xfrm>
            <a:off x="-30311" y="504514"/>
            <a:ext cx="9025864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3" descr="Безимени-1.jpg"/>
          <p:cNvPicPr>
            <a:picLocks noChangeAspect="1"/>
          </p:cNvPicPr>
          <p:nvPr/>
        </p:nvPicPr>
        <p:blipFill>
          <a:blip r:embed="rId3" cstate="print"/>
          <a:srcRect l="33463" t="71516" r="27950" b="21861"/>
          <a:stretch>
            <a:fillRect/>
          </a:stretch>
        </p:blipFill>
        <p:spPr bwMode="auto">
          <a:xfrm>
            <a:off x="18026" y="3867076"/>
            <a:ext cx="9144000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5" descr="Локомотив с вагоном.JPG"/>
          <p:cNvPicPr>
            <a:picLocks noChangeAspect="1"/>
          </p:cNvPicPr>
          <p:nvPr/>
        </p:nvPicPr>
        <p:blipFill>
          <a:blip r:embed="rId4" cstate="print"/>
          <a:srcRect l="48616" t="781" r="638" b="66087"/>
          <a:stretch>
            <a:fillRect/>
          </a:stretch>
        </p:blipFill>
        <p:spPr bwMode="auto">
          <a:xfrm rot="193015">
            <a:off x="22845" y="3290401"/>
            <a:ext cx="237056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Локомотив с вагоном.JPG"/>
          <p:cNvPicPr>
            <a:picLocks noChangeAspect="1"/>
          </p:cNvPicPr>
          <p:nvPr/>
        </p:nvPicPr>
        <p:blipFill>
          <a:blip r:embed="rId5" cstate="print"/>
          <a:srcRect l="51384" t="8759" r="1346" b="63329"/>
          <a:stretch>
            <a:fillRect/>
          </a:stretch>
        </p:blipFill>
        <p:spPr bwMode="auto">
          <a:xfrm>
            <a:off x="2395320" y="3507159"/>
            <a:ext cx="2087563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 descr="https://cdn.pixabay.com/photo/2016/06/28/11/14/railroad-1484415__48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702" y="399522"/>
            <a:ext cx="5832648" cy="274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05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33333E-6 L 0.35833 -0.01111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00" y="-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833 -0.01111 L 0.03559 0.00047 " pathEditMode="relative" rAng="0" ptsTypes="AA">
                                      <p:cBhvr>
                                        <p:cTn id="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00" y="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8455" y="26988"/>
            <a:ext cx="8808913" cy="3429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3185929"/>
            <a:ext cx="9144000" cy="33569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C00000"/>
                </a:solidFill>
              </a:rPr>
              <a:t>  </a:t>
            </a:r>
            <a:r>
              <a:rPr lang="ru-RU" sz="2000" b="1" dirty="0">
                <a:solidFill>
                  <a:srgbClr val="C00000"/>
                </a:solidFill>
              </a:rPr>
              <a:t>При ведении поезда </a:t>
            </a:r>
            <a:r>
              <a:rPr lang="ru-RU" sz="2000" b="1" dirty="0" smtClean="0"/>
              <a:t>и </a:t>
            </a:r>
            <a:r>
              <a:rPr lang="ru-RU" sz="2000" b="1" dirty="0"/>
              <a:t>визуальному </a:t>
            </a:r>
            <a:r>
              <a:rPr lang="ru-RU" sz="2000" b="1" dirty="0">
                <a:solidFill>
                  <a:srgbClr val="C00000"/>
                </a:solidFill>
              </a:rPr>
              <a:t>выявлению неисправностей </a:t>
            </a:r>
            <a:r>
              <a:rPr lang="ru-RU" sz="2000" b="1" dirty="0"/>
              <a:t>верхнего строения пути, создающих угрозу безопасности движения поездов, </a:t>
            </a:r>
            <a:r>
              <a:rPr lang="ru-RU" sz="2000" b="1" dirty="0" smtClean="0"/>
              <a:t>(излом </a:t>
            </a:r>
            <a:r>
              <a:rPr lang="ru-RU" sz="2000" b="1" dirty="0"/>
              <a:t>рельса, </a:t>
            </a:r>
            <a:r>
              <a:rPr lang="ru-RU" sz="2000" b="1" dirty="0" smtClean="0"/>
              <a:t>размыв </a:t>
            </a:r>
            <a:r>
              <a:rPr lang="ru-RU" sz="2000" b="1" dirty="0"/>
              <a:t>пути, </a:t>
            </a:r>
            <a:r>
              <a:rPr lang="ru-RU" sz="2000" b="1" dirty="0" smtClean="0"/>
              <a:t>обвал, снежный занос, выброс </a:t>
            </a:r>
            <a:r>
              <a:rPr lang="ru-RU" sz="2000" b="1" dirty="0"/>
              <a:t>пути, </a:t>
            </a:r>
            <a:r>
              <a:rPr lang="ru-RU" sz="2000" b="1" dirty="0" smtClean="0"/>
              <a:t>оползень </a:t>
            </a:r>
            <a:r>
              <a:rPr lang="ru-RU" sz="2000" b="1" dirty="0"/>
              <a:t>скальных пород, сели и т.д</a:t>
            </a:r>
            <a:r>
              <a:rPr lang="ru-RU" sz="2000" b="1" dirty="0" smtClean="0"/>
              <a:t>.) </a:t>
            </a:r>
            <a:r>
              <a:rPr lang="ru-RU" sz="2000" b="1" dirty="0">
                <a:solidFill>
                  <a:srgbClr val="C00000"/>
                </a:solidFill>
              </a:rPr>
              <a:t>машинист обязан </a:t>
            </a:r>
            <a:r>
              <a:rPr lang="ru-RU" sz="2000" b="1" u="sng" dirty="0"/>
              <a:t>применить экстренное торможение</a:t>
            </a:r>
            <a:r>
              <a:rPr lang="ru-RU" sz="2000" b="1" dirty="0"/>
              <a:t>, приняв все возможные меры для остановки поезда до возникшего опасного места. </a:t>
            </a:r>
            <a:r>
              <a:rPr lang="ru-RU" sz="2000" b="1" dirty="0">
                <a:solidFill>
                  <a:srgbClr val="C00000"/>
                </a:solidFill>
              </a:rPr>
              <a:t>Машинисту запрещается</a:t>
            </a:r>
            <a:r>
              <a:rPr lang="ru-RU" sz="2000" b="1" dirty="0"/>
              <a:t> возобновлять </a:t>
            </a:r>
            <a:r>
              <a:rPr lang="ru-RU" sz="2000" b="1" dirty="0">
                <a:solidFill>
                  <a:srgbClr val="C00000"/>
                </a:solidFill>
              </a:rPr>
              <a:t>движение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до</a:t>
            </a:r>
            <a:r>
              <a:rPr lang="ru-RU" sz="2000" b="1" dirty="0"/>
              <a:t> проведения осмотра и принятия </a:t>
            </a:r>
            <a:r>
              <a:rPr lang="ru-RU" sz="2000" b="1" dirty="0">
                <a:solidFill>
                  <a:srgbClr val="C00000"/>
                </a:solidFill>
              </a:rPr>
              <a:t>решения представителем дистанции пути</a:t>
            </a:r>
            <a:r>
              <a:rPr lang="ru-RU" sz="2000" b="1" dirty="0"/>
              <a:t>. </a:t>
            </a:r>
            <a:endParaRPr lang="ru-RU" sz="2000" b="1" dirty="0" smtClean="0"/>
          </a:p>
          <a:p>
            <a:pPr marL="0" indent="0">
              <a:buNone/>
            </a:pPr>
            <a:endParaRPr lang="ru-RU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1600" dirty="0" smtClean="0"/>
              <a:t>                                                                   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Распоряжение №2580 от 12.12.2017г </a:t>
            </a:r>
            <a:r>
              <a:rPr lang="ru-RU" sz="1400" dirty="0" smtClean="0"/>
              <a:t>п.7.7)</a:t>
            </a:r>
            <a:endParaRPr lang="ru-RU" sz="1400" dirty="0"/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8" name="Picture 6" descr="https://s9.stc.all.kpcdn.net/share/i/4/1339676/wx10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88939"/>
            <a:ext cx="2760241" cy="2777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https://vodvore.net/prikols/prikol32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1" y="388939"/>
            <a:ext cx="3115668" cy="2777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28738" t="6601" r="18500" b="10800"/>
          <a:stretch/>
        </p:blipFill>
        <p:spPr>
          <a:xfrm>
            <a:off x="3019091" y="378937"/>
            <a:ext cx="2889794" cy="280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13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8455" y="26988"/>
            <a:ext cx="8808913" cy="3429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7120" y="3649855"/>
            <a:ext cx="8979376" cy="29478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000" b="1" dirty="0"/>
              <a:t>В случае обнаружения </a:t>
            </a:r>
            <a:r>
              <a:rPr lang="ru-RU" sz="2000" b="1" dirty="0">
                <a:solidFill>
                  <a:srgbClr val="C00000"/>
                </a:solidFill>
              </a:rPr>
              <a:t>излома рельса или разрыва стыка машинист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обязан</a:t>
            </a:r>
            <a:r>
              <a:rPr lang="ru-RU" sz="2000" b="1" dirty="0"/>
              <a:t> </a:t>
            </a:r>
            <a:r>
              <a:rPr lang="ru-RU" sz="2000" b="1" u="sng" dirty="0"/>
              <a:t>доложить ДСП, ДНЦ </a:t>
            </a:r>
            <a:r>
              <a:rPr lang="ru-RU" sz="2000" b="1" dirty="0"/>
              <a:t>километр, пикет, путь перегона на котором выявлена неисправность. Если поезд остановлен у </a:t>
            </a:r>
            <a:r>
              <a:rPr lang="ru-RU" sz="2000" b="1" dirty="0">
                <a:solidFill>
                  <a:srgbClr val="C00000"/>
                </a:solidFill>
              </a:rPr>
              <a:t>лопнувшего рельса</a:t>
            </a:r>
            <a:r>
              <a:rPr lang="ru-RU" sz="2000" b="1" dirty="0"/>
              <a:t>, по которому согласно заключению бригадира пути, а при его отсутствии - машиниста, </a:t>
            </a:r>
            <a:r>
              <a:rPr lang="ru-RU" sz="2000" b="1" dirty="0">
                <a:solidFill>
                  <a:srgbClr val="C00000"/>
                </a:solidFill>
              </a:rPr>
              <a:t>возможно пропустить поезд</a:t>
            </a:r>
            <a:r>
              <a:rPr lang="ru-RU" sz="2000" b="1" dirty="0"/>
              <a:t>, то по нему </a:t>
            </a:r>
            <a:r>
              <a:rPr lang="ru-RU" sz="2000" b="1" dirty="0">
                <a:solidFill>
                  <a:srgbClr val="C00000"/>
                </a:solidFill>
              </a:rPr>
              <a:t>разрешается пропустить только </a:t>
            </a:r>
            <a:r>
              <a:rPr lang="ru-RU" sz="2000" b="1" u="sng" dirty="0">
                <a:solidFill>
                  <a:srgbClr val="C00000"/>
                </a:solidFill>
              </a:rPr>
              <a:t>один первый поезд </a:t>
            </a:r>
            <a:r>
              <a:rPr lang="ru-RU" sz="2000" b="1" dirty="0"/>
              <a:t>со скоростью </a:t>
            </a:r>
            <a:r>
              <a:rPr lang="ru-RU" sz="2000" b="1" dirty="0">
                <a:solidFill>
                  <a:srgbClr val="C00000"/>
                </a:solidFill>
              </a:rPr>
              <a:t>не более 5 </a:t>
            </a:r>
            <a:r>
              <a:rPr lang="ru-RU" sz="2000" b="1" dirty="0" smtClean="0">
                <a:solidFill>
                  <a:srgbClr val="C00000"/>
                </a:solidFill>
              </a:rPr>
              <a:t>км/час</a:t>
            </a:r>
            <a:r>
              <a:rPr lang="ru-RU" sz="2000" b="1" dirty="0" smtClean="0"/>
              <a:t>. </a:t>
            </a:r>
            <a:r>
              <a:rPr lang="ru-RU" sz="2000" b="1" i="1" dirty="0"/>
              <a:t>По лопнувшему рельсу в пределах </a:t>
            </a:r>
            <a:r>
              <a:rPr lang="ru-RU" sz="2000" b="1" i="1" u="sng" dirty="0"/>
              <a:t>моста или тоннеля </a:t>
            </a:r>
            <a:r>
              <a:rPr lang="ru-RU" sz="2000" b="1" i="1" dirty="0"/>
              <a:t>пропуск поездов во всех случаях </a:t>
            </a:r>
            <a:r>
              <a:rPr lang="ru-RU" sz="2000" b="1" i="1" u="sng" dirty="0"/>
              <a:t>запрещается</a:t>
            </a:r>
            <a:r>
              <a:rPr lang="ru-RU" sz="2000" b="1" u="sng" dirty="0"/>
              <a:t>.</a:t>
            </a:r>
          </a:p>
          <a:p>
            <a:pPr marL="0" indent="0">
              <a:buNone/>
            </a:pPr>
            <a:r>
              <a:rPr lang="ru-RU" sz="1600" dirty="0" smtClean="0"/>
              <a:t>                                                               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Распоряжение №2580 от 12.12.2017г п.7.7)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38" name="Picture 2" descr="https://image.krasview.ru/video/3aa3c9728c1d14b/_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55" y="360654"/>
            <a:ext cx="4185513" cy="324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http://transphoto.ru/photo/06/39/31/6393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6368" y="360654"/>
            <a:ext cx="4404457" cy="3232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517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8455" y="26988"/>
            <a:ext cx="8808913" cy="3429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9314" y="3245147"/>
            <a:ext cx="9094686" cy="32849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/>
              <a:t>  </a:t>
            </a:r>
            <a:r>
              <a:rPr lang="ru-RU" sz="2000" b="1" dirty="0">
                <a:solidFill>
                  <a:srgbClr val="C00000"/>
                </a:solidFill>
              </a:rPr>
              <a:t>В случае возникновения препятствия </a:t>
            </a:r>
            <a:r>
              <a:rPr lang="ru-RU" sz="2000" b="1" dirty="0"/>
              <a:t>(излом рельса, размыв пути, обвал, снежный занос, развалившийся груз, сход сели и т.д.), когда </a:t>
            </a:r>
            <a:r>
              <a:rPr lang="ru-RU" sz="2000" b="1" dirty="0">
                <a:solidFill>
                  <a:srgbClr val="C00000"/>
                </a:solidFill>
              </a:rPr>
              <a:t>требуется оградить место препятствия </a:t>
            </a:r>
            <a:r>
              <a:rPr lang="ru-RU" sz="2000" b="1" dirty="0"/>
              <a:t>для движения поездов, возникшее </a:t>
            </a:r>
            <a:r>
              <a:rPr lang="ru-RU" sz="2000" b="1" dirty="0">
                <a:solidFill>
                  <a:srgbClr val="C00000"/>
                </a:solidFill>
              </a:rPr>
              <a:t>на смежном </a:t>
            </a:r>
            <a:r>
              <a:rPr lang="ru-RU" sz="2000" b="1" dirty="0" err="1" smtClean="0">
                <a:solidFill>
                  <a:srgbClr val="C00000"/>
                </a:solidFill>
              </a:rPr>
              <a:t>ж.д</a:t>
            </a:r>
            <a:r>
              <a:rPr lang="ru-RU" sz="2000" b="1" dirty="0" smtClean="0">
                <a:solidFill>
                  <a:srgbClr val="C00000"/>
                </a:solidFill>
              </a:rPr>
              <a:t>. пути</a:t>
            </a:r>
            <a:r>
              <a:rPr lang="ru-RU" sz="2000" b="1" dirty="0"/>
              <a:t>, </a:t>
            </a:r>
            <a:r>
              <a:rPr lang="ru-RU" sz="2000" b="1" dirty="0">
                <a:solidFill>
                  <a:srgbClr val="C00000"/>
                </a:solidFill>
              </a:rPr>
              <a:t>машинист должен подавать сигнал общей тревоги </a:t>
            </a:r>
            <a:r>
              <a:rPr lang="ru-RU" sz="2000" b="1" dirty="0"/>
              <a:t>(один длинный и три коротких сигнала) и организовать его </a:t>
            </a:r>
            <a:r>
              <a:rPr lang="ru-RU" sz="2000" b="1" dirty="0">
                <a:solidFill>
                  <a:srgbClr val="C00000"/>
                </a:solidFill>
              </a:rPr>
              <a:t>ограждение</a:t>
            </a:r>
            <a:r>
              <a:rPr lang="ru-RU" sz="2000" b="1" dirty="0"/>
              <a:t> согласно раздела III пункта 48 </a:t>
            </a:r>
            <a:r>
              <a:rPr lang="ru-RU" sz="2000" b="1" dirty="0" smtClean="0"/>
              <a:t>ИСИ.</a:t>
            </a:r>
          </a:p>
          <a:p>
            <a:pPr marL="0" indent="0">
              <a:buNone/>
            </a:pPr>
            <a:endParaRPr lang="ru-RU" sz="24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1600" dirty="0" smtClean="0"/>
              <a:t>                                                                 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Распоряжение №2580 от 12.12.2017г </a:t>
            </a:r>
            <a:r>
              <a:rPr lang="ru-RU" sz="1400" dirty="0" smtClean="0"/>
              <a:t>п.7.8)</a:t>
            </a:r>
            <a:endParaRPr lang="ru-RU" sz="1400" dirty="0"/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2" descr="https://znaj.ua/images/2017/03/09/49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6" y="421461"/>
            <a:ext cx="2961377" cy="2766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primamedia.gcdn.co/f/big/1284/12838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821" y="421460"/>
            <a:ext cx="2927278" cy="2772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https://dvgups.ru/images/stories/news/2016/04/22/13/IMG_aa01a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933" y="421462"/>
            <a:ext cx="3227789" cy="2762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817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8455" y="26988"/>
            <a:ext cx="8808913" cy="3429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86997" y="7669275"/>
            <a:ext cx="8808913" cy="16917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1600" dirty="0"/>
              <a:t>(ПТЭ Прил.1 п.30)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4" name="Picture 8" descr="Анимация, иллюстрирующая взрез стрелки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-988960113"/>
            <a:ext cx="3086100" cy="113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6" name="Picture 10" descr="Анимация, иллюстрирующая взрез стрелки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200" y="-988807713"/>
            <a:ext cx="3086100" cy="113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70" name="Picture 14" descr="https://upload.wikimedia.org/wikipedia/commons/d/d8/Switch_incision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426" y="710778"/>
            <a:ext cx="8000057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64603" y="4005064"/>
            <a:ext cx="8931307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Взрез стрелки </a:t>
            </a:r>
            <a:r>
              <a:rPr lang="ru-RU" sz="2000" b="1" dirty="0"/>
              <a:t>– принудительное перемещение остряков стрелки под действием колесной пары </a:t>
            </a:r>
            <a:r>
              <a:rPr lang="ru-RU" sz="2000" b="1" dirty="0" smtClean="0"/>
              <a:t>подвижного состава </a:t>
            </a:r>
            <a:r>
              <a:rPr lang="ru-RU" sz="2000" b="1" dirty="0"/>
              <a:t>при движении в </a:t>
            </a:r>
            <a:r>
              <a:rPr lang="ru-RU" sz="2000" b="1" dirty="0" err="1"/>
              <a:t>пошерстном</a:t>
            </a:r>
            <a:r>
              <a:rPr lang="ru-RU" sz="2000" b="1" dirty="0"/>
              <a:t> направлении, когда стрелка установлена в положение, не </a:t>
            </a:r>
            <a:r>
              <a:rPr lang="ru-RU" sz="2000" b="1" dirty="0" smtClean="0"/>
              <a:t>соответствующее направлению движения.</a:t>
            </a:r>
          </a:p>
          <a:p>
            <a:pPr algn="just"/>
            <a:r>
              <a:rPr lang="ru-RU" sz="1400" dirty="0" smtClean="0"/>
              <a:t>                                                                                                                                       (</a:t>
            </a:r>
            <a:r>
              <a:rPr lang="ru-RU" sz="1400" dirty="0"/>
              <a:t>Распоряжение </a:t>
            </a:r>
            <a:r>
              <a:rPr lang="ru-RU" sz="1400" dirty="0" smtClean="0"/>
              <a:t>№1258 </a:t>
            </a:r>
            <a:r>
              <a:rPr lang="ru-RU" sz="1400" dirty="0"/>
              <a:t>от </a:t>
            </a:r>
            <a:r>
              <a:rPr lang="ru-RU" sz="1400" dirty="0" smtClean="0"/>
              <a:t>04.07.2017г п.2.8</a:t>
            </a:r>
            <a:r>
              <a:rPr lang="ru-RU" sz="1400" dirty="0"/>
              <a:t>)</a:t>
            </a:r>
          </a:p>
          <a:p>
            <a:pPr algn="just"/>
            <a:endParaRPr lang="ru-RU" sz="1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8455" y="463432"/>
            <a:ext cx="8578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            </a:t>
            </a:r>
            <a:r>
              <a:rPr lang="ru-RU" sz="2000" b="1" u="sng" dirty="0" smtClean="0">
                <a:solidFill>
                  <a:srgbClr val="7030A0"/>
                </a:solidFill>
              </a:rPr>
              <a:t>Действия </a:t>
            </a:r>
            <a:r>
              <a:rPr lang="ru-RU" sz="2000" b="1" u="sng" dirty="0">
                <a:solidFill>
                  <a:srgbClr val="7030A0"/>
                </a:solidFill>
              </a:rPr>
              <a:t>локомотивной бригады при </a:t>
            </a:r>
            <a:r>
              <a:rPr lang="ru-RU" sz="2000" b="1" u="sng" dirty="0" smtClean="0">
                <a:solidFill>
                  <a:srgbClr val="7030A0"/>
                </a:solidFill>
              </a:rPr>
              <a:t>взрезе стрелочного перевода</a:t>
            </a:r>
            <a:endParaRPr lang="ru-RU" sz="2000" b="1" u="sng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17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8455" y="26988"/>
            <a:ext cx="8808913" cy="3429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1867" y="3599556"/>
            <a:ext cx="9061406" cy="20882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9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/>
              <a:t>При приближении подвижного состава к </a:t>
            </a:r>
            <a:r>
              <a:rPr lang="ru-RU" sz="2000" b="1" dirty="0">
                <a:solidFill>
                  <a:srgbClr val="C00000"/>
                </a:solidFill>
              </a:rPr>
              <a:t>стрелке, не по маршруту </a:t>
            </a:r>
            <a:r>
              <a:rPr lang="ru-RU" sz="2000" b="1" dirty="0"/>
              <a:t>следования, </a:t>
            </a:r>
            <a:r>
              <a:rPr lang="ru-RU" sz="2000" b="1" dirty="0">
                <a:solidFill>
                  <a:srgbClr val="C00000"/>
                </a:solidFill>
              </a:rPr>
              <a:t>машинист </a:t>
            </a:r>
            <a:r>
              <a:rPr lang="ru-RU" sz="2000" b="1" dirty="0" smtClean="0">
                <a:solidFill>
                  <a:srgbClr val="C00000"/>
                </a:solidFill>
              </a:rPr>
              <a:t>обязан </a:t>
            </a:r>
            <a:r>
              <a:rPr lang="ru-RU" sz="2000" b="1" dirty="0"/>
              <a:t>принять </a:t>
            </a:r>
            <a:r>
              <a:rPr lang="ru-RU" sz="2000" b="1" dirty="0">
                <a:solidFill>
                  <a:srgbClr val="C00000"/>
                </a:solidFill>
              </a:rPr>
              <a:t>меры к остановке</a:t>
            </a:r>
            <a:r>
              <a:rPr lang="ru-RU" sz="2000" b="1" dirty="0"/>
              <a:t>, не допустив взрез стрелки. Если </a:t>
            </a:r>
            <a:r>
              <a:rPr lang="ru-RU" sz="2000" b="1" dirty="0">
                <a:solidFill>
                  <a:srgbClr val="C00000"/>
                </a:solidFill>
              </a:rPr>
              <a:t>состав </a:t>
            </a:r>
            <a:r>
              <a:rPr lang="ru-RU" sz="2000" b="1" dirty="0"/>
              <a:t>остановился </a:t>
            </a:r>
            <a:r>
              <a:rPr lang="ru-RU" sz="2000" b="1" dirty="0">
                <a:solidFill>
                  <a:srgbClr val="C00000"/>
                </a:solidFill>
              </a:rPr>
              <a:t>на взрезанной стрелке, машинист обязан</a:t>
            </a:r>
            <a:r>
              <a:rPr lang="ru-RU" sz="2000" b="1" dirty="0"/>
              <a:t>: доложить об остановке ДСП или ДНЦ при ДЦ; осмотреть совместно с работниками службы ПЧ, ШЧ расположение колёсных пар на стрелке и состояние остряков.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4" name="Picture 2" descr="https://avatars.mds.yandex.net/get-zen_doc/1904579/pub_5ce171410a0d8b00b24d10c8_5ce5df3ae3fb6500b3b4b514/scale_120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68"/>
          <a:stretch/>
        </p:blipFill>
        <p:spPr bwMode="auto">
          <a:xfrm>
            <a:off x="4778970" y="488744"/>
            <a:ext cx="4019671" cy="3134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https://cdrb.ru/images/joomlart/RZD/borodinsk/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08" y="465138"/>
            <a:ext cx="4355976" cy="3134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310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8455" y="26988"/>
            <a:ext cx="8808913" cy="3429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4509120"/>
            <a:ext cx="9144000" cy="20162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900" b="1" dirty="0" smtClean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При отсутствии схода </a:t>
            </a:r>
            <a:r>
              <a:rPr lang="ru-RU" sz="2000" b="1" dirty="0"/>
              <a:t>колёсных пар с рельсов, излома остряков и других </a:t>
            </a:r>
            <a:r>
              <a:rPr lang="ru-RU" sz="2000" b="1" dirty="0">
                <a:solidFill>
                  <a:srgbClr val="C00000"/>
                </a:solidFill>
              </a:rPr>
              <a:t>препятствий движению </a:t>
            </a:r>
            <a:r>
              <a:rPr lang="ru-RU" sz="2000" b="1" dirty="0"/>
              <a:t>состава и при прилегании к рамному рельсу остряка работник </a:t>
            </a:r>
            <a:r>
              <a:rPr lang="ru-RU" sz="2000" b="1" dirty="0" smtClean="0"/>
              <a:t>ПЧ должен </a:t>
            </a:r>
            <a:r>
              <a:rPr lang="ru-RU" sz="2000" b="1" dirty="0"/>
              <a:t>оформить запись в журнале  осмотра ДУ-46, на основании </a:t>
            </a:r>
            <a:r>
              <a:rPr lang="ru-RU" sz="2000" b="1" dirty="0" smtClean="0"/>
              <a:t>которой освобождается </a:t>
            </a:r>
            <a:r>
              <a:rPr lang="ru-RU" sz="2000" b="1" dirty="0">
                <a:solidFill>
                  <a:srgbClr val="C00000"/>
                </a:solidFill>
              </a:rPr>
              <a:t>стрелка при движении только</a:t>
            </a:r>
            <a:r>
              <a:rPr lang="ru-RU" sz="2000" b="1" dirty="0"/>
              <a:t> </a:t>
            </a:r>
            <a:r>
              <a:rPr lang="ru-RU" sz="2000" b="1" u="sng" dirty="0" err="1">
                <a:solidFill>
                  <a:srgbClr val="C00000"/>
                </a:solidFill>
              </a:rPr>
              <a:t>пошерстном</a:t>
            </a:r>
            <a:r>
              <a:rPr lang="ru-RU" sz="2000" b="1" u="sng" dirty="0">
                <a:solidFill>
                  <a:srgbClr val="C00000"/>
                </a:solidFill>
              </a:rPr>
              <a:t> направлении</a:t>
            </a:r>
            <a:r>
              <a:rPr lang="ru-RU" sz="2000" b="1" dirty="0"/>
              <a:t>.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6" name="Picture 2" descr="https://cdrb.ru/images/joomlart/RZD/sverd/Smychka/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388939"/>
            <a:ext cx="7143750" cy="401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68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8455" y="26988"/>
            <a:ext cx="8808913" cy="3429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4852020"/>
            <a:ext cx="9144000" cy="1368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Освобождение </a:t>
            </a:r>
            <a:r>
              <a:rPr lang="ru-RU" sz="2000" b="1" dirty="0"/>
              <a:t>стрелочного перевода производится поездом </a:t>
            </a:r>
            <a:r>
              <a:rPr lang="ru-RU" sz="2000" b="1" dirty="0">
                <a:solidFill>
                  <a:srgbClr val="C00000"/>
                </a:solidFill>
              </a:rPr>
              <a:t>со скоростью не более 5 км/час </a:t>
            </a:r>
            <a:r>
              <a:rPr lang="ru-RU" sz="2000" b="1" dirty="0"/>
              <a:t>с особой бдительностью и готовностью немедленно остановиться при подаче сигнала остановки работником, находящимся около стрелки.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737" y="369888"/>
            <a:ext cx="7820347" cy="448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83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93"/>
            <a:ext cx="8229600" cy="27404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  <a:endParaRPr lang="ru-RU" sz="2000" dirty="0"/>
          </a:p>
        </p:txBody>
      </p:sp>
      <p:pic>
        <p:nvPicPr>
          <p:cNvPr id="20482" name="Picture 2" descr="https://ru.all.biz/img/ru/catalog/8545993.jpe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93"/>
          <a:stretch/>
        </p:blipFill>
        <p:spPr bwMode="auto">
          <a:xfrm>
            <a:off x="1398625" y="301535"/>
            <a:ext cx="5935389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5301208"/>
            <a:ext cx="90364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ru-RU" sz="2000" b="1" dirty="0" smtClean="0"/>
              <a:t>Движение </a:t>
            </a:r>
            <a:r>
              <a:rPr lang="ru-RU" sz="2000" b="1" dirty="0" smtClean="0">
                <a:solidFill>
                  <a:srgbClr val="000000"/>
                </a:solidFill>
              </a:rPr>
              <a:t>по </a:t>
            </a:r>
            <a:r>
              <a:rPr lang="ru-RU" sz="2000" b="1" dirty="0">
                <a:solidFill>
                  <a:srgbClr val="000000"/>
                </a:solidFill>
              </a:rPr>
              <a:t>стрелочному переводу </a:t>
            </a:r>
            <a:r>
              <a:rPr lang="ru-RU" sz="2000" b="1" dirty="0" smtClean="0">
                <a:solidFill>
                  <a:srgbClr val="C00000"/>
                </a:solidFill>
              </a:rPr>
              <a:t>от </a:t>
            </a:r>
            <a:r>
              <a:rPr lang="ru-RU" sz="2000" b="1" dirty="0">
                <a:solidFill>
                  <a:srgbClr val="C00000"/>
                </a:solidFill>
              </a:rPr>
              <a:t>остряков к </a:t>
            </a:r>
            <a:r>
              <a:rPr lang="ru-RU" sz="2000" b="1" dirty="0" smtClean="0">
                <a:solidFill>
                  <a:srgbClr val="C00000"/>
                </a:solidFill>
              </a:rPr>
              <a:t>крестовине  </a:t>
            </a:r>
            <a:r>
              <a:rPr lang="ru-RU" sz="2000" b="1" dirty="0" smtClean="0">
                <a:solidFill>
                  <a:srgbClr val="000000"/>
                </a:solidFill>
              </a:rPr>
              <a:t>называется </a:t>
            </a:r>
            <a:r>
              <a:rPr lang="ru-RU" sz="2000" b="1" dirty="0" err="1" smtClean="0">
                <a:solidFill>
                  <a:srgbClr val="C00000"/>
                </a:solidFill>
              </a:rPr>
              <a:t>противошерстным</a:t>
            </a:r>
            <a:r>
              <a:rPr lang="ru-RU" sz="2000" b="1" dirty="0" smtClean="0">
                <a:solidFill>
                  <a:srgbClr val="000000"/>
                </a:solidFill>
              </a:rPr>
              <a:t>; </a:t>
            </a:r>
            <a:r>
              <a:rPr lang="ru-RU" sz="2000" b="1" dirty="0">
                <a:solidFill>
                  <a:srgbClr val="000000"/>
                </a:solidFill>
              </a:rPr>
              <a:t> </a:t>
            </a:r>
            <a:r>
              <a:rPr lang="ru-RU" sz="2000" b="1" dirty="0" smtClean="0">
                <a:solidFill>
                  <a:srgbClr val="002060"/>
                </a:solidFill>
              </a:rPr>
              <a:t>от </a:t>
            </a:r>
            <a:r>
              <a:rPr lang="ru-RU" sz="2000" b="1" dirty="0">
                <a:solidFill>
                  <a:srgbClr val="002060"/>
                </a:solidFill>
              </a:rPr>
              <a:t>крестовины к </a:t>
            </a:r>
            <a:r>
              <a:rPr lang="ru-RU" sz="2000" b="1" dirty="0" smtClean="0">
                <a:solidFill>
                  <a:srgbClr val="002060"/>
                </a:solidFill>
              </a:rPr>
              <a:t>острякам </a:t>
            </a:r>
            <a:r>
              <a:rPr lang="ru-RU" sz="2000" b="1" dirty="0" err="1" smtClean="0">
                <a:solidFill>
                  <a:srgbClr val="002060"/>
                </a:solidFill>
              </a:rPr>
              <a:t>пошерстным</a:t>
            </a:r>
            <a:r>
              <a:rPr lang="ru-RU" sz="2000" b="1" dirty="0" smtClean="0">
                <a:solidFill>
                  <a:srgbClr val="002060"/>
                </a:solidFill>
              </a:rPr>
              <a:t>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 flipV="1">
            <a:off x="3851920" y="548680"/>
            <a:ext cx="216024" cy="280831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3995936" y="620688"/>
            <a:ext cx="288032" cy="2808312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710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927"/>
            <a:ext cx="8229600" cy="45719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664" y="5229200"/>
            <a:ext cx="8974832" cy="16288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000" b="1" dirty="0"/>
              <a:t>При потере контроля стрелки под поездом </a:t>
            </a:r>
            <a:r>
              <a:rPr lang="ru-RU" sz="2000" dirty="0"/>
              <a:t>ДСП (ДНЦ) немедленно по радиосвязи вызывает машиниста поезда и оповещает его по форме: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</a:rPr>
              <a:t>«Машинист поезда № …, остановка, стрелка № … потеряла контроль».</a:t>
            </a:r>
          </a:p>
          <a:p>
            <a:pPr marL="0" indent="0">
              <a:buNone/>
            </a:pPr>
            <a:r>
              <a:rPr lang="ru-RU" sz="2000" b="1" dirty="0"/>
              <a:t>Машинист обязан остановить поезд экстренным торможением</a:t>
            </a:r>
            <a:r>
              <a:rPr lang="ru-RU" sz="2000" dirty="0"/>
              <a:t>. Закрепление остряков стрелки, не имеющей контроля положения, выполняется порядком установленным ТРА станции.</a:t>
            </a: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713"/>
          <a:stretch/>
        </p:blipFill>
        <p:spPr>
          <a:xfrm>
            <a:off x="809836" y="427780"/>
            <a:ext cx="7524328" cy="478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44592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7542" y="31494"/>
            <a:ext cx="6172200" cy="421556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Опережающее задание по следующей теме: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585647"/>
            <a:ext cx="8208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</a:t>
            </a:r>
            <a:r>
              <a:rPr lang="ru-RU" sz="2000" b="1" dirty="0" smtClean="0">
                <a:solidFill>
                  <a:srgbClr val="C00000"/>
                </a:solidFill>
              </a:rPr>
              <a:t>технологического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           </a:t>
            </a:r>
            <a:r>
              <a:rPr lang="ru-RU" sz="2000" b="1" dirty="0">
                <a:solidFill>
                  <a:srgbClr val="C00000"/>
                </a:solidFill>
              </a:rPr>
              <a:t>электроснабжения железнодорожного транспорта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251520" y="1426130"/>
            <a:ext cx="7992888" cy="46237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500" dirty="0" smtClean="0"/>
              <a:t>                                                            </a:t>
            </a:r>
            <a:r>
              <a:rPr lang="ru-RU" sz="2000" b="1" dirty="0" smtClean="0">
                <a:solidFill>
                  <a:srgbClr val="002060"/>
                </a:solidFill>
              </a:rPr>
              <a:t>ПТЭ Приложение №4  </a:t>
            </a:r>
          </a:p>
          <a:p>
            <a:pPr>
              <a:buAutoNum type="arabicPeriod"/>
            </a:pPr>
            <a:r>
              <a:rPr lang="ru-RU" sz="2000" b="1" dirty="0"/>
              <a:t>Требования ПТЭ к сооружениям и устройствам технологического электроснабжения железных дорог. </a:t>
            </a:r>
            <a:endParaRPr lang="ru-RU" sz="2000" b="1" dirty="0" smtClean="0"/>
          </a:p>
          <a:p>
            <a:pPr>
              <a:buAutoNum type="arabicPeriod"/>
            </a:pPr>
            <a:r>
              <a:rPr lang="ru-RU" sz="2000" b="1" dirty="0"/>
              <a:t>Уровни </a:t>
            </a:r>
            <a:r>
              <a:rPr lang="ru-RU" sz="2000" b="1" dirty="0" smtClean="0"/>
              <a:t>напряжения.</a:t>
            </a:r>
          </a:p>
          <a:p>
            <a:pPr>
              <a:buAutoNum type="arabicPeriod"/>
            </a:pPr>
            <a:r>
              <a:rPr lang="ru-RU" sz="2000" b="1" dirty="0"/>
              <a:t>Габарит подвески контактного провода и установки опор</a:t>
            </a:r>
            <a:r>
              <a:rPr lang="ru-RU" sz="2000" b="1" dirty="0" smtClean="0"/>
              <a:t>.</a:t>
            </a:r>
          </a:p>
          <a:p>
            <a:pPr>
              <a:buAutoNum type="arabicPeriod"/>
            </a:pPr>
            <a:r>
              <a:rPr lang="ru-RU" sz="2000" b="1" dirty="0"/>
              <a:t>Средства и устройства защиты, секционирование контактной сети. </a:t>
            </a:r>
            <a:endParaRPr lang="ru-RU" sz="2000" b="1" dirty="0" smtClean="0"/>
          </a:p>
          <a:p>
            <a:pPr>
              <a:buAutoNum type="arabicPeriod"/>
            </a:pPr>
            <a:r>
              <a:rPr lang="ru-RU" sz="2000" i="1" dirty="0"/>
              <a:t>Действия локомотивной бригады и причастных работников при обнаружении неисправности контактной сети (</a:t>
            </a:r>
            <a:r>
              <a:rPr lang="ru-RU" sz="2000" i="1" dirty="0" err="1"/>
              <a:t>крышевого</a:t>
            </a:r>
            <a:r>
              <a:rPr lang="ru-RU" sz="2000" i="1" dirty="0"/>
              <a:t> оборудования</a:t>
            </a:r>
            <a:r>
              <a:rPr lang="ru-RU" sz="2000" i="1" dirty="0" smtClean="0"/>
              <a:t>). /</a:t>
            </a:r>
            <a:r>
              <a:rPr lang="ru-RU" sz="2000" i="1" dirty="0"/>
              <a:t>для групп </a:t>
            </a:r>
            <a:r>
              <a:rPr lang="ru-RU" sz="2000" i="1" dirty="0" smtClean="0"/>
              <a:t>МТ</a:t>
            </a:r>
            <a:r>
              <a:rPr lang="ru-RU" sz="1400" b="1" i="1" dirty="0" smtClean="0"/>
              <a:t>Т</a:t>
            </a:r>
            <a:r>
              <a:rPr lang="ru-RU" sz="2000" i="1" dirty="0" smtClean="0"/>
              <a:t>, МЭ</a:t>
            </a:r>
            <a:r>
              <a:rPr lang="ru-RU" sz="1400" i="1" dirty="0" smtClean="0"/>
              <a:t>Т</a:t>
            </a:r>
            <a:r>
              <a:rPr lang="ru-RU" sz="2000" i="1" dirty="0" smtClean="0"/>
              <a:t>/</a:t>
            </a:r>
          </a:p>
          <a:p>
            <a:pPr marL="0" indent="0">
              <a:buNone/>
            </a:pPr>
            <a:r>
              <a:rPr lang="ru-RU" sz="2000" i="1" dirty="0" smtClean="0"/>
              <a:t>      </a:t>
            </a:r>
            <a:r>
              <a:rPr lang="ru-RU" sz="2000" i="1" dirty="0"/>
              <a:t>Распоряжение №2580 от 12.12.2017г. п.15,16 </a:t>
            </a:r>
          </a:p>
          <a:p>
            <a:pPr>
              <a:buAutoNum type="arabicPeriod"/>
            </a:pPr>
            <a:endParaRPr lang="ru-RU" sz="2000" i="1" dirty="0" smtClean="0"/>
          </a:p>
          <a:p>
            <a:pPr>
              <a:buAutoNum type="arabicPeriod"/>
            </a:pPr>
            <a:endParaRPr lang="ru-RU" sz="2000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3221850" y="4925673"/>
            <a:ext cx="22313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570781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4707</TotalTime>
  <Words>4842</Words>
  <Application>Microsoft Office PowerPoint</Application>
  <PresentationFormat>Экран (4:3)</PresentationFormat>
  <Paragraphs>395</Paragraphs>
  <Slides>99</Slides>
  <Notes>1</Notes>
  <HiddenSlides>0</HiddenSlides>
  <MMClips>2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99</vt:i4>
      </vt:variant>
    </vt:vector>
  </HeadingPairs>
  <TitlesOfParts>
    <vt:vector size="105" baseType="lpstr">
      <vt:lpstr>ＭＳ Ｐゴシック</vt:lpstr>
      <vt:lpstr>Arial</vt:lpstr>
      <vt:lpstr>Calibri</vt:lpstr>
      <vt:lpstr>Times New Roman</vt:lpstr>
      <vt:lpstr>Тема Office</vt:lpstr>
      <vt:lpstr>Формула</vt:lpstr>
      <vt:lpstr>ОАО "РЖД"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Опережающее задание по следующей теме: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Натали</dc:creator>
  <cp:lastModifiedBy>Ли Н.Г.</cp:lastModifiedBy>
  <cp:revision>393</cp:revision>
  <cp:lastPrinted>2021-09-29T18:01:07Z</cp:lastPrinted>
  <dcterms:created xsi:type="dcterms:W3CDTF">2019-04-21T18:59:03Z</dcterms:created>
  <dcterms:modified xsi:type="dcterms:W3CDTF">2023-10-29T14:45:15Z</dcterms:modified>
</cp:coreProperties>
</file>