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67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73" r:id="rId20"/>
    <p:sldId id="271" r:id="rId21"/>
    <p:sldId id="269" r:id="rId22"/>
    <p:sldId id="274" r:id="rId23"/>
    <p:sldId id="275" r:id="rId24"/>
    <p:sldId id="258" r:id="rId25"/>
    <p:sldId id="276" r:id="rId26"/>
    <p:sldId id="260" r:id="rId27"/>
    <p:sldId id="261" r:id="rId28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5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howGuides="1">
      <p:cViewPr varScale="1">
        <p:scale>
          <a:sx n="88" d="100"/>
          <a:sy n="88" d="100"/>
        </p:scale>
        <p:origin x="494" y="67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83185A-2A53-4D8C-8F32-C845F2F70CBF}" type="doc">
      <dgm:prSet loTypeId="urn:microsoft.com/office/officeart/2005/8/layout/chevron2" loCatId="list" qsTypeId="urn:microsoft.com/office/officeart/2005/8/quickstyle/simple1" qsCatId="simple" csTypeId="urn:microsoft.com/office/officeart/2005/8/colors/accent0_1" csCatId="mainScheme" phldr="1"/>
      <dgm:spPr/>
      <dgm:t>
        <a:bodyPr rtlCol="0"/>
        <a:lstStyle/>
        <a:p>
          <a:pPr rtl="0"/>
          <a:endParaRPr lang="en-US"/>
        </a:p>
      </dgm:t>
    </dgm:pt>
    <dgm:pt modelId="{758CBA3A-9936-4C67-965C-A8DD3074879B}">
      <dgm:prSet phldrT="[Text]"/>
      <dgm:spPr/>
      <dgm:t>
        <a:bodyPr rtlCol="0"/>
        <a:lstStyle/>
        <a:p>
          <a:pPr rtl="0"/>
          <a:r>
            <a:rPr lang="ru-RU" b="1" noProof="0" dirty="0" smtClean="0">
              <a:solidFill>
                <a:srgbClr val="C00000"/>
              </a:solidFill>
            </a:rPr>
            <a:t>1</a:t>
          </a:r>
          <a:endParaRPr lang="ru-RU" b="1" noProof="0" dirty="0">
            <a:solidFill>
              <a:srgbClr val="C00000"/>
            </a:solidFill>
          </a:endParaRPr>
        </a:p>
      </dgm:t>
      <dgm:extLst>
        <a:ext uri="{E40237B7-FDA0-4F09-8148-C483321AD2D9}">
          <dgm14:cNvPr xmlns:dgm14="http://schemas.microsoft.com/office/drawing/2010/diagram" id="0" name="" title="Group A"/>
        </a:ext>
      </dgm:extLst>
    </dgm:pt>
    <dgm:pt modelId="{39812E31-9C15-4A6C-B8B9-78CE6FB555B1}" type="parTrans" cxnId="{F717B596-7122-4C3F-9238-14763508386B}">
      <dgm:prSet/>
      <dgm:spPr/>
      <dgm:t>
        <a:bodyPr rtlCol="0"/>
        <a:lstStyle/>
        <a:p>
          <a:pPr rtl="0"/>
          <a:endParaRPr lang="en-US"/>
        </a:p>
      </dgm:t>
    </dgm:pt>
    <dgm:pt modelId="{290E9CBE-1634-47AD-B973-508944073D35}" type="sibTrans" cxnId="{F717B596-7122-4C3F-9238-14763508386B}">
      <dgm:prSet/>
      <dgm:spPr/>
      <dgm:t>
        <a:bodyPr rtlCol="0"/>
        <a:lstStyle/>
        <a:p>
          <a:pPr rtl="0"/>
          <a:endParaRPr lang="en-US"/>
        </a:p>
      </dgm:t>
    </dgm:pt>
    <dgm:pt modelId="{E90264E4-81CE-47E1-80E3-2624D8E5DFEE}">
      <dgm:prSet phldrT="[Text]" custT="1"/>
      <dgm:spPr/>
      <dgm:t>
        <a:bodyPr/>
        <a:lstStyle/>
        <a:p>
          <a:pPr rtl="0"/>
          <a:r>
            <a:rPr lang="ru-RU" sz="2000" b="1" dirty="0" smtClean="0">
              <a:solidFill>
                <a:srgbClr val="C00000"/>
              </a:solidFill>
            </a:rPr>
            <a:t>межгосударственный</a:t>
          </a:r>
          <a:endParaRPr lang="ru-RU" sz="2000" b="1" noProof="0" dirty="0">
            <a:solidFill>
              <a:srgbClr val="C00000"/>
            </a:solidFill>
          </a:endParaRPr>
        </a:p>
      </dgm:t>
      <dgm:extLst>
        <a:ext uri="{E40237B7-FDA0-4F09-8148-C483321AD2D9}">
          <dgm14:cNvPr xmlns:dgm14="http://schemas.microsoft.com/office/drawing/2010/diagram" id="0" name="" title="Task 1 and task 2 under group A"/>
        </a:ext>
      </dgm:extLst>
    </dgm:pt>
    <dgm:pt modelId="{79881485-DDC4-4A70-AA7E-393B9FD5747B}" type="parTrans" cxnId="{F3B89C52-602F-49F7-B10E-F3B64BCDF706}">
      <dgm:prSet/>
      <dgm:spPr/>
      <dgm:t>
        <a:bodyPr rtlCol="0"/>
        <a:lstStyle/>
        <a:p>
          <a:pPr rtl="0"/>
          <a:endParaRPr lang="en-US"/>
        </a:p>
      </dgm:t>
    </dgm:pt>
    <dgm:pt modelId="{F41EE2E3-AB57-4E33-8FAD-2DCFFB467FDC}" type="sibTrans" cxnId="{F3B89C52-602F-49F7-B10E-F3B64BCDF706}">
      <dgm:prSet/>
      <dgm:spPr/>
      <dgm:t>
        <a:bodyPr rtlCol="0"/>
        <a:lstStyle/>
        <a:p>
          <a:pPr rtl="0"/>
          <a:endParaRPr lang="en-US"/>
        </a:p>
      </dgm:t>
    </dgm:pt>
    <dgm:pt modelId="{15031D9C-993C-4715-A26F-56D8831933EB}">
      <dgm:prSet phldrT="[Text]"/>
      <dgm:spPr/>
      <dgm:t>
        <a:bodyPr rtlCol="0"/>
        <a:lstStyle/>
        <a:p>
          <a:pPr rtl="0"/>
          <a:r>
            <a:rPr lang="ru-RU" b="1" noProof="0" dirty="0" smtClean="0">
              <a:solidFill>
                <a:srgbClr val="C00000"/>
              </a:solidFill>
            </a:rPr>
            <a:t>2</a:t>
          </a:r>
          <a:endParaRPr lang="ru-RU" b="1" noProof="0" dirty="0">
            <a:solidFill>
              <a:srgbClr val="C00000"/>
            </a:solidFill>
          </a:endParaRPr>
        </a:p>
      </dgm:t>
      <dgm:extLst>
        <a:ext uri="{E40237B7-FDA0-4F09-8148-C483321AD2D9}">
          <dgm14:cNvPr xmlns:dgm14="http://schemas.microsoft.com/office/drawing/2010/diagram" id="0" name="" title="Group B"/>
        </a:ext>
      </dgm:extLst>
    </dgm:pt>
    <dgm:pt modelId="{77530735-8AD3-469C-AEC2-B5B17A08AF65}" type="parTrans" cxnId="{C8C2ADA0-316E-46E3-A4D5-49BD4A9A4B0B}">
      <dgm:prSet/>
      <dgm:spPr/>
      <dgm:t>
        <a:bodyPr rtlCol="0"/>
        <a:lstStyle/>
        <a:p>
          <a:pPr rtl="0"/>
          <a:endParaRPr lang="en-US"/>
        </a:p>
      </dgm:t>
    </dgm:pt>
    <dgm:pt modelId="{FB1D36D5-798A-40AA-91C3-3F3E5AF1A86F}" type="sibTrans" cxnId="{C8C2ADA0-316E-46E3-A4D5-49BD4A9A4B0B}">
      <dgm:prSet/>
      <dgm:spPr/>
      <dgm:t>
        <a:bodyPr rtlCol="0"/>
        <a:lstStyle/>
        <a:p>
          <a:pPr rtl="0"/>
          <a:endParaRPr lang="en-US"/>
        </a:p>
      </dgm:t>
    </dgm:pt>
    <dgm:pt modelId="{07B93839-AE15-473C-B47B-27FA5DBEE4E9}">
      <dgm:prSet phldrT="[Text]" custT="1"/>
      <dgm:spPr/>
      <dgm:t>
        <a:bodyPr/>
        <a:lstStyle/>
        <a:p>
          <a:pPr rtl="0"/>
          <a:r>
            <a:rPr lang="ru-RU" sz="2000" b="1" dirty="0" smtClean="0">
              <a:solidFill>
                <a:srgbClr val="C00000"/>
              </a:solidFill>
            </a:rPr>
            <a:t>внутригосударственный</a:t>
          </a:r>
          <a:endParaRPr lang="ru-RU" sz="2000" b="1" noProof="0" dirty="0">
            <a:solidFill>
              <a:srgbClr val="C00000"/>
            </a:solidFill>
          </a:endParaRPr>
        </a:p>
      </dgm:t>
      <dgm:extLst>
        <a:ext uri="{E40237B7-FDA0-4F09-8148-C483321AD2D9}">
          <dgm14:cNvPr xmlns:dgm14="http://schemas.microsoft.com/office/drawing/2010/diagram" id="0" name="" title="Task 1 and task 2 under group B"/>
        </a:ext>
      </dgm:extLst>
    </dgm:pt>
    <dgm:pt modelId="{2BEFC288-C4D1-45AF-B679-7A41333941DE}" type="parTrans" cxnId="{4D38D698-DC6D-4926-9520-43A255B536D4}">
      <dgm:prSet/>
      <dgm:spPr/>
      <dgm:t>
        <a:bodyPr rtlCol="0"/>
        <a:lstStyle/>
        <a:p>
          <a:pPr rtl="0"/>
          <a:endParaRPr lang="en-US"/>
        </a:p>
      </dgm:t>
    </dgm:pt>
    <dgm:pt modelId="{0468DBFC-CB2D-4B3A-AAE7-09352D12344E}" type="sibTrans" cxnId="{4D38D698-DC6D-4926-9520-43A255B536D4}">
      <dgm:prSet/>
      <dgm:spPr/>
      <dgm:t>
        <a:bodyPr rtlCol="0"/>
        <a:lstStyle/>
        <a:p>
          <a:pPr rtl="0"/>
          <a:endParaRPr lang="en-US"/>
        </a:p>
      </dgm:t>
    </dgm:pt>
    <dgm:pt modelId="{2936D842-720E-4365-AD39-F6EAEC441633}">
      <dgm:prSet phldrT="[Text]"/>
      <dgm:spPr/>
      <dgm:t>
        <a:bodyPr rtlCol="0"/>
        <a:lstStyle/>
        <a:p>
          <a:pPr rtl="0"/>
          <a:r>
            <a:rPr lang="ru-RU" b="1" noProof="0" dirty="0" smtClean="0">
              <a:solidFill>
                <a:srgbClr val="C00000"/>
              </a:solidFill>
            </a:rPr>
            <a:t>3</a:t>
          </a:r>
          <a:endParaRPr lang="ru-RU" b="1" noProof="0" dirty="0">
            <a:solidFill>
              <a:srgbClr val="C00000"/>
            </a:solidFill>
          </a:endParaRPr>
        </a:p>
      </dgm:t>
      <dgm:extLst>
        <a:ext uri="{E40237B7-FDA0-4F09-8148-C483321AD2D9}">
          <dgm14:cNvPr xmlns:dgm14="http://schemas.microsoft.com/office/drawing/2010/diagram" id="0" name="" title="Group C"/>
        </a:ext>
      </dgm:extLst>
    </dgm:pt>
    <dgm:pt modelId="{13139645-28B0-41D9-8ED9-DA67D736E51B}" type="parTrans" cxnId="{3A8ECB28-E23B-45B6-8C84-8AF5114507DE}">
      <dgm:prSet/>
      <dgm:spPr/>
      <dgm:t>
        <a:bodyPr rtlCol="0"/>
        <a:lstStyle/>
        <a:p>
          <a:pPr rtl="0"/>
          <a:endParaRPr lang="en-US"/>
        </a:p>
      </dgm:t>
    </dgm:pt>
    <dgm:pt modelId="{96C19FF6-672B-4588-9D93-2A932D4ACF8D}" type="sibTrans" cxnId="{3A8ECB28-E23B-45B6-8C84-8AF5114507DE}">
      <dgm:prSet/>
      <dgm:spPr/>
      <dgm:t>
        <a:bodyPr rtlCol="0"/>
        <a:lstStyle/>
        <a:p>
          <a:pPr rtl="0"/>
          <a:endParaRPr lang="en-US"/>
        </a:p>
      </dgm:t>
    </dgm:pt>
    <dgm:pt modelId="{A05E8D05-15E6-4BEC-B725-D745A48258D3}">
      <dgm:prSet phldrT="[Text]" custT="1"/>
      <dgm:spPr/>
      <dgm:t>
        <a:bodyPr/>
        <a:lstStyle/>
        <a:p>
          <a:pPr rtl="0"/>
          <a:r>
            <a:rPr lang="ru-RU" sz="2000" b="1" smtClean="0">
              <a:solidFill>
                <a:srgbClr val="C00000"/>
              </a:solidFill>
            </a:rPr>
            <a:t>внутридорожный</a:t>
          </a:r>
          <a:endParaRPr lang="ru-RU" sz="2000" b="1" noProof="0" dirty="0">
            <a:solidFill>
              <a:srgbClr val="C00000"/>
            </a:solidFill>
          </a:endParaRPr>
        </a:p>
      </dgm:t>
      <dgm:extLst>
        <a:ext uri="{E40237B7-FDA0-4F09-8148-C483321AD2D9}">
          <dgm14:cNvPr xmlns:dgm14="http://schemas.microsoft.com/office/drawing/2010/diagram" id="0" name="" title="Task 1 and task 2 under group C"/>
        </a:ext>
      </dgm:extLst>
    </dgm:pt>
    <dgm:pt modelId="{29C49A6E-36B2-41D1-83D5-6B58713D5DAF}" type="parTrans" cxnId="{EFE22C42-C667-4B7A-8208-6758BAEC1445}">
      <dgm:prSet/>
      <dgm:spPr/>
      <dgm:t>
        <a:bodyPr rtlCol="0"/>
        <a:lstStyle/>
        <a:p>
          <a:pPr rtl="0"/>
          <a:endParaRPr lang="en-US"/>
        </a:p>
      </dgm:t>
    </dgm:pt>
    <dgm:pt modelId="{EA09E308-F440-47C6-8C86-B63BABC170D9}" type="sibTrans" cxnId="{EFE22C42-C667-4B7A-8208-6758BAEC1445}">
      <dgm:prSet/>
      <dgm:spPr/>
      <dgm:t>
        <a:bodyPr rtlCol="0"/>
        <a:lstStyle/>
        <a:p>
          <a:pPr rtl="0"/>
          <a:endParaRPr lang="en-US"/>
        </a:p>
      </dgm:t>
    </dgm:pt>
    <dgm:pt modelId="{E80E23AD-ECAE-46D2-92A5-71CA9074EED7}" type="pres">
      <dgm:prSet presAssocID="{3183185A-2A53-4D8C-8F32-C845F2F70CB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DDCCD6-3F31-4095-8E42-5BBFC31B83BE}" type="pres">
      <dgm:prSet presAssocID="{758CBA3A-9936-4C67-965C-A8DD3074879B}" presName="composite" presStyleCnt="0"/>
      <dgm:spPr/>
    </dgm:pt>
    <dgm:pt modelId="{C0AF5CB7-6C4F-49BC-8738-E4DE0AC00B72}" type="pres">
      <dgm:prSet presAssocID="{758CBA3A-9936-4C67-965C-A8DD3074879B}" presName="parentText" presStyleLbl="alignNode1" presStyleIdx="0" presStyleCnt="3" custLinFactNeighborX="-3108" custLinFactNeighborY="-9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09DE89-66C0-478D-8170-8F0BC920F1EB}" type="pres">
      <dgm:prSet presAssocID="{758CBA3A-9936-4C67-965C-A8DD3074879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E78D13-8FB5-4AEC-B5C0-881B683FCF22}" type="pres">
      <dgm:prSet presAssocID="{290E9CBE-1634-47AD-B973-508944073D35}" presName="sp" presStyleCnt="0"/>
      <dgm:spPr/>
    </dgm:pt>
    <dgm:pt modelId="{E529DD28-A6C8-4185-BA28-3A73741EACF4}" type="pres">
      <dgm:prSet presAssocID="{15031D9C-993C-4715-A26F-56D8831933EB}" presName="composite" presStyleCnt="0"/>
      <dgm:spPr/>
    </dgm:pt>
    <dgm:pt modelId="{29EA1718-F619-46D8-B505-CF1DDA71B8BF}" type="pres">
      <dgm:prSet presAssocID="{15031D9C-993C-4715-A26F-56D8831933E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6267EA-EF01-411B-8D37-95F44BBB68D3}" type="pres">
      <dgm:prSet presAssocID="{15031D9C-993C-4715-A26F-56D8831933E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CED8E1-297A-4834-9FC1-39D8E59A67B1}" type="pres">
      <dgm:prSet presAssocID="{FB1D36D5-798A-40AA-91C3-3F3E5AF1A86F}" presName="sp" presStyleCnt="0"/>
      <dgm:spPr/>
    </dgm:pt>
    <dgm:pt modelId="{95036E43-6C97-4BF5-8CB3-7871077B6900}" type="pres">
      <dgm:prSet presAssocID="{2936D842-720E-4365-AD39-F6EAEC441633}" presName="composite" presStyleCnt="0"/>
      <dgm:spPr/>
    </dgm:pt>
    <dgm:pt modelId="{E7C44091-B50A-4CB0-98F0-E70A01DD36F4}" type="pres">
      <dgm:prSet presAssocID="{2936D842-720E-4365-AD39-F6EAEC44163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F0610-07B4-40C7-AD99-F2285099C2E4}" type="pres">
      <dgm:prSet presAssocID="{2936D842-720E-4365-AD39-F6EAEC44163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38D698-DC6D-4926-9520-43A255B536D4}" srcId="{15031D9C-993C-4715-A26F-56D8831933EB}" destId="{07B93839-AE15-473C-B47B-27FA5DBEE4E9}" srcOrd="0" destOrd="0" parTransId="{2BEFC288-C4D1-45AF-B679-7A41333941DE}" sibTransId="{0468DBFC-CB2D-4B3A-AAE7-09352D12344E}"/>
    <dgm:cxn modelId="{4684350B-06FE-48D5-B3C1-163A56F1155A}" type="presOf" srcId="{07B93839-AE15-473C-B47B-27FA5DBEE4E9}" destId="{C96267EA-EF01-411B-8D37-95F44BBB68D3}" srcOrd="0" destOrd="0" presId="urn:microsoft.com/office/officeart/2005/8/layout/chevron2"/>
    <dgm:cxn modelId="{C8C2ADA0-316E-46E3-A4D5-49BD4A9A4B0B}" srcId="{3183185A-2A53-4D8C-8F32-C845F2F70CBF}" destId="{15031D9C-993C-4715-A26F-56D8831933EB}" srcOrd="1" destOrd="0" parTransId="{77530735-8AD3-469C-AEC2-B5B17A08AF65}" sibTransId="{FB1D36D5-798A-40AA-91C3-3F3E5AF1A86F}"/>
    <dgm:cxn modelId="{B16F9628-8397-4FE5-BC4D-5FC1A248AC83}" type="presOf" srcId="{15031D9C-993C-4715-A26F-56D8831933EB}" destId="{29EA1718-F619-46D8-B505-CF1DDA71B8BF}" srcOrd="0" destOrd="0" presId="urn:microsoft.com/office/officeart/2005/8/layout/chevron2"/>
    <dgm:cxn modelId="{CC2F2B2A-04B7-4809-A4A4-4104809974E6}" type="presOf" srcId="{A05E8D05-15E6-4BEC-B725-D745A48258D3}" destId="{68EF0610-07B4-40C7-AD99-F2285099C2E4}" srcOrd="0" destOrd="0" presId="urn:microsoft.com/office/officeart/2005/8/layout/chevron2"/>
    <dgm:cxn modelId="{3A8ECB28-E23B-45B6-8C84-8AF5114507DE}" srcId="{3183185A-2A53-4D8C-8F32-C845F2F70CBF}" destId="{2936D842-720E-4365-AD39-F6EAEC441633}" srcOrd="2" destOrd="0" parTransId="{13139645-28B0-41D9-8ED9-DA67D736E51B}" sibTransId="{96C19FF6-672B-4588-9D93-2A932D4ACF8D}"/>
    <dgm:cxn modelId="{5F92077A-D266-43D8-B1E4-282FB69A0EF5}" type="presOf" srcId="{3183185A-2A53-4D8C-8F32-C845F2F70CBF}" destId="{E80E23AD-ECAE-46D2-92A5-71CA9074EED7}" srcOrd="0" destOrd="0" presId="urn:microsoft.com/office/officeart/2005/8/layout/chevron2"/>
    <dgm:cxn modelId="{71B43602-5819-468F-A340-DA5A96BA033E}" type="presOf" srcId="{758CBA3A-9936-4C67-965C-A8DD3074879B}" destId="{C0AF5CB7-6C4F-49BC-8738-E4DE0AC00B72}" srcOrd="0" destOrd="0" presId="urn:microsoft.com/office/officeart/2005/8/layout/chevron2"/>
    <dgm:cxn modelId="{B3B75767-F5F8-4491-90D5-5742EB2BC878}" type="presOf" srcId="{E90264E4-81CE-47E1-80E3-2624D8E5DFEE}" destId="{0E09DE89-66C0-478D-8170-8F0BC920F1EB}" srcOrd="0" destOrd="0" presId="urn:microsoft.com/office/officeart/2005/8/layout/chevron2"/>
    <dgm:cxn modelId="{EFE22C42-C667-4B7A-8208-6758BAEC1445}" srcId="{2936D842-720E-4365-AD39-F6EAEC441633}" destId="{A05E8D05-15E6-4BEC-B725-D745A48258D3}" srcOrd="0" destOrd="0" parTransId="{29C49A6E-36B2-41D1-83D5-6B58713D5DAF}" sibTransId="{EA09E308-F440-47C6-8C86-B63BABC170D9}"/>
    <dgm:cxn modelId="{F717B596-7122-4C3F-9238-14763508386B}" srcId="{3183185A-2A53-4D8C-8F32-C845F2F70CBF}" destId="{758CBA3A-9936-4C67-965C-A8DD3074879B}" srcOrd="0" destOrd="0" parTransId="{39812E31-9C15-4A6C-B8B9-78CE6FB555B1}" sibTransId="{290E9CBE-1634-47AD-B973-508944073D35}"/>
    <dgm:cxn modelId="{F3B89C52-602F-49F7-B10E-F3B64BCDF706}" srcId="{758CBA3A-9936-4C67-965C-A8DD3074879B}" destId="{E90264E4-81CE-47E1-80E3-2624D8E5DFEE}" srcOrd="0" destOrd="0" parTransId="{79881485-DDC4-4A70-AA7E-393B9FD5747B}" sibTransId="{F41EE2E3-AB57-4E33-8FAD-2DCFFB467FDC}"/>
    <dgm:cxn modelId="{4333FB74-FEDF-4697-9A39-612F6D8B9AB6}" type="presOf" srcId="{2936D842-720E-4365-AD39-F6EAEC441633}" destId="{E7C44091-B50A-4CB0-98F0-E70A01DD36F4}" srcOrd="0" destOrd="0" presId="urn:microsoft.com/office/officeart/2005/8/layout/chevron2"/>
    <dgm:cxn modelId="{135E7873-A46E-4154-8EE3-52AAA60564FD}" type="presParOf" srcId="{E80E23AD-ECAE-46D2-92A5-71CA9074EED7}" destId="{63DDCCD6-3F31-4095-8E42-5BBFC31B83BE}" srcOrd="0" destOrd="0" presId="urn:microsoft.com/office/officeart/2005/8/layout/chevron2"/>
    <dgm:cxn modelId="{A9FAD751-EA16-40A5-97AE-3F69AE5C1837}" type="presParOf" srcId="{63DDCCD6-3F31-4095-8E42-5BBFC31B83BE}" destId="{C0AF5CB7-6C4F-49BC-8738-E4DE0AC00B72}" srcOrd="0" destOrd="0" presId="urn:microsoft.com/office/officeart/2005/8/layout/chevron2"/>
    <dgm:cxn modelId="{D4F1CFD9-FAA1-4448-ABAA-E3FEFCB6CAF1}" type="presParOf" srcId="{63DDCCD6-3F31-4095-8E42-5BBFC31B83BE}" destId="{0E09DE89-66C0-478D-8170-8F0BC920F1EB}" srcOrd="1" destOrd="0" presId="urn:microsoft.com/office/officeart/2005/8/layout/chevron2"/>
    <dgm:cxn modelId="{2E2E534E-4D39-4D42-98E3-8E839879F75B}" type="presParOf" srcId="{E80E23AD-ECAE-46D2-92A5-71CA9074EED7}" destId="{52E78D13-8FB5-4AEC-B5C0-881B683FCF22}" srcOrd="1" destOrd="0" presId="urn:microsoft.com/office/officeart/2005/8/layout/chevron2"/>
    <dgm:cxn modelId="{E68FD358-61E9-4B14-947B-E013AD32E758}" type="presParOf" srcId="{E80E23AD-ECAE-46D2-92A5-71CA9074EED7}" destId="{E529DD28-A6C8-4185-BA28-3A73741EACF4}" srcOrd="2" destOrd="0" presId="urn:microsoft.com/office/officeart/2005/8/layout/chevron2"/>
    <dgm:cxn modelId="{ADDEDC8D-E08F-431C-8144-0F1630B4A0CB}" type="presParOf" srcId="{E529DD28-A6C8-4185-BA28-3A73741EACF4}" destId="{29EA1718-F619-46D8-B505-CF1DDA71B8BF}" srcOrd="0" destOrd="0" presId="urn:microsoft.com/office/officeart/2005/8/layout/chevron2"/>
    <dgm:cxn modelId="{D8DF5C2A-E654-4638-8D6A-DD69C6F02065}" type="presParOf" srcId="{E529DD28-A6C8-4185-BA28-3A73741EACF4}" destId="{C96267EA-EF01-411B-8D37-95F44BBB68D3}" srcOrd="1" destOrd="0" presId="urn:microsoft.com/office/officeart/2005/8/layout/chevron2"/>
    <dgm:cxn modelId="{8CA69AEF-3F6A-4CF3-AA93-E24960786D06}" type="presParOf" srcId="{E80E23AD-ECAE-46D2-92A5-71CA9074EED7}" destId="{4CCED8E1-297A-4834-9FC1-39D8E59A67B1}" srcOrd="3" destOrd="0" presId="urn:microsoft.com/office/officeart/2005/8/layout/chevron2"/>
    <dgm:cxn modelId="{23553970-4502-4F21-A038-1A6EF7082C03}" type="presParOf" srcId="{E80E23AD-ECAE-46D2-92A5-71CA9074EED7}" destId="{95036E43-6C97-4BF5-8CB3-7871077B6900}" srcOrd="4" destOrd="0" presId="urn:microsoft.com/office/officeart/2005/8/layout/chevron2"/>
    <dgm:cxn modelId="{2BCE6584-740F-4DE0-9BB4-2B4E6DC85A9E}" type="presParOf" srcId="{95036E43-6C97-4BF5-8CB3-7871077B6900}" destId="{E7C44091-B50A-4CB0-98F0-E70A01DD36F4}" srcOrd="0" destOrd="0" presId="urn:microsoft.com/office/officeart/2005/8/layout/chevron2"/>
    <dgm:cxn modelId="{EEBB7F6E-84DC-4C03-95AA-EA05A012B25A}" type="presParOf" srcId="{95036E43-6C97-4BF5-8CB3-7871077B6900}" destId="{68EF0610-07B4-40C7-AD99-F2285099C2E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90EF41-8B41-49F0-B0F0-7E202CF34C43}" type="doc">
      <dgm:prSet loTypeId="urn:microsoft.com/office/officeart/2005/8/layout/matrix1" loCatId="matrix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A083C8E7-B2E8-487C-8AC5-1C6F8F5E3882}">
      <dgm:prSet phldrT="[Текст]" custT="1"/>
      <dgm:spPr/>
      <dgm:t>
        <a:bodyPr/>
        <a:lstStyle/>
        <a:p>
          <a:r>
            <a:rPr lang="ru-RU" sz="1700" b="1" dirty="0" smtClean="0"/>
            <a:t>ПЛАН ФОРМИРОВАНИЯ</a:t>
          </a:r>
          <a:endParaRPr lang="ru-RU" sz="1700" b="1" dirty="0"/>
        </a:p>
      </dgm:t>
    </dgm:pt>
    <dgm:pt modelId="{FDBBF85B-78EB-4826-9B86-2B60532060C7}" type="parTrans" cxnId="{5AB52359-1FBD-432F-8A39-941D98AEA6A4}">
      <dgm:prSet/>
      <dgm:spPr/>
      <dgm:t>
        <a:bodyPr/>
        <a:lstStyle/>
        <a:p>
          <a:endParaRPr lang="ru-RU" sz="1700"/>
        </a:p>
      </dgm:t>
    </dgm:pt>
    <dgm:pt modelId="{555CD343-517E-4A1B-ACA3-CC78A873936C}" type="sibTrans" cxnId="{5AB52359-1FBD-432F-8A39-941D98AEA6A4}">
      <dgm:prSet/>
      <dgm:spPr/>
      <dgm:t>
        <a:bodyPr/>
        <a:lstStyle/>
        <a:p>
          <a:endParaRPr lang="ru-RU" sz="1700"/>
        </a:p>
      </dgm:t>
    </dgm:pt>
    <dgm:pt modelId="{201AE09F-9A9D-48F2-B175-6FADA01BC11E}">
      <dgm:prSet phldrT="[Текст]" custT="1"/>
      <dgm:spPr/>
      <dgm:t>
        <a:bodyPr/>
        <a:lstStyle/>
        <a:p>
          <a:pPr algn="ctr"/>
          <a:endParaRPr lang="ru-RU" sz="1700" dirty="0" smtClean="0"/>
        </a:p>
        <a:p>
          <a:pPr algn="ctr"/>
          <a:r>
            <a:rPr lang="ru-RU" sz="1700" dirty="0" smtClean="0"/>
            <a:t>Все изменения плана должны оформляться письменными распоряжениями, которые хранятся не менее двух лет</a:t>
          </a:r>
          <a:endParaRPr lang="ru-RU" sz="1700" dirty="0"/>
        </a:p>
      </dgm:t>
    </dgm:pt>
    <dgm:pt modelId="{AF51CCFF-9345-4D07-B3B3-47C385FCC41C}" type="parTrans" cxnId="{F31482A8-3AFB-4777-B9EC-4609B709EE59}">
      <dgm:prSet/>
      <dgm:spPr/>
      <dgm:t>
        <a:bodyPr/>
        <a:lstStyle/>
        <a:p>
          <a:endParaRPr lang="ru-RU" sz="1700"/>
        </a:p>
      </dgm:t>
    </dgm:pt>
    <dgm:pt modelId="{3E75FC09-7F35-4779-B281-C8977B0129FD}" type="sibTrans" cxnId="{F31482A8-3AFB-4777-B9EC-4609B709EE59}">
      <dgm:prSet/>
      <dgm:spPr/>
      <dgm:t>
        <a:bodyPr/>
        <a:lstStyle/>
        <a:p>
          <a:endParaRPr lang="ru-RU" sz="1700"/>
        </a:p>
      </dgm:t>
    </dgm:pt>
    <dgm:pt modelId="{5B930842-37EE-4EF9-B7BE-D443D447D439}">
      <dgm:prSet phldrT="[Текст]" custT="1"/>
      <dgm:spPr/>
      <dgm:t>
        <a:bodyPr/>
        <a:lstStyle/>
        <a:p>
          <a:pPr algn="ctr"/>
          <a:endParaRPr lang="ru-RU" sz="1700" dirty="0" smtClean="0"/>
        </a:p>
        <a:p>
          <a:pPr algn="ctr"/>
          <a:r>
            <a:rPr lang="ru-RU" sz="1700" dirty="0" smtClean="0"/>
            <a:t>Оперативная корректировка плана формирования для отдельных поездов допускается при условии, что это не замедлит доставку груза к пунктам выгрузки.</a:t>
          </a:r>
          <a:endParaRPr lang="ru-RU" sz="1700" dirty="0"/>
        </a:p>
      </dgm:t>
    </dgm:pt>
    <dgm:pt modelId="{C72588C7-B55C-4C79-A996-13FBF15957BE}" type="parTrans" cxnId="{EFCC60C7-9B43-459B-AD32-DAAD9419F5C5}">
      <dgm:prSet/>
      <dgm:spPr/>
      <dgm:t>
        <a:bodyPr/>
        <a:lstStyle/>
        <a:p>
          <a:endParaRPr lang="ru-RU" sz="1700"/>
        </a:p>
      </dgm:t>
    </dgm:pt>
    <dgm:pt modelId="{AC351D33-C012-45E7-86E7-C443B1893CBD}" type="sibTrans" cxnId="{EFCC60C7-9B43-459B-AD32-DAAD9419F5C5}">
      <dgm:prSet/>
      <dgm:spPr/>
      <dgm:t>
        <a:bodyPr/>
        <a:lstStyle/>
        <a:p>
          <a:endParaRPr lang="ru-RU" sz="1700"/>
        </a:p>
      </dgm:t>
    </dgm:pt>
    <dgm:pt modelId="{3065D383-AA4E-4668-AC86-830B1FE0AE1D}">
      <dgm:prSet phldrT="[Текст]" custT="1"/>
      <dgm:spPr/>
      <dgm:t>
        <a:bodyPr/>
        <a:lstStyle/>
        <a:p>
          <a:pPr algn="ctr"/>
          <a:r>
            <a:rPr lang="ru-RU" sz="1700" dirty="0" smtClean="0"/>
            <a:t>Оперативное изменение межгосударственных пунктов перехода может производиться при явлениях стихийного характера, нарушениях безопасности движения поездов</a:t>
          </a:r>
          <a:endParaRPr lang="ru-RU" sz="1700" dirty="0"/>
        </a:p>
      </dgm:t>
    </dgm:pt>
    <dgm:pt modelId="{D5C0C55B-4918-48EE-B659-FF68CB1E554B}" type="parTrans" cxnId="{2FDD7A1D-CE92-43A2-8D3D-CB468CCB8127}">
      <dgm:prSet/>
      <dgm:spPr/>
      <dgm:t>
        <a:bodyPr/>
        <a:lstStyle/>
        <a:p>
          <a:endParaRPr lang="ru-RU" sz="1700"/>
        </a:p>
      </dgm:t>
    </dgm:pt>
    <dgm:pt modelId="{81DB36F8-F2D9-41D5-AF5C-C27B4F0B6CBA}" type="sibTrans" cxnId="{2FDD7A1D-CE92-43A2-8D3D-CB468CCB8127}">
      <dgm:prSet/>
      <dgm:spPr/>
      <dgm:t>
        <a:bodyPr/>
        <a:lstStyle/>
        <a:p>
          <a:endParaRPr lang="ru-RU" sz="1700"/>
        </a:p>
      </dgm:t>
    </dgm:pt>
    <dgm:pt modelId="{62B21B33-C5FE-43C9-89D7-2ACECDB4EBBC}">
      <dgm:prSet phldrT="[Текст]" custT="1"/>
      <dgm:spPr/>
      <dgm:t>
        <a:bodyPr/>
        <a:lstStyle/>
        <a:p>
          <a:pPr algn="ctr"/>
          <a:r>
            <a:rPr lang="ru-RU" sz="1700" dirty="0" smtClean="0"/>
            <a:t>Так же оперативное изменение может производиться по просьбе грузоотправителей и грузополучателей для отдельных отправок Дирекцией Совета по железнодорожному транспорту при согласовании с причастными железнодорожными администрациями.</a:t>
          </a:r>
          <a:endParaRPr lang="ru-RU" sz="1700" dirty="0"/>
        </a:p>
      </dgm:t>
    </dgm:pt>
    <dgm:pt modelId="{88184F2F-C97F-48EC-A5A7-C456EB47A812}" type="sibTrans" cxnId="{AAE9EBDF-FDE6-4375-9734-0E9E163B2B92}">
      <dgm:prSet/>
      <dgm:spPr/>
      <dgm:t>
        <a:bodyPr/>
        <a:lstStyle/>
        <a:p>
          <a:endParaRPr lang="ru-RU" sz="1700"/>
        </a:p>
      </dgm:t>
    </dgm:pt>
    <dgm:pt modelId="{6DFD8D5F-BE1A-4A8A-94A3-4A62E263B29C}" type="parTrans" cxnId="{AAE9EBDF-FDE6-4375-9734-0E9E163B2B92}">
      <dgm:prSet/>
      <dgm:spPr/>
      <dgm:t>
        <a:bodyPr/>
        <a:lstStyle/>
        <a:p>
          <a:endParaRPr lang="ru-RU" sz="1700"/>
        </a:p>
      </dgm:t>
    </dgm:pt>
    <dgm:pt modelId="{06732B96-6963-4C53-B655-8C97C6DFBF73}" type="pres">
      <dgm:prSet presAssocID="{6690EF41-8B41-49F0-B0F0-7E202CF34C43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20C7B95-AA4D-4EA4-AA5C-F65D4F0EBC1C}" type="pres">
      <dgm:prSet presAssocID="{6690EF41-8B41-49F0-B0F0-7E202CF34C43}" presName="matrix" presStyleCnt="0"/>
      <dgm:spPr/>
    </dgm:pt>
    <dgm:pt modelId="{E0594B15-D912-4F74-B58F-61D11CEAA1F1}" type="pres">
      <dgm:prSet presAssocID="{6690EF41-8B41-49F0-B0F0-7E202CF34C43}" presName="tile1" presStyleLbl="node1" presStyleIdx="0" presStyleCnt="4"/>
      <dgm:spPr/>
      <dgm:t>
        <a:bodyPr/>
        <a:lstStyle/>
        <a:p>
          <a:endParaRPr lang="ru-RU"/>
        </a:p>
      </dgm:t>
    </dgm:pt>
    <dgm:pt modelId="{F150C05B-EB80-4C66-B53C-9F73FFCC53B8}" type="pres">
      <dgm:prSet presAssocID="{6690EF41-8B41-49F0-B0F0-7E202CF34C4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F5DC5E-AEE5-48B3-9554-EFDD54C269FC}" type="pres">
      <dgm:prSet presAssocID="{6690EF41-8B41-49F0-B0F0-7E202CF34C43}" presName="tile2" presStyleLbl="node1" presStyleIdx="1" presStyleCnt="4"/>
      <dgm:spPr/>
      <dgm:t>
        <a:bodyPr/>
        <a:lstStyle/>
        <a:p>
          <a:endParaRPr lang="ru-RU"/>
        </a:p>
      </dgm:t>
    </dgm:pt>
    <dgm:pt modelId="{4AC123D0-5955-4505-BB01-46047B08BC6D}" type="pres">
      <dgm:prSet presAssocID="{6690EF41-8B41-49F0-B0F0-7E202CF34C4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49DB85-CD3C-443F-81C7-1E66B9433882}" type="pres">
      <dgm:prSet presAssocID="{6690EF41-8B41-49F0-B0F0-7E202CF34C43}" presName="tile3" presStyleLbl="node1" presStyleIdx="2" presStyleCnt="4"/>
      <dgm:spPr/>
      <dgm:t>
        <a:bodyPr/>
        <a:lstStyle/>
        <a:p>
          <a:endParaRPr lang="ru-RU"/>
        </a:p>
      </dgm:t>
    </dgm:pt>
    <dgm:pt modelId="{C88EAF5D-69DA-4C4A-A4CA-685EA586845E}" type="pres">
      <dgm:prSet presAssocID="{6690EF41-8B41-49F0-B0F0-7E202CF34C4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0BC3D1-C3D4-462A-8F8F-51AE876500CA}" type="pres">
      <dgm:prSet presAssocID="{6690EF41-8B41-49F0-B0F0-7E202CF34C43}" presName="tile4" presStyleLbl="node1" presStyleIdx="3" presStyleCnt="4"/>
      <dgm:spPr/>
      <dgm:t>
        <a:bodyPr/>
        <a:lstStyle/>
        <a:p>
          <a:endParaRPr lang="ru-RU"/>
        </a:p>
      </dgm:t>
    </dgm:pt>
    <dgm:pt modelId="{5CD59A08-7B24-47AB-9A5C-2FF5114A5185}" type="pres">
      <dgm:prSet presAssocID="{6690EF41-8B41-49F0-B0F0-7E202CF34C4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0F3F70-3168-4996-9A7F-0898740B13CD}" type="pres">
      <dgm:prSet presAssocID="{6690EF41-8B41-49F0-B0F0-7E202CF34C43}" presName="centerTile" presStyleLbl="fgShp" presStyleIdx="0" presStyleCnt="1" custScaleX="257437" custScaleY="78524">
        <dgm:presLayoutVars>
          <dgm:chMax val="0"/>
          <dgm:chPref val="0"/>
        </dgm:presLayoutVars>
      </dgm:prSet>
      <dgm:spPr/>
    </dgm:pt>
  </dgm:ptLst>
  <dgm:cxnLst>
    <dgm:cxn modelId="{452850A5-AAB8-4671-B2BB-2E8B11F15693}" type="presOf" srcId="{6690EF41-8B41-49F0-B0F0-7E202CF34C43}" destId="{06732B96-6963-4C53-B655-8C97C6DFBF73}" srcOrd="0" destOrd="0" presId="urn:microsoft.com/office/officeart/2005/8/layout/matrix1"/>
    <dgm:cxn modelId="{AAE9EBDF-FDE6-4375-9734-0E9E163B2B92}" srcId="{A083C8E7-B2E8-487C-8AC5-1C6F8F5E3882}" destId="{62B21B33-C5FE-43C9-89D7-2ACECDB4EBBC}" srcOrd="3" destOrd="0" parTransId="{6DFD8D5F-BE1A-4A8A-94A3-4A62E263B29C}" sibTransId="{88184F2F-C97F-48EC-A5A7-C456EB47A812}"/>
    <dgm:cxn modelId="{630733EC-64F1-4F61-8113-0BA29E62B8F6}" type="presOf" srcId="{62B21B33-C5FE-43C9-89D7-2ACECDB4EBBC}" destId="{C70BC3D1-C3D4-462A-8F8F-51AE876500CA}" srcOrd="0" destOrd="0" presId="urn:microsoft.com/office/officeart/2005/8/layout/matrix1"/>
    <dgm:cxn modelId="{F4EECE61-1F89-4D7C-84A8-4336BE16BD5D}" type="presOf" srcId="{3065D383-AA4E-4668-AC86-830B1FE0AE1D}" destId="{C88EAF5D-69DA-4C4A-A4CA-685EA586845E}" srcOrd="1" destOrd="0" presId="urn:microsoft.com/office/officeart/2005/8/layout/matrix1"/>
    <dgm:cxn modelId="{F31482A8-3AFB-4777-B9EC-4609B709EE59}" srcId="{A083C8E7-B2E8-487C-8AC5-1C6F8F5E3882}" destId="{201AE09F-9A9D-48F2-B175-6FADA01BC11E}" srcOrd="0" destOrd="0" parTransId="{AF51CCFF-9345-4D07-B3B3-47C385FCC41C}" sibTransId="{3E75FC09-7F35-4779-B281-C8977B0129FD}"/>
    <dgm:cxn modelId="{5AB52359-1FBD-432F-8A39-941D98AEA6A4}" srcId="{6690EF41-8B41-49F0-B0F0-7E202CF34C43}" destId="{A083C8E7-B2E8-487C-8AC5-1C6F8F5E3882}" srcOrd="0" destOrd="0" parTransId="{FDBBF85B-78EB-4826-9B86-2B60532060C7}" sibTransId="{555CD343-517E-4A1B-ACA3-CC78A873936C}"/>
    <dgm:cxn modelId="{179F0940-1E70-4C67-A6DA-EC34D20E5D47}" type="presOf" srcId="{A083C8E7-B2E8-487C-8AC5-1C6F8F5E3882}" destId="{C10F3F70-3168-4996-9A7F-0898740B13CD}" srcOrd="0" destOrd="0" presId="urn:microsoft.com/office/officeart/2005/8/layout/matrix1"/>
    <dgm:cxn modelId="{FC35FB8D-C75F-4EB6-9ACA-90C4D8D5F127}" type="presOf" srcId="{62B21B33-C5FE-43C9-89D7-2ACECDB4EBBC}" destId="{5CD59A08-7B24-47AB-9A5C-2FF5114A5185}" srcOrd="1" destOrd="0" presId="urn:microsoft.com/office/officeart/2005/8/layout/matrix1"/>
    <dgm:cxn modelId="{EFCC60C7-9B43-459B-AD32-DAAD9419F5C5}" srcId="{A083C8E7-B2E8-487C-8AC5-1C6F8F5E3882}" destId="{5B930842-37EE-4EF9-B7BE-D443D447D439}" srcOrd="1" destOrd="0" parTransId="{C72588C7-B55C-4C79-A996-13FBF15957BE}" sibTransId="{AC351D33-C012-45E7-86E7-C443B1893CBD}"/>
    <dgm:cxn modelId="{51B97988-26F2-444F-BDB8-E5D854397391}" type="presOf" srcId="{5B930842-37EE-4EF9-B7BE-D443D447D439}" destId="{4AC123D0-5955-4505-BB01-46047B08BC6D}" srcOrd="1" destOrd="0" presId="urn:microsoft.com/office/officeart/2005/8/layout/matrix1"/>
    <dgm:cxn modelId="{0BE51264-7EE0-4745-9E31-C4C6AF9D7B49}" type="presOf" srcId="{201AE09F-9A9D-48F2-B175-6FADA01BC11E}" destId="{F150C05B-EB80-4C66-B53C-9F73FFCC53B8}" srcOrd="1" destOrd="0" presId="urn:microsoft.com/office/officeart/2005/8/layout/matrix1"/>
    <dgm:cxn modelId="{2FDD7A1D-CE92-43A2-8D3D-CB468CCB8127}" srcId="{A083C8E7-B2E8-487C-8AC5-1C6F8F5E3882}" destId="{3065D383-AA4E-4668-AC86-830B1FE0AE1D}" srcOrd="2" destOrd="0" parTransId="{D5C0C55B-4918-48EE-B659-FF68CB1E554B}" sibTransId="{81DB36F8-F2D9-41D5-AF5C-C27B4F0B6CBA}"/>
    <dgm:cxn modelId="{09D0ADB5-E768-4579-9474-2CC3C6CC42DB}" type="presOf" srcId="{201AE09F-9A9D-48F2-B175-6FADA01BC11E}" destId="{E0594B15-D912-4F74-B58F-61D11CEAA1F1}" srcOrd="0" destOrd="0" presId="urn:microsoft.com/office/officeart/2005/8/layout/matrix1"/>
    <dgm:cxn modelId="{014CEF86-F6AA-4CF1-BC15-51B0FB0A72D6}" type="presOf" srcId="{5B930842-37EE-4EF9-B7BE-D443D447D439}" destId="{1BF5DC5E-AEE5-48B3-9554-EFDD54C269FC}" srcOrd="0" destOrd="0" presId="urn:microsoft.com/office/officeart/2005/8/layout/matrix1"/>
    <dgm:cxn modelId="{FD72C772-0DF0-4B45-B056-1A2B61884491}" type="presOf" srcId="{3065D383-AA4E-4668-AC86-830B1FE0AE1D}" destId="{9E49DB85-CD3C-443F-81C7-1E66B9433882}" srcOrd="0" destOrd="0" presId="urn:microsoft.com/office/officeart/2005/8/layout/matrix1"/>
    <dgm:cxn modelId="{DDC2E113-4D57-4BEB-871C-A4CADEA1559D}" type="presParOf" srcId="{06732B96-6963-4C53-B655-8C97C6DFBF73}" destId="{520C7B95-AA4D-4EA4-AA5C-F65D4F0EBC1C}" srcOrd="0" destOrd="0" presId="urn:microsoft.com/office/officeart/2005/8/layout/matrix1"/>
    <dgm:cxn modelId="{5ECF2910-EA97-4E86-A450-AF018D5CDE72}" type="presParOf" srcId="{520C7B95-AA4D-4EA4-AA5C-F65D4F0EBC1C}" destId="{E0594B15-D912-4F74-B58F-61D11CEAA1F1}" srcOrd="0" destOrd="0" presId="urn:microsoft.com/office/officeart/2005/8/layout/matrix1"/>
    <dgm:cxn modelId="{8DE826B7-E933-4B1C-AFD2-4A1E63A97AAF}" type="presParOf" srcId="{520C7B95-AA4D-4EA4-AA5C-F65D4F0EBC1C}" destId="{F150C05B-EB80-4C66-B53C-9F73FFCC53B8}" srcOrd="1" destOrd="0" presId="urn:microsoft.com/office/officeart/2005/8/layout/matrix1"/>
    <dgm:cxn modelId="{EB16287F-BB44-4399-A14F-7813C37A6290}" type="presParOf" srcId="{520C7B95-AA4D-4EA4-AA5C-F65D4F0EBC1C}" destId="{1BF5DC5E-AEE5-48B3-9554-EFDD54C269FC}" srcOrd="2" destOrd="0" presId="urn:microsoft.com/office/officeart/2005/8/layout/matrix1"/>
    <dgm:cxn modelId="{F985EAEA-C300-4DEB-90E7-CA9B62AD8665}" type="presParOf" srcId="{520C7B95-AA4D-4EA4-AA5C-F65D4F0EBC1C}" destId="{4AC123D0-5955-4505-BB01-46047B08BC6D}" srcOrd="3" destOrd="0" presId="urn:microsoft.com/office/officeart/2005/8/layout/matrix1"/>
    <dgm:cxn modelId="{43E9526F-69BF-432D-97E1-0410B23FE8AE}" type="presParOf" srcId="{520C7B95-AA4D-4EA4-AA5C-F65D4F0EBC1C}" destId="{9E49DB85-CD3C-443F-81C7-1E66B9433882}" srcOrd="4" destOrd="0" presId="urn:microsoft.com/office/officeart/2005/8/layout/matrix1"/>
    <dgm:cxn modelId="{598821FA-D4F5-4CC5-AF66-BB1AF48F252A}" type="presParOf" srcId="{520C7B95-AA4D-4EA4-AA5C-F65D4F0EBC1C}" destId="{C88EAF5D-69DA-4C4A-A4CA-685EA586845E}" srcOrd="5" destOrd="0" presId="urn:microsoft.com/office/officeart/2005/8/layout/matrix1"/>
    <dgm:cxn modelId="{4CE1F81C-256F-4761-9493-CC5769D759CE}" type="presParOf" srcId="{520C7B95-AA4D-4EA4-AA5C-F65D4F0EBC1C}" destId="{C70BC3D1-C3D4-462A-8F8F-51AE876500CA}" srcOrd="6" destOrd="0" presId="urn:microsoft.com/office/officeart/2005/8/layout/matrix1"/>
    <dgm:cxn modelId="{194A1EC5-45E6-4444-8A8D-E1E28A936AEF}" type="presParOf" srcId="{520C7B95-AA4D-4EA4-AA5C-F65D4F0EBC1C}" destId="{5CD59A08-7B24-47AB-9A5C-2FF5114A5185}" srcOrd="7" destOrd="0" presId="urn:microsoft.com/office/officeart/2005/8/layout/matrix1"/>
    <dgm:cxn modelId="{C62CBD62-60AE-4A1D-8BFF-ACA4372BF48D}" type="presParOf" srcId="{06732B96-6963-4C53-B655-8C97C6DFBF73}" destId="{C10F3F70-3168-4996-9A7F-0898740B13C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AF5CB7-6C4F-49BC-8738-E4DE0AC00B72}">
      <dsp:nvSpPr>
        <dsp:cNvPr id="0" name=""/>
        <dsp:cNvSpPr/>
      </dsp:nvSpPr>
      <dsp:spPr>
        <a:xfrm rot="5400000">
          <a:off x="-247798" y="247798"/>
          <a:ext cx="1651992" cy="115639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rtlCol="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noProof="0" dirty="0" smtClean="0">
              <a:solidFill>
                <a:srgbClr val="C00000"/>
              </a:solidFill>
            </a:rPr>
            <a:t>1</a:t>
          </a:r>
          <a:endParaRPr lang="ru-RU" sz="3400" b="1" kern="1200" noProof="0" dirty="0">
            <a:solidFill>
              <a:srgbClr val="C00000"/>
            </a:solidFill>
          </a:endParaRPr>
        </a:p>
      </dsp:txBody>
      <dsp:txXfrm rot="-5400000">
        <a:off x="1" y="578196"/>
        <a:ext cx="1156394" cy="495598"/>
      </dsp:txXfrm>
    </dsp:sp>
    <dsp:sp modelId="{0E09DE89-66C0-478D-8170-8F0BC920F1EB}">
      <dsp:nvSpPr>
        <dsp:cNvPr id="0" name=""/>
        <dsp:cNvSpPr/>
      </dsp:nvSpPr>
      <dsp:spPr>
        <a:xfrm rot="5400000">
          <a:off x="2448743" y="-1290781"/>
          <a:ext cx="1073794" cy="365849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rgbClr val="C00000"/>
              </a:solidFill>
            </a:rPr>
            <a:t>межгосударственный</a:t>
          </a:r>
          <a:endParaRPr lang="ru-RU" sz="2000" b="1" kern="1200" noProof="0" dirty="0">
            <a:solidFill>
              <a:srgbClr val="C00000"/>
            </a:solidFill>
          </a:endParaRPr>
        </a:p>
      </dsp:txBody>
      <dsp:txXfrm rot="-5400000">
        <a:off x="1156394" y="53986"/>
        <a:ext cx="3606075" cy="968958"/>
      </dsp:txXfrm>
    </dsp:sp>
    <dsp:sp modelId="{29EA1718-F619-46D8-B505-CF1DDA71B8BF}">
      <dsp:nvSpPr>
        <dsp:cNvPr id="0" name=""/>
        <dsp:cNvSpPr/>
      </dsp:nvSpPr>
      <dsp:spPr>
        <a:xfrm rot="5400000">
          <a:off x="-247798" y="1707802"/>
          <a:ext cx="1651992" cy="115639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rtlCol="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noProof="0" dirty="0" smtClean="0">
              <a:solidFill>
                <a:srgbClr val="C00000"/>
              </a:solidFill>
            </a:rPr>
            <a:t>2</a:t>
          </a:r>
          <a:endParaRPr lang="ru-RU" sz="3400" b="1" kern="1200" noProof="0" dirty="0">
            <a:solidFill>
              <a:srgbClr val="C00000"/>
            </a:solidFill>
          </a:endParaRPr>
        </a:p>
      </dsp:txBody>
      <dsp:txXfrm rot="-5400000">
        <a:off x="1" y="2038200"/>
        <a:ext cx="1156394" cy="495598"/>
      </dsp:txXfrm>
    </dsp:sp>
    <dsp:sp modelId="{C96267EA-EF01-411B-8D37-95F44BBB68D3}">
      <dsp:nvSpPr>
        <dsp:cNvPr id="0" name=""/>
        <dsp:cNvSpPr/>
      </dsp:nvSpPr>
      <dsp:spPr>
        <a:xfrm rot="5400000">
          <a:off x="2448743" y="167654"/>
          <a:ext cx="1073794" cy="365849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rgbClr val="C00000"/>
              </a:solidFill>
            </a:rPr>
            <a:t>внутригосударственный</a:t>
          </a:r>
          <a:endParaRPr lang="ru-RU" sz="2000" b="1" kern="1200" noProof="0" dirty="0">
            <a:solidFill>
              <a:srgbClr val="C00000"/>
            </a:solidFill>
          </a:endParaRPr>
        </a:p>
      </dsp:txBody>
      <dsp:txXfrm rot="-5400000">
        <a:off x="1156394" y="1512421"/>
        <a:ext cx="3606075" cy="968958"/>
      </dsp:txXfrm>
    </dsp:sp>
    <dsp:sp modelId="{E7C44091-B50A-4CB0-98F0-E70A01DD36F4}">
      <dsp:nvSpPr>
        <dsp:cNvPr id="0" name=""/>
        <dsp:cNvSpPr/>
      </dsp:nvSpPr>
      <dsp:spPr>
        <a:xfrm rot="5400000">
          <a:off x="-247798" y="3166238"/>
          <a:ext cx="1651992" cy="115639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rtlCol="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noProof="0" dirty="0" smtClean="0">
              <a:solidFill>
                <a:srgbClr val="C00000"/>
              </a:solidFill>
            </a:rPr>
            <a:t>3</a:t>
          </a:r>
          <a:endParaRPr lang="ru-RU" sz="3400" b="1" kern="1200" noProof="0" dirty="0">
            <a:solidFill>
              <a:srgbClr val="C00000"/>
            </a:solidFill>
          </a:endParaRPr>
        </a:p>
      </dsp:txBody>
      <dsp:txXfrm rot="-5400000">
        <a:off x="1" y="3496636"/>
        <a:ext cx="1156394" cy="495598"/>
      </dsp:txXfrm>
    </dsp:sp>
    <dsp:sp modelId="{68EF0610-07B4-40C7-AD99-F2285099C2E4}">
      <dsp:nvSpPr>
        <dsp:cNvPr id="0" name=""/>
        <dsp:cNvSpPr/>
      </dsp:nvSpPr>
      <dsp:spPr>
        <a:xfrm rot="5400000">
          <a:off x="2448743" y="1626090"/>
          <a:ext cx="1073794" cy="3658493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smtClean="0">
              <a:solidFill>
                <a:srgbClr val="C00000"/>
              </a:solidFill>
            </a:rPr>
            <a:t>внутридорожный</a:t>
          </a:r>
          <a:endParaRPr lang="ru-RU" sz="2000" b="1" kern="1200" noProof="0" dirty="0">
            <a:solidFill>
              <a:srgbClr val="C00000"/>
            </a:solidFill>
          </a:endParaRPr>
        </a:p>
      </dsp:txBody>
      <dsp:txXfrm rot="-5400000">
        <a:off x="1156394" y="2970857"/>
        <a:ext cx="3606075" cy="9689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594B15-D912-4F74-B58F-61D11CEAA1F1}">
      <dsp:nvSpPr>
        <dsp:cNvPr id="0" name=""/>
        <dsp:cNvSpPr/>
      </dsp:nvSpPr>
      <dsp:spPr>
        <a:xfrm rot="16200000">
          <a:off x="684076" y="-684076"/>
          <a:ext cx="2808312" cy="4176464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Все изменения плана должны оформляться письменными распоряжениями, которые хранятся не менее двух лет</a:t>
          </a:r>
          <a:endParaRPr lang="ru-RU" sz="1700" kern="1200" dirty="0"/>
        </a:p>
      </dsp:txBody>
      <dsp:txXfrm rot="5400000">
        <a:off x="0" y="0"/>
        <a:ext cx="4176464" cy="2106234"/>
      </dsp:txXfrm>
    </dsp:sp>
    <dsp:sp modelId="{1BF5DC5E-AEE5-48B3-9554-EFDD54C269FC}">
      <dsp:nvSpPr>
        <dsp:cNvPr id="0" name=""/>
        <dsp:cNvSpPr/>
      </dsp:nvSpPr>
      <dsp:spPr>
        <a:xfrm>
          <a:off x="4176464" y="0"/>
          <a:ext cx="4176464" cy="2808312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Оперативная корректировка плана формирования для отдельных поездов допускается при условии, что это не замедлит доставку груза к пунктам выгрузки.</a:t>
          </a:r>
          <a:endParaRPr lang="ru-RU" sz="1700" kern="1200" dirty="0"/>
        </a:p>
      </dsp:txBody>
      <dsp:txXfrm>
        <a:off x="4176464" y="0"/>
        <a:ext cx="4176464" cy="2106234"/>
      </dsp:txXfrm>
    </dsp:sp>
    <dsp:sp modelId="{9E49DB85-CD3C-443F-81C7-1E66B9433882}">
      <dsp:nvSpPr>
        <dsp:cNvPr id="0" name=""/>
        <dsp:cNvSpPr/>
      </dsp:nvSpPr>
      <dsp:spPr>
        <a:xfrm rot="10800000">
          <a:off x="0" y="2808312"/>
          <a:ext cx="4176464" cy="2808312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Оперативное изменение межгосударственных пунктов перехода может производиться при явлениях стихийного характера, нарушениях безопасности движения поездов</a:t>
          </a:r>
          <a:endParaRPr lang="ru-RU" sz="1700" kern="1200" dirty="0"/>
        </a:p>
      </dsp:txBody>
      <dsp:txXfrm rot="10800000">
        <a:off x="0" y="3510390"/>
        <a:ext cx="4176464" cy="2106234"/>
      </dsp:txXfrm>
    </dsp:sp>
    <dsp:sp modelId="{C70BC3D1-C3D4-462A-8F8F-51AE876500CA}">
      <dsp:nvSpPr>
        <dsp:cNvPr id="0" name=""/>
        <dsp:cNvSpPr/>
      </dsp:nvSpPr>
      <dsp:spPr>
        <a:xfrm rot="5400000">
          <a:off x="4860540" y="2124236"/>
          <a:ext cx="2808312" cy="4176464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Так же оперативное изменение может производиться по просьбе грузоотправителей и грузополучателей для отдельных отправок Дирекцией Совета по железнодорожному транспорту при согласовании с причастными железнодорожными администрациями.</a:t>
          </a:r>
          <a:endParaRPr lang="ru-RU" sz="1700" kern="1200" dirty="0"/>
        </a:p>
      </dsp:txBody>
      <dsp:txXfrm rot="-5400000">
        <a:off x="4176464" y="3510389"/>
        <a:ext cx="4176464" cy="2106234"/>
      </dsp:txXfrm>
    </dsp:sp>
    <dsp:sp modelId="{C10F3F70-3168-4996-9A7F-0898740B13CD}">
      <dsp:nvSpPr>
        <dsp:cNvPr id="0" name=""/>
        <dsp:cNvSpPr/>
      </dsp:nvSpPr>
      <dsp:spPr>
        <a:xfrm>
          <a:off x="950934" y="2257012"/>
          <a:ext cx="6451058" cy="1102599"/>
        </a:xfrm>
        <a:prstGeom prst="roundRect">
          <a:avLst/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ПЛАН ФОРМИРОВАНИЯ</a:t>
          </a:r>
          <a:endParaRPr lang="ru-RU" sz="1700" b="1" kern="1200" dirty="0"/>
        </a:p>
      </dsp:txBody>
      <dsp:txXfrm>
        <a:off x="1004758" y="2310836"/>
        <a:ext cx="6343410" cy="9949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990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368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7988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490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8878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965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18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E289087-3B90-4B7A-B0B3-663DF715D0C0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076F26-008E-40CD-B0DF-FD99CADBA164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и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20A7CE-0912-4C2F-926E-0DDC0C423B66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1BBC6F-1CE0-4655-9B16-DDAF1AD7C72C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8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4A0BB48E-C38A-489F-B21D-27EBF8DA1A52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824002-8F04-447D-8224-40D7ED6840A4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510220-7851-4877-87D8-65579BB1DD91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D1B4D7-E962-4AD5-804D-44BB05D648F1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49B0F-5FC4-452C-84B9-DC5DB8F7EAF7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19F4E1-C9E2-4C86-91EE-CF98446AD814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rtl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dirty="0" smtClean="0"/>
              <a:t>Щелкните значок, чтобы добавить фото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C544DC91-F540-462A-9952-3A556B4DB6D1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и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A4F087A6-40E8-4131-BEAB-4F5033CC1517}" type="datetime1">
              <a:rPr lang="ru-RU" smtClean="0"/>
              <a:t>15.08.2024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66020" y="-963488"/>
            <a:ext cx="8346263" cy="2592288"/>
          </a:xfrm>
        </p:spPr>
        <p:txBody>
          <a:bodyPr rtlCol="0"/>
          <a:lstStyle/>
          <a:p>
            <a:pPr algn="ctr"/>
            <a:r>
              <a:rPr lang="ru-RU" sz="1400" b="1" dirty="0" smtClean="0"/>
              <a:t>МИНИСТЕРСТВО </a:t>
            </a:r>
            <a:r>
              <a:rPr lang="ru-RU" sz="1400" b="1" dirty="0"/>
              <a:t>ТРАНСПОРТА РОССИЙСКОЙ ФЕДЕРАЦИИ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/>
              <a:t>ФЕДЕРАЛЬНОЕ АГЕНТСТВО ЖЕЛЕЗНОДОРОЖНОГО ТРАНСПОРТА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Филиал федерального государственного бюджетного образовательного учреждения высшего образования</a:t>
            </a:r>
            <a:br>
              <a:rPr lang="ru-RU" sz="1400" dirty="0"/>
            </a:br>
            <a:r>
              <a:rPr lang="ru-RU" sz="1400" dirty="0"/>
              <a:t>«Самарский государственный университет путей сообщения» в г. Саратове</a:t>
            </a:r>
            <a:br>
              <a:rPr lang="ru-RU" sz="1400" dirty="0"/>
            </a:br>
            <a:r>
              <a:rPr lang="ru-RU" sz="1400" b="1" dirty="0"/>
              <a:t>Филиал СамГУПС в </a:t>
            </a:r>
            <a:r>
              <a:rPr lang="ru-RU" sz="1400" b="1" dirty="0" smtClean="0"/>
              <a:t>г. Саратове</a:t>
            </a: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3972" y="2402905"/>
            <a:ext cx="8956602" cy="1116085"/>
          </a:xfrm>
        </p:spPr>
        <p:txBody>
          <a:bodyPr rtlCol="0">
            <a:noAutofit/>
          </a:bodyPr>
          <a:lstStyle/>
          <a:p>
            <a:pPr algn="ctr" rtl="0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ДВИЖЕНИЯ</a:t>
            </a:r>
          </a:p>
          <a:p>
            <a:pPr algn="ctr" rtl="0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КУРС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80498" y="4293096"/>
            <a:ext cx="60928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base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algn="r" fontAlgn="base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fontAlgn="base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 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видам)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r" fontAlgn="base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Неревяткина. А.Н.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85900" y="764704"/>
            <a:ext cx="92170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3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условиям проследования до станций </a:t>
            </a:r>
            <a:r>
              <a:rPr lang="ru-RU" alt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назначения</a:t>
            </a:r>
          </a:p>
          <a:p>
            <a:pPr>
              <a:spcBef>
                <a:spcPct val="0"/>
              </a:spcBef>
            </a:pPr>
            <a:endParaRPr lang="ru-RU" altLang="ru-RU" sz="36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2800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сквозные</a:t>
            </a:r>
            <a:r>
              <a:rPr lang="ru-RU" altLang="ru-RU" sz="3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следующие через одну или несколько технических станций без переработки вагонов, включенных в состав поезда;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endParaRPr lang="ru-RU" alt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3200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участковые</a:t>
            </a:r>
            <a:r>
              <a:rPr lang="ru-RU" altLang="ru-RU" sz="3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следующие без переформирования по одному участку</a:t>
            </a:r>
            <a:r>
              <a:rPr lang="ru-RU" altLang="ru-RU" sz="36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ru-RU" alt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5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13892" y="1268760"/>
            <a:ext cx="92170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3200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технические </a:t>
            </a:r>
            <a:r>
              <a:rPr lang="ru-RU" altLang="ru-RU" sz="3200" b="1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маршруты</a:t>
            </a:r>
            <a:r>
              <a:rPr lang="ru-RU" altLang="ru-RU" sz="3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формируемые из вагонов, следующих на одну станцию назначения,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родам грузов, грузополучателям,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принадлежности вагонов или другим заданным особенностям;</a:t>
            </a:r>
            <a:endParaRPr lang="ru-RU" alt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ru-RU" alt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86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41884" y="1196752"/>
            <a:ext cx="92170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3200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сборные</a:t>
            </a:r>
            <a:r>
              <a:rPr lang="ru-RU" altLang="ru-RU" sz="3200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развоза и сбора вагонов по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промежуточным станциям участка;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3200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вывозные</a:t>
            </a:r>
            <a:r>
              <a:rPr lang="ru-RU" altLang="ru-RU" sz="3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следующие с сортировочной или участковой станции до отдельных промежуточных (грузовых) станций примыкающего участка или  обратно с отдельных промежуточных (грузовых)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станций до ближайшей технической станции;</a:t>
            </a:r>
            <a:endParaRPr lang="ru-RU" alt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ru-RU" alt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21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9916" y="1124744"/>
            <a:ext cx="89289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3200" dirty="0" smtClean="0">
                <a:solidFill>
                  <a:srgbClr val="333333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rgbClr val="333333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передаточные</a:t>
            </a:r>
            <a:r>
              <a:rPr lang="ru-RU" altLang="ru-RU" sz="3200" dirty="0">
                <a:solidFill>
                  <a:srgbClr val="333333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,  следующие между станциями,  входящими в один узел, и обслуживаемые парком специальных передаточных локомотивов;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32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3200" dirty="0" smtClean="0">
                <a:solidFill>
                  <a:srgbClr val="333333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smtClean="0">
                <a:solidFill>
                  <a:srgbClr val="333333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диспетчерские </a:t>
            </a:r>
            <a:r>
              <a:rPr lang="ru-RU" altLang="ru-RU" sz="3200" b="1" dirty="0">
                <a:solidFill>
                  <a:srgbClr val="333333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локомотивы</a:t>
            </a:r>
            <a:r>
              <a:rPr lang="ru-RU" altLang="ru-RU" sz="3200" dirty="0">
                <a:solidFill>
                  <a:srgbClr val="333333"/>
                </a:solidFill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, назначаемые при незначительной погрузке и выгрузке на промежуточных станциях участка, а также в дополнение к сборным поездам.</a:t>
            </a:r>
            <a:endParaRPr lang="ru-RU" altLang="ru-RU" sz="3200" dirty="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1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1" name="Rectangle 1"/>
          <p:cNvSpPr>
            <a:spLocks noChangeArrowheads="1"/>
          </p:cNvSpPr>
          <p:nvPr/>
        </p:nvSpPr>
        <p:spPr bwMode="auto">
          <a:xfrm>
            <a:off x="1989956" y="692696"/>
            <a:ext cx="8752076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+mj-lt"/>
                <a:ea typeface="Calibri" pitchFamily="34" charset="0"/>
                <a:cs typeface="Arial" pitchFamily="34" charset="0"/>
              </a:rPr>
              <a:t>По </a:t>
            </a:r>
            <a:r>
              <a:rPr lang="ru-RU" sz="3200" b="1" dirty="0">
                <a:solidFill>
                  <a:srgbClr val="C00000"/>
                </a:solidFill>
                <a:latin typeface="+mj-lt"/>
                <a:ea typeface="Calibri" pitchFamily="34" charset="0"/>
                <a:cs typeface="Arial" pitchFamily="34" charset="0"/>
              </a:rPr>
              <a:t>роду  перевозок и скорости движения:</a:t>
            </a:r>
          </a:p>
          <a:p>
            <a:pPr>
              <a:defRPr/>
            </a:pPr>
            <a:endParaRPr lang="ru-RU" sz="3200" dirty="0">
              <a:solidFill>
                <a:srgbClr val="333333"/>
              </a:solidFill>
              <a:ea typeface="Calibri" pitchFamily="34" charset="0"/>
            </a:endParaRPr>
          </a:p>
          <a:p>
            <a:pPr marL="457200" indent="-457200" eaLnBrk="0" hangingPunct="0">
              <a:buFont typeface="Arial" panose="020B0604020202020204" pitchFamily="34" charset="0"/>
              <a:buChar char="•"/>
              <a:defRPr/>
            </a:pPr>
            <a:r>
              <a:rPr lang="ru-RU" sz="3200" b="1" dirty="0" smtClean="0">
                <a:solidFill>
                  <a:srgbClr val="333333"/>
                </a:solidFill>
                <a:ea typeface="Calibri" pitchFamily="34" charset="0"/>
              </a:rPr>
              <a:t>ускоренные </a:t>
            </a:r>
            <a:r>
              <a:rPr lang="ru-RU" sz="3200" b="1" dirty="0">
                <a:solidFill>
                  <a:srgbClr val="333333"/>
                </a:solidFill>
                <a:ea typeface="Calibri" pitchFamily="34" charset="0"/>
              </a:rPr>
              <a:t>поезда </a:t>
            </a:r>
            <a:r>
              <a:rPr lang="ru-RU" sz="3200" dirty="0">
                <a:solidFill>
                  <a:srgbClr val="333333"/>
                </a:solidFill>
                <a:ea typeface="Calibri" pitchFamily="34" charset="0"/>
              </a:rPr>
              <a:t>с параллельной </a:t>
            </a:r>
          </a:p>
          <a:p>
            <a:pPr indent="269875" algn="just" eaLnBrk="0" hangingPunct="0">
              <a:defRPr/>
            </a:pPr>
            <a:r>
              <a:rPr lang="ru-RU" sz="3200" dirty="0">
                <a:solidFill>
                  <a:srgbClr val="333333"/>
                </a:solidFill>
                <a:ea typeface="Calibri" pitchFamily="34" charset="0"/>
              </a:rPr>
              <a:t>(уменьшенной) весовой нормой и </a:t>
            </a:r>
          </a:p>
          <a:p>
            <a:pPr indent="269875" algn="just" eaLnBrk="0" hangingPunct="0">
              <a:defRPr/>
            </a:pPr>
            <a:r>
              <a:rPr lang="ru-RU" sz="3200" dirty="0">
                <a:solidFill>
                  <a:srgbClr val="333333"/>
                </a:solidFill>
                <a:ea typeface="Calibri" pitchFamily="34" charset="0"/>
              </a:rPr>
              <a:t>повышенной маршрутной скоростью.</a:t>
            </a:r>
            <a:r>
              <a:rPr lang="ru-RU" sz="3200" dirty="0"/>
              <a:t> </a:t>
            </a:r>
            <a:endParaRPr lang="ru-RU" sz="3200" dirty="0" smtClean="0"/>
          </a:p>
          <a:p>
            <a:pPr indent="269875" algn="just" eaLnBrk="0" hangingPunct="0">
              <a:defRPr/>
            </a:pPr>
            <a:endParaRPr lang="ru-RU" sz="3200" dirty="0" smtClean="0"/>
          </a:p>
          <a:p>
            <a:pPr marL="457200" indent="-457200" algn="just" eaLnBrk="0" hangingPunct="0">
              <a:buFont typeface="Arial" panose="020B0604020202020204" pitchFamily="34" charset="0"/>
              <a:buChar char="•"/>
              <a:defRPr/>
            </a:pPr>
            <a:r>
              <a:rPr lang="ru-RU" sz="3200" dirty="0" smtClean="0"/>
              <a:t> </a:t>
            </a:r>
            <a:r>
              <a:rPr lang="ru-RU" altLang="ru-RU" sz="3200" b="1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остальные грузовые поезда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05502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4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249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249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249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249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3" name="Rectangle 1"/>
          <p:cNvSpPr>
            <a:spLocks noChangeArrowheads="1"/>
          </p:cNvSpPr>
          <p:nvPr/>
        </p:nvSpPr>
        <p:spPr bwMode="auto">
          <a:xfrm>
            <a:off x="2061964" y="1556792"/>
            <a:ext cx="7322133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269875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числу групп в составе поезда:</a:t>
            </a:r>
          </a:p>
          <a:p>
            <a:pPr indent="0">
              <a:spcBef>
                <a:spcPct val="0"/>
              </a:spcBef>
              <a:buClrTx/>
              <a:buSzTx/>
              <a:buNone/>
            </a:pPr>
            <a:endParaRPr lang="ru-RU" altLang="ru-RU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</a:pPr>
            <a:r>
              <a:rPr lang="ru-RU" altLang="ru-RU" sz="3600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одногруппные;</a:t>
            </a:r>
          </a:p>
          <a:p>
            <a:pPr>
              <a:spcBef>
                <a:spcPct val="0"/>
              </a:spcBef>
              <a:buClrTx/>
              <a:buSzTx/>
            </a:pPr>
            <a:r>
              <a:rPr lang="ru-RU" altLang="ru-RU" sz="3600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групповые</a:t>
            </a:r>
            <a:r>
              <a:rPr lang="ru-RU" alt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alt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7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2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229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229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996861"/>
              </p:ext>
            </p:extLst>
          </p:nvPr>
        </p:nvGraphicFramePr>
        <p:xfrm>
          <a:off x="1557908" y="188640"/>
          <a:ext cx="9212550" cy="6480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Visio" r:id="rId3" imgW="5482998" imgH="4403902" progId="Visio.Drawing.11">
                  <p:embed/>
                </p:oleObj>
              </mc:Choice>
              <mc:Fallback>
                <p:oleObj name="Visio" r:id="rId3" imgW="5482998" imgH="4403902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7908" y="188640"/>
                        <a:ext cx="9212550" cy="64807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428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09" name="Rectangle 1"/>
          <p:cNvSpPr>
            <a:spLocks noChangeArrowheads="1"/>
          </p:cNvSpPr>
          <p:nvPr/>
        </p:nvSpPr>
        <p:spPr bwMode="auto">
          <a:xfrm>
            <a:off x="1845940" y="692696"/>
            <a:ext cx="9577064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269875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состоянию включаемых </a:t>
            </a:r>
            <a:r>
              <a:rPr lang="ru-RU" altLang="ru-RU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вагонов</a:t>
            </a:r>
            <a:r>
              <a:rPr lang="ru-RU" altLang="ru-RU" i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ru-RU" altLang="ru-RU" dirty="0" smtClean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dirty="0" smtClean="0">
              <a:solidFill>
                <a:srgbClr val="33333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</a:pPr>
            <a:r>
              <a:rPr lang="ru-RU" altLang="ru-RU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 </a:t>
            </a:r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груженых вагонов;</a:t>
            </a:r>
          </a:p>
          <a:p>
            <a:pPr algn="just">
              <a:spcBef>
                <a:spcPct val="0"/>
              </a:spcBef>
              <a:buClrTx/>
              <a:buSzTx/>
              <a:buFontTx/>
              <a:buChar char="-"/>
            </a:pPr>
            <a:endParaRPr lang="ru-RU" alt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</a:pPr>
            <a:r>
              <a:rPr lang="ru-RU" altLang="ru-RU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 </a:t>
            </a:r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порожних вагонов (отдельно по роду </a:t>
            </a:r>
          </a:p>
          <a:p>
            <a:pPr indent="0" algn="just">
              <a:spcBef>
                <a:spcPct val="0"/>
              </a:spcBef>
              <a:buClrTx/>
              <a:buSzTx/>
              <a:buNone/>
            </a:pPr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подвижного состава, а цистерны – по </a:t>
            </a:r>
          </a:p>
          <a:p>
            <a:pPr indent="0" algn="just">
              <a:spcBef>
                <a:spcPct val="0"/>
              </a:spcBef>
              <a:buClrTx/>
              <a:buSzTx/>
              <a:buNone/>
            </a:pPr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виду налива);</a:t>
            </a:r>
          </a:p>
          <a:p>
            <a:pPr algn="just">
              <a:spcBef>
                <a:spcPct val="0"/>
              </a:spcBef>
              <a:buClrTx/>
              <a:buSzTx/>
            </a:pPr>
            <a:endParaRPr lang="ru-RU" alt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</a:pPr>
            <a:r>
              <a:rPr lang="ru-RU" altLang="ru-RU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комбинированные </a:t>
            </a:r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поезда (из груженых </a:t>
            </a:r>
          </a:p>
          <a:p>
            <a:pPr indent="0" algn="just">
              <a:spcBef>
                <a:spcPct val="0"/>
              </a:spcBef>
              <a:buClrTx/>
              <a:buSzTx/>
              <a:buNone/>
            </a:pPr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порожних вагонов).</a:t>
            </a:r>
            <a:endParaRPr lang="ru-RU" alt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44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70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270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270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270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270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270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0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2700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3" name="Rectangle 1"/>
          <p:cNvSpPr>
            <a:spLocks noChangeArrowheads="1"/>
          </p:cNvSpPr>
          <p:nvPr/>
        </p:nvSpPr>
        <p:spPr bwMode="auto">
          <a:xfrm>
            <a:off x="1773932" y="980728"/>
            <a:ext cx="888730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269875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условиям тягового обслуживания: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</a:pPr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поезда, обслуживаемые локомотивной </a:t>
            </a:r>
            <a:endParaRPr lang="ru-RU" altLang="ru-RU" dirty="0" smtClean="0">
              <a:solidFill>
                <a:srgbClr val="33333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>
              <a:spcBef>
                <a:spcPct val="0"/>
              </a:spcBef>
              <a:buClrTx/>
              <a:buSzTx/>
              <a:buNone/>
            </a:pPr>
            <a:r>
              <a:rPr lang="ru-RU" altLang="ru-RU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тягой </a:t>
            </a:r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ОАО»РЖД»;</a:t>
            </a:r>
          </a:p>
          <a:p>
            <a:pPr>
              <a:spcBef>
                <a:spcPct val="0"/>
              </a:spcBef>
              <a:buClrTx/>
              <a:buSzTx/>
            </a:pPr>
            <a:endParaRPr lang="ru-RU" alt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</a:pPr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поезда, обслуживаемые собственными или </a:t>
            </a:r>
            <a:endParaRPr lang="ru-RU" altLang="ru-RU" dirty="0" smtClean="0">
              <a:solidFill>
                <a:srgbClr val="33333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>
              <a:spcBef>
                <a:spcPct val="0"/>
              </a:spcBef>
              <a:buClrTx/>
              <a:buSzTx/>
              <a:buNone/>
            </a:pPr>
            <a:r>
              <a:rPr lang="ru-RU" altLang="ru-RU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арендованными </a:t>
            </a:r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поездными локомотивами </a:t>
            </a:r>
            <a:endParaRPr lang="ru-RU" altLang="ru-RU" dirty="0" smtClean="0">
              <a:solidFill>
                <a:srgbClr val="33333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>
              <a:spcBef>
                <a:spcPct val="0"/>
              </a:spcBef>
              <a:buClrTx/>
              <a:buSzTx/>
              <a:buNone/>
            </a:pPr>
            <a:r>
              <a:rPr lang="ru-RU" altLang="ru-RU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независимых </a:t>
            </a:r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перевозчиков и операторских </a:t>
            </a:r>
            <a:endParaRPr lang="ru-RU" altLang="ru-RU" dirty="0" smtClean="0">
              <a:solidFill>
                <a:srgbClr val="333333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>
              <a:spcBef>
                <a:spcPct val="0"/>
              </a:spcBef>
              <a:buClrTx/>
              <a:buSzTx/>
              <a:buNone/>
            </a:pPr>
            <a:r>
              <a:rPr lang="ru-RU" altLang="ru-RU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компаний </a:t>
            </a:r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(поездные формирования).</a:t>
            </a:r>
            <a:endParaRPr lang="ru-RU" alt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7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8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28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28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280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280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280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280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9876" y="1772816"/>
            <a:ext cx="95050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Планом формирования поездов</a:t>
            </a:r>
            <a:r>
              <a:rPr lang="ru-RU" sz="2800" dirty="0"/>
              <a:t> называется система организации </a:t>
            </a:r>
            <a:r>
              <a:rPr lang="ru-RU" sz="2800" dirty="0" smtClean="0"/>
              <a:t>вагонопотоков</a:t>
            </a:r>
            <a:r>
              <a:rPr lang="ru-RU" sz="2800" dirty="0"/>
              <a:t>, обеспечивающая оптимальное распределение сортировочной работы между техническими станциями, минимальные простои вагонов, уменьшение числа переработок в пути следования и затрат маневровых средств</a:t>
            </a:r>
          </a:p>
        </p:txBody>
      </p:sp>
    </p:spTree>
    <p:extLst>
      <p:ext uri="{BB962C8B-B14F-4D97-AF65-F5344CB8AC3E}">
        <p14:creationId xmlns:p14="http://schemas.microsoft.com/office/powerpoint/2010/main" val="76110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485900" y="1628800"/>
            <a:ext cx="9782801" cy="1468760"/>
          </a:xfrm>
        </p:spPr>
        <p:txBody>
          <a:bodyPr rtlCol="0"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</a:t>
            </a:r>
          </a:p>
          <a:p>
            <a:pPr marL="0" indent="0" algn="ctr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формирования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поездов.</a:t>
            </a:r>
          </a:p>
          <a:p>
            <a:pPr marL="0" indent="0" algn="ctr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Исходные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данные и последовательность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составления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892" y="0"/>
            <a:ext cx="10513168" cy="1239837"/>
          </a:xfrm>
        </p:spPr>
        <p:txBody>
          <a:bodyPr rtlCol="0">
            <a:normAutofit fontScale="90000"/>
          </a:bodyPr>
          <a:lstStyle/>
          <a:p>
            <a:r>
              <a:rPr lang="ru-RU" sz="2800" dirty="0" smtClean="0"/>
              <a:t>Различают </a:t>
            </a:r>
            <a:r>
              <a:rPr lang="ru-RU" sz="2800" dirty="0"/>
              <a:t>планы формирования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i="1" u="sng" dirty="0" smtClean="0">
                <a:solidFill>
                  <a:srgbClr val="C00000"/>
                </a:solidFill>
              </a:rPr>
              <a:t>межгосударственный</a:t>
            </a:r>
            <a:r>
              <a:rPr lang="ru-RU" sz="2800" i="1" u="sng" dirty="0">
                <a:solidFill>
                  <a:srgbClr val="C00000"/>
                </a:solidFill>
              </a:rPr>
              <a:t>, </a:t>
            </a:r>
            <a:r>
              <a:rPr lang="ru-RU" sz="2800" i="1" u="sng" dirty="0" smtClean="0">
                <a:solidFill>
                  <a:srgbClr val="C00000"/>
                </a:solidFill>
              </a:rPr>
              <a:t>внутригосударственный </a:t>
            </a:r>
            <a:r>
              <a:rPr lang="ru-RU" sz="2800" i="1" u="sng" dirty="0">
                <a:solidFill>
                  <a:srgbClr val="C00000"/>
                </a:solidFill>
              </a:rPr>
              <a:t>и внутридорожный</a:t>
            </a:r>
            <a:endParaRPr lang="ru-RU" sz="2800" i="1" u="sng" dirty="0">
              <a:solidFill>
                <a:srgbClr val="C00000"/>
              </a:solidFill>
            </a:endParaRPr>
          </a:p>
        </p:txBody>
      </p:sp>
      <p:graphicFrame>
        <p:nvGraphicFramePr>
          <p:cNvPr id="6" name="Объект 5" descr="Вертикальный список шевронов, в котором 3 группы расположены одна под другой, при этом под каждой группой есть отдельно выделенные пункты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1846755"/>
              </p:ext>
            </p:extLst>
          </p:nvPr>
        </p:nvGraphicFramePr>
        <p:xfrm>
          <a:off x="1593850" y="1600200"/>
          <a:ext cx="481488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</a:pPr>
            <a:r>
              <a:rPr lang="ru-RU" sz="2000" i="1" dirty="0"/>
              <a:t>Межгосударственный план </a:t>
            </a:r>
            <a:r>
              <a:rPr lang="ru-RU" sz="2000" dirty="0"/>
              <a:t>разрабатывается Дирекцией Совета по </a:t>
            </a:r>
            <a:r>
              <a:rPr lang="ru-RU" sz="2000" dirty="0" smtClean="0"/>
              <a:t>железнодорожному </a:t>
            </a:r>
            <a:r>
              <a:rPr lang="ru-RU" sz="2000" dirty="0"/>
              <a:t>транспорту и утверждается на заседании Совета по </a:t>
            </a:r>
            <a:r>
              <a:rPr lang="ru-RU" sz="2000" dirty="0" smtClean="0"/>
              <a:t>железнодорожному </a:t>
            </a:r>
            <a:r>
              <a:rPr lang="ru-RU" sz="2000" dirty="0"/>
              <a:t>транспорту.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i="1" dirty="0" smtClean="0"/>
              <a:t>Внутригосударственный </a:t>
            </a:r>
            <a:r>
              <a:rPr lang="ru-RU" sz="2000" i="1" dirty="0"/>
              <a:t>план</a:t>
            </a:r>
            <a:r>
              <a:rPr lang="ru-RU" sz="2000" dirty="0"/>
              <a:t> разрабатывается </a:t>
            </a:r>
            <a:r>
              <a:rPr lang="ru-RU" sz="2000" dirty="0" smtClean="0"/>
              <a:t>железнодорожной администрацией </a:t>
            </a:r>
            <a:r>
              <a:rPr lang="ru-RU" sz="2000" dirty="0"/>
              <a:t>и утверждается ее руководителем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000" i="1" dirty="0" smtClean="0"/>
              <a:t>Внутридорожные </a:t>
            </a:r>
            <a:r>
              <a:rPr lang="ru-RU" sz="2000" i="1" dirty="0"/>
              <a:t>планы </a:t>
            </a:r>
            <a:r>
              <a:rPr lang="ru-RU" sz="2000" dirty="0"/>
              <a:t>разрабатываются железными дорогами и </a:t>
            </a:r>
            <a:r>
              <a:rPr lang="ru-RU" sz="2000" dirty="0" smtClean="0"/>
              <a:t>утверждаются </a:t>
            </a:r>
            <a:r>
              <a:rPr lang="ru-RU" sz="2000" dirty="0"/>
              <a:t>начальниками дорог.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1372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429449213"/>
              </p:ext>
            </p:extLst>
          </p:nvPr>
        </p:nvGraphicFramePr>
        <p:xfrm>
          <a:off x="2349996" y="692696"/>
          <a:ext cx="8352928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333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836" y="2492896"/>
            <a:ext cx="3293422" cy="1371600"/>
          </a:xfrm>
        </p:spPr>
        <p:txBody>
          <a:bodyPr/>
          <a:lstStyle/>
          <a:p>
            <a:r>
              <a:rPr lang="ru-RU" b="1" dirty="0"/>
              <a:t>Исходные данные для разработки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8308" y="620688"/>
            <a:ext cx="6195986" cy="5689600"/>
          </a:xfrm>
        </p:spPr>
        <p:txBody>
          <a:bodyPr>
            <a:normAutofit fontScale="92500"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план перевозок грузов; </a:t>
            </a:r>
            <a:endParaRPr lang="ru-RU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нормы </a:t>
            </a:r>
            <a:r>
              <a:rPr lang="ru-RU" dirty="0"/>
              <a:t>масс и длин составов поездов; </a:t>
            </a:r>
            <a:endParaRPr lang="ru-RU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схемы </a:t>
            </a:r>
            <a:r>
              <a:rPr lang="ru-RU" dirty="0"/>
              <a:t>участков обращения локомотивов и локомотивных бригад, </a:t>
            </a:r>
            <a:r>
              <a:rPr lang="ru-RU" dirty="0" smtClean="0"/>
              <a:t>гарантийных </a:t>
            </a:r>
            <a:r>
              <a:rPr lang="ru-RU" dirty="0"/>
              <a:t>участков обслуживания вагонного парка ПТО;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данные </a:t>
            </a:r>
            <a:r>
              <a:rPr lang="ru-RU" dirty="0"/>
              <a:t>о затратах на продвижение груженых и порожних вагонов по участкам (картосхема);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данные </a:t>
            </a:r>
            <a:r>
              <a:rPr lang="ru-RU" dirty="0"/>
              <a:t>о техническом оснащении и перерабатывающей способности опорных станций, показателях их работы, о производительности </a:t>
            </a:r>
            <a:r>
              <a:rPr lang="ru-RU" dirty="0" smtClean="0"/>
              <a:t>путей необщего пользования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64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852" y="2779688"/>
            <a:ext cx="4680520" cy="1371600"/>
          </a:xfrm>
        </p:spPr>
        <p:txBody>
          <a:bodyPr/>
          <a:lstStyle/>
          <a:p>
            <a:r>
              <a:rPr lang="ru-RU" b="1" dirty="0" smtClean="0"/>
              <a:t>Последо-</a:t>
            </a:r>
            <a:br>
              <a:rPr lang="ru-RU" b="1" dirty="0" smtClean="0"/>
            </a:br>
            <a:r>
              <a:rPr lang="ru-RU" b="1" dirty="0" smtClean="0"/>
              <a:t>вательность </a:t>
            </a:r>
            <a:r>
              <a:rPr lang="ru-RU" b="1" dirty="0"/>
              <a:t>разработки: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4292" y="332656"/>
            <a:ext cx="6840760" cy="5689600"/>
          </a:xfrm>
        </p:spPr>
        <p:txBody>
          <a:bodyPr>
            <a:no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sz="1900" dirty="0"/>
              <a:t>утверждение для всех станций расчетных нормативов (с, m </a:t>
            </a:r>
            <a:r>
              <a:rPr lang="ru-RU" sz="1900" dirty="0" err="1"/>
              <a:t>Тэк</a:t>
            </a:r>
            <a:r>
              <a:rPr lang="ru-RU" sz="1900" dirty="0"/>
              <a:t>); </a:t>
            </a:r>
            <a:endParaRPr lang="ru-RU" sz="19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1900" dirty="0" smtClean="0"/>
              <a:t>разработка </a:t>
            </a:r>
            <a:r>
              <a:rPr lang="ru-RU" sz="1900" dirty="0"/>
              <a:t>плановых груженых и порожних вагонопотоков (диаграмма и </a:t>
            </a:r>
            <a:r>
              <a:rPr lang="ru-RU" sz="1900" dirty="0" smtClean="0"/>
              <a:t>ступенчатые </a:t>
            </a:r>
            <a:r>
              <a:rPr lang="ru-RU" sz="1900" dirty="0"/>
              <a:t>графики); </a:t>
            </a:r>
            <a:endParaRPr lang="ru-RU" sz="19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1900" dirty="0" smtClean="0"/>
              <a:t>нахождение </a:t>
            </a:r>
            <a:r>
              <a:rPr lang="ru-RU" sz="1900" dirty="0"/>
              <a:t>оптимального варианта плана формирования отправительских маршрутов;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900" dirty="0" smtClean="0"/>
              <a:t>расчет </a:t>
            </a:r>
            <a:r>
              <a:rPr lang="ru-RU" sz="1900" dirty="0"/>
              <a:t>оптимального варианта формирования сквозных и участковых </a:t>
            </a:r>
            <a:r>
              <a:rPr lang="ru-RU" sz="1900" dirty="0" smtClean="0"/>
              <a:t>одно</a:t>
            </a:r>
            <a:r>
              <a:rPr lang="ru-RU" sz="1900" dirty="0"/>
              <a:t>г</a:t>
            </a:r>
            <a:r>
              <a:rPr lang="ru-RU" sz="1900" dirty="0" smtClean="0"/>
              <a:t>руппных </a:t>
            </a:r>
            <a:r>
              <a:rPr lang="ru-RU" sz="1900" dirty="0"/>
              <a:t>поездов</a:t>
            </a:r>
            <a:r>
              <a:rPr lang="ru-RU" sz="1900" dirty="0" smtClean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900" dirty="0" smtClean="0"/>
              <a:t>составление </a:t>
            </a:r>
            <a:r>
              <a:rPr lang="ru-RU" sz="1900" dirty="0"/>
              <a:t>плана формирования скорых и ускоренных грузовых поездов; </a:t>
            </a:r>
            <a:endParaRPr lang="ru-RU" sz="19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1900" dirty="0" smtClean="0"/>
              <a:t>установление </a:t>
            </a:r>
            <a:r>
              <a:rPr lang="ru-RU" sz="1900" dirty="0"/>
              <a:t>станций формирования порожних поездов по роду подвижного состава; </a:t>
            </a:r>
            <a:endParaRPr lang="ru-RU" sz="19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1900" dirty="0" smtClean="0"/>
              <a:t>разработка </a:t>
            </a:r>
            <a:r>
              <a:rPr lang="ru-RU" sz="1900" dirty="0"/>
              <a:t>плана формирования сборных поездов;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900" dirty="0" smtClean="0"/>
              <a:t>анализ </a:t>
            </a:r>
            <a:r>
              <a:rPr lang="ru-RU" sz="1900" dirty="0"/>
              <a:t>показателей нового плана формирования в сопоставлении со старым;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900" dirty="0" smtClean="0"/>
              <a:t>издание </a:t>
            </a:r>
            <a:r>
              <a:rPr lang="ru-RU" sz="1900" dirty="0"/>
              <a:t>книг «План формирования грузовых поездов», «Указание о порядке направления вагонопотоков</a:t>
            </a:r>
            <a:r>
              <a:rPr lang="ru-RU" sz="1900" dirty="0" smtClean="0"/>
              <a:t>».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366949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06380" y="1497761"/>
            <a:ext cx="6092825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Разработка плана формирования поездов — сложнейшая комбинаторная </a:t>
            </a:r>
            <a:r>
              <a:rPr lang="ru-RU" sz="2400" dirty="0" smtClean="0"/>
              <a:t>задача</a:t>
            </a:r>
            <a:r>
              <a:rPr lang="ru-RU" sz="2400" dirty="0"/>
              <a:t>. Из великого множества возможных вариантов объединения струй надо </a:t>
            </a:r>
            <a:r>
              <a:rPr lang="ru-RU" sz="2400" dirty="0" smtClean="0"/>
              <a:t>выбрать </a:t>
            </a:r>
            <a:r>
              <a:rPr lang="ru-RU" sz="2400" dirty="0"/>
              <a:t>один, оптимальный. Рассчитывается план для всех опорных станций </a:t>
            </a:r>
            <a:r>
              <a:rPr lang="ru-RU" sz="2400" dirty="0" smtClean="0"/>
              <a:t>одновременно </a:t>
            </a:r>
            <a:r>
              <a:rPr lang="ru-RU" sz="2400" dirty="0"/>
              <a:t>по всему направлению и по всем </a:t>
            </a:r>
            <a:r>
              <a:rPr lang="ru-RU" sz="2400" dirty="0" err="1"/>
              <a:t>вагонопотокам</a:t>
            </a:r>
            <a:r>
              <a:rPr lang="ru-RU" sz="2400" dirty="0"/>
              <a:t>. 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6752"/>
            <a:ext cx="5683560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29916" y="1412776"/>
            <a:ext cx="4814586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 настоящее время в связи с изменением условий работы железнодорожного транспорта изменились и эксплуатационные задачи, состоящие в обеспечении </a:t>
            </a:r>
            <a:r>
              <a:rPr lang="ru-RU" dirty="0" smtClean="0"/>
              <a:t>устойчивой </a:t>
            </a:r>
            <a:r>
              <a:rPr lang="ru-RU" dirty="0"/>
              <a:t>работы отрасли, достижении максимальных доходов, снижении </a:t>
            </a:r>
            <a:r>
              <a:rPr lang="ru-RU" dirty="0" smtClean="0"/>
              <a:t>внутриотраслевых </a:t>
            </a:r>
            <a:r>
              <a:rPr lang="ru-RU" dirty="0"/>
              <a:t>затрат, создании качественного сервиса при организации перевозок грузов и пассажиров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5267" y="1447907"/>
            <a:ext cx="4814586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На современном этапе с развитием информационной среды, средств </a:t>
            </a:r>
            <a:r>
              <a:rPr lang="ru-RU" dirty="0" smtClean="0"/>
              <a:t>вычислительной </a:t>
            </a:r>
            <a:r>
              <a:rPr lang="ru-RU" dirty="0"/>
              <a:t>техники и изменяющимися объемами перевозочной работы активно </a:t>
            </a:r>
            <a:r>
              <a:rPr lang="ru-RU" dirty="0" smtClean="0"/>
              <a:t>входят </a:t>
            </a:r>
            <a:r>
              <a:rPr lang="ru-RU" dirty="0"/>
              <a:t>в жизнь новые теоретические подходы к организации вагонопотоков с </a:t>
            </a:r>
            <a:r>
              <a:rPr lang="ru-RU" dirty="0" smtClean="0"/>
              <a:t>исполь</a:t>
            </a:r>
            <a:r>
              <a:rPr lang="ru-RU" dirty="0"/>
              <a:t>з</a:t>
            </a:r>
            <a:r>
              <a:rPr lang="ru-RU" dirty="0" smtClean="0"/>
              <a:t>ованием </a:t>
            </a:r>
            <a:r>
              <a:rPr lang="ru-RU" dirty="0"/>
              <a:t>многих критериев при оценке вариантов плана </a:t>
            </a:r>
            <a:r>
              <a:rPr lang="ru-RU" dirty="0" smtClean="0"/>
              <a:t>формирования.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79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4471" y="692696"/>
            <a:ext cx="9782801" cy="1239837"/>
          </a:xfrm>
        </p:spPr>
        <p:txBody>
          <a:bodyPr rtlCol="0">
            <a:normAutofit fontScale="90000"/>
          </a:bodyPr>
          <a:lstStyle/>
          <a:p>
            <a:r>
              <a:rPr lang="ru-RU" dirty="0"/>
              <a:t>Разработанный план формирования представляется в виде книги, состоящей из трех частей: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725843" y="2708920"/>
            <a:ext cx="7176881" cy="3657493"/>
          </a:xfr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ru-RU" b="1" dirty="0"/>
              <a:t>Часть 1</a:t>
            </a:r>
            <a:r>
              <a:rPr lang="ru-RU" dirty="0"/>
              <a:t>. План формирования поездов по важнейшим сортировочным </a:t>
            </a:r>
            <a:r>
              <a:rPr lang="ru-RU" dirty="0" smtClean="0"/>
              <a:t>станциям </a:t>
            </a:r>
            <a:r>
              <a:rPr lang="ru-RU" dirty="0"/>
              <a:t>сети.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Часть </a:t>
            </a:r>
            <a:r>
              <a:rPr lang="ru-RU" b="1" dirty="0"/>
              <a:t>2</a:t>
            </a:r>
            <a:r>
              <a:rPr lang="ru-RU" dirty="0"/>
              <a:t>. Межгосударственный и междудорожный план формирования;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Часть </a:t>
            </a:r>
            <a:r>
              <a:rPr lang="ru-RU" b="1" dirty="0"/>
              <a:t>3. </a:t>
            </a:r>
            <a:r>
              <a:rPr lang="ru-RU" dirty="0"/>
              <a:t>Таблицы пунктов перехода (пограничных станций) вагонопотоков в межгосударственном </a:t>
            </a:r>
            <a:r>
              <a:rPr lang="ru-RU" dirty="0" smtClean="0"/>
              <a:t>сообщении.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7875" t="20601" r="9050" b="13251"/>
          <a:stretch/>
        </p:blipFill>
        <p:spPr>
          <a:xfrm>
            <a:off x="8254652" y="1700808"/>
            <a:ext cx="3240360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6119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916" y="620688"/>
            <a:ext cx="9782801" cy="1239837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формирования поездов по важнейшим сортировочным станциям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сети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1. Заполнение условное)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002" y="2060848"/>
            <a:ext cx="8592627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8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7585" y="1052736"/>
            <a:ext cx="111612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b="1" dirty="0">
                <a:solidFill>
                  <a:schemeClr val="tx2">
                    <a:satMod val="130000"/>
                  </a:schemeClr>
                </a:solidFill>
              </a:rPr>
              <a:t>Элементы </a:t>
            </a:r>
            <a:r>
              <a:rPr lang="ru-RU" altLang="ru-RU" sz="4000" b="1" dirty="0" smtClean="0">
                <a:solidFill>
                  <a:schemeClr val="tx2">
                    <a:satMod val="130000"/>
                  </a:schemeClr>
                </a:solidFill>
              </a:rPr>
              <a:t>перевозочного </a:t>
            </a:r>
            <a:r>
              <a:rPr lang="ru-RU" altLang="ru-RU" sz="4000" b="1" dirty="0">
                <a:solidFill>
                  <a:schemeClr val="tx2">
                    <a:satMod val="130000"/>
                  </a:schemeClr>
                </a:solidFill>
              </a:rPr>
              <a:t>процесса</a:t>
            </a:r>
            <a:r>
              <a:rPr lang="ru-RU" altLang="ru-RU" sz="4000" b="1" dirty="0" smtClean="0">
                <a:solidFill>
                  <a:schemeClr val="tx2">
                    <a:satMod val="130000"/>
                  </a:schemeClr>
                </a:solidFill>
              </a:rPr>
              <a:t>:</a:t>
            </a:r>
          </a:p>
          <a:p>
            <a:pPr algn="ctr"/>
            <a:endParaRPr lang="ru-RU" sz="4000" b="1" dirty="0">
              <a:solidFill>
                <a:schemeClr val="tx2">
                  <a:satMod val="130000"/>
                </a:schemeClr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4000" b="1" dirty="0" smtClean="0"/>
              <a:t>Система планирования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sz="4000" b="1" dirty="0" smtClean="0">
                <a:solidFill>
                  <a:srgbClr val="FF0000"/>
                </a:solidFill>
              </a:rPr>
              <a:t>Разработка </a:t>
            </a:r>
            <a:r>
              <a:rPr lang="ru-RU" altLang="ru-RU" sz="4000" b="1" dirty="0">
                <a:solidFill>
                  <a:srgbClr val="FF0000"/>
                </a:solidFill>
              </a:rPr>
              <a:t>плана формирования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altLang="ru-RU" sz="4000" b="1" dirty="0"/>
              <a:t>Составление графика движения</a:t>
            </a:r>
          </a:p>
          <a:p>
            <a:pPr algn="ctr"/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9411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9956" y="260648"/>
            <a:ext cx="9782801" cy="1239837"/>
          </a:xfrm>
        </p:spPr>
        <p:txBody>
          <a:bodyPr/>
          <a:lstStyle/>
          <a:p>
            <a:r>
              <a:rPr lang="ru-RU" b="1" dirty="0" smtClean="0"/>
              <a:t>ПФП Руководствуется: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93436" y="1844824"/>
            <a:ext cx="8893464" cy="4572000"/>
          </a:xfrm>
        </p:spPr>
        <p:txBody>
          <a:bodyPr>
            <a:normAutofit/>
          </a:bodyPr>
          <a:lstStyle/>
          <a:p>
            <a:pPr marL="539496" indent="-457200">
              <a:buFont typeface="Arial" panose="020B0604020202020204" pitchFamily="34" charset="0"/>
              <a:buChar char="•"/>
              <a:defRPr/>
            </a:pPr>
            <a:r>
              <a:rPr lang="ru-RU" altLang="ru-RU" dirty="0" smtClean="0"/>
              <a:t>Нормированием </a:t>
            </a:r>
            <a:r>
              <a:rPr lang="ru-RU" altLang="ru-RU" dirty="0"/>
              <a:t>и </a:t>
            </a:r>
            <a:r>
              <a:rPr lang="ru-RU" altLang="ru-RU" dirty="0" smtClean="0"/>
              <a:t>оценкой </a:t>
            </a:r>
            <a:r>
              <a:rPr lang="ru-RU" altLang="ru-RU" dirty="0"/>
              <a:t>функционирования транспортного комплекса</a:t>
            </a:r>
          </a:p>
          <a:p>
            <a:pPr marL="539496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dirty="0" smtClean="0"/>
              <a:t>Оперативным регулированием вагонопотоков</a:t>
            </a:r>
            <a:endParaRPr lang="ru-RU" altLang="ru-RU" dirty="0"/>
          </a:p>
          <a:p>
            <a:pPr marL="539496" indent="-457200">
              <a:buFont typeface="Arial" panose="020B0604020202020204" pitchFamily="34" charset="0"/>
              <a:buChar char="•"/>
              <a:defRPr/>
            </a:pPr>
            <a:r>
              <a:rPr lang="ru-RU" altLang="ru-RU" dirty="0" smtClean="0"/>
              <a:t>Технологией работы </a:t>
            </a:r>
            <a:r>
              <a:rPr lang="ru-RU" altLang="ru-RU" dirty="0"/>
              <a:t>станций, узлов и направлений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851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89956" y="1988840"/>
            <a:ext cx="8893464" cy="4572000"/>
          </a:xfrm>
        </p:spPr>
        <p:txBody>
          <a:bodyPr>
            <a:normAutofit/>
          </a:bodyPr>
          <a:lstStyle/>
          <a:p>
            <a:pPr marL="365760" indent="-283464" algn="ctr">
              <a:buNone/>
              <a:defRPr/>
            </a:pPr>
            <a:r>
              <a:rPr lang="ru-RU" altLang="ru-RU" sz="3600" b="1" dirty="0"/>
              <a:t>Система организации вагонопотоков (СОВ) в поезда называется </a:t>
            </a:r>
          </a:p>
          <a:p>
            <a:pPr marL="365760" indent="-283464" algn="ctr">
              <a:buNone/>
              <a:defRPr/>
            </a:pPr>
            <a:r>
              <a:rPr lang="ru-RU" altLang="ru-RU" sz="3600" b="1" dirty="0">
                <a:solidFill>
                  <a:srgbClr val="C00000"/>
                </a:solidFill>
              </a:rPr>
              <a:t>ПЛАНОМ ФОРМИРОВАНИЯ ПОЕЗДОВ.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78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166319" y="2699791"/>
            <a:ext cx="4038600" cy="1676400"/>
          </a:xfrm>
          <a:prstGeom prst="rect">
            <a:avLst/>
          </a:prstGeom>
          <a:solidFill>
            <a:srgbClr val="A4FACB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471119" y="2852191"/>
            <a:ext cx="3487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Система организации  вагонопотоков в поезда (СОВ)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166319" y="1556791"/>
            <a:ext cx="4038600" cy="1143000"/>
          </a:xfrm>
          <a:prstGeom prst="rect">
            <a:avLst/>
          </a:prstGeom>
          <a:solidFill>
            <a:srgbClr val="FFCC66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107582" y="1785391"/>
            <a:ext cx="417353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1.Организации  вагонопотоков в отправительские маршруты</a:t>
            </a:r>
            <a:r>
              <a:rPr lang="ru-RU" altLang="ru-RU" sz="24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169494" y="4376191"/>
            <a:ext cx="4038600" cy="1143000"/>
          </a:xfrm>
          <a:prstGeom prst="rect">
            <a:avLst/>
          </a:prstGeom>
          <a:solidFill>
            <a:srgbClr val="00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091707" y="4452391"/>
            <a:ext cx="4173537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2.Расчет плана формирования одногруппных сквозных назначений</a:t>
            </a:r>
            <a:r>
              <a:rPr lang="ru-RU" altLang="ru-RU" sz="24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404319" y="1556791"/>
            <a:ext cx="765175" cy="39719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 rot="16200000">
            <a:off x="1648544" y="3183979"/>
            <a:ext cx="4175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3.Расчет плана формирования групповых поездов</a:t>
            </a: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8208094" y="1540916"/>
            <a:ext cx="766763" cy="3971925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 rot="16200000">
            <a:off x="6471369" y="3168104"/>
            <a:ext cx="4175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4.Расчет плана формирования местных поездов</a:t>
            </a:r>
            <a:endParaRPr lang="ru-RU" altLang="ru-RU" sz="2400">
              <a:latin typeface="Arial" panose="020B0604020202020204" pitchFamily="34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4169494" y="870991"/>
            <a:ext cx="2009775" cy="685800"/>
          </a:xfrm>
          <a:prstGeom prst="rect">
            <a:avLst/>
          </a:prstGeom>
          <a:solidFill>
            <a:srgbClr val="FFCC66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6179269" y="864641"/>
            <a:ext cx="2008188" cy="685800"/>
          </a:xfrm>
          <a:prstGeom prst="rect">
            <a:avLst/>
          </a:prstGeom>
          <a:solidFill>
            <a:srgbClr val="FFCC66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4318719" y="870991"/>
            <a:ext cx="1676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1</a:t>
            </a:r>
            <a:r>
              <a:rPr lang="ru-RU" altLang="ru-RU" sz="1800">
                <a:latin typeface="Arial" panose="020B0604020202020204" pitchFamily="34" charset="0"/>
              </a:rPr>
              <a:t>.1 прямые маршруты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6139582" y="870991"/>
            <a:ext cx="20653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1</a:t>
            </a:r>
            <a:r>
              <a:rPr lang="ru-RU" altLang="ru-RU" sz="1800">
                <a:latin typeface="Arial" panose="020B0604020202020204" pitchFamily="34" charset="0"/>
              </a:rPr>
              <a:t>.</a:t>
            </a:r>
            <a:r>
              <a:rPr lang="en-US" altLang="ru-RU" sz="1800">
                <a:latin typeface="Arial" panose="020B0604020202020204" pitchFamily="34" charset="0"/>
              </a:rPr>
              <a:t>2</a:t>
            </a:r>
            <a:r>
              <a:rPr lang="ru-RU" altLang="ru-RU" sz="1800">
                <a:latin typeface="Arial" panose="020B0604020202020204" pitchFamily="34" charset="0"/>
              </a:rPr>
              <a:t> ступенчатые маршруты</a:t>
            </a: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4166319" y="5525541"/>
            <a:ext cx="2008188" cy="685800"/>
          </a:xfrm>
          <a:prstGeom prst="rect">
            <a:avLst/>
          </a:prstGeom>
          <a:solidFill>
            <a:srgbClr val="00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6174507" y="5519191"/>
            <a:ext cx="2009775" cy="685800"/>
          </a:xfrm>
          <a:prstGeom prst="rect">
            <a:avLst/>
          </a:prstGeom>
          <a:solidFill>
            <a:srgbClr val="00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013919" y="5525541"/>
            <a:ext cx="2286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2</a:t>
            </a:r>
            <a:r>
              <a:rPr lang="ru-RU" altLang="ru-RU" sz="1800">
                <a:latin typeface="Arial" panose="020B0604020202020204" pitchFamily="34" charset="0"/>
              </a:rPr>
              <a:t>.1 разные методы расчета</a:t>
            </a: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6134819" y="5525541"/>
            <a:ext cx="2066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1800">
                <a:latin typeface="Arial" panose="020B0604020202020204" pitchFamily="34" charset="0"/>
              </a:rPr>
              <a:t>2</a:t>
            </a:r>
            <a:r>
              <a:rPr lang="ru-RU" altLang="ru-RU" sz="1800">
                <a:latin typeface="Arial" panose="020B0604020202020204" pitchFamily="34" charset="0"/>
              </a:rPr>
              <a:t>.</a:t>
            </a:r>
            <a:r>
              <a:rPr lang="en-US" altLang="ru-RU" sz="1800">
                <a:latin typeface="Arial" panose="020B0604020202020204" pitchFamily="34" charset="0"/>
              </a:rPr>
              <a:t>2</a:t>
            </a:r>
            <a:r>
              <a:rPr lang="ru-RU" altLang="ru-RU" sz="1800">
                <a:latin typeface="Arial" panose="020B0604020202020204" pitchFamily="34" charset="0"/>
              </a:rPr>
              <a:t> показатели ПФ ОСН</a:t>
            </a: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2261319" y="3537991"/>
            <a:ext cx="1143000" cy="19859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2261319" y="1556791"/>
            <a:ext cx="1143000" cy="1981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 rot="16200000">
            <a:off x="1747763" y="4051547"/>
            <a:ext cx="2133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3.1 для пунктов обмена групп вагонов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 rot="16200000">
            <a:off x="1747763" y="2070347"/>
            <a:ext cx="2133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3.2 для пунктов перелома массы поезда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8976444" y="3525291"/>
            <a:ext cx="1143000" cy="1985963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8976444" y="1544091"/>
            <a:ext cx="1143000" cy="1981200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6" name="Прямоугольник 25"/>
          <p:cNvSpPr>
            <a:spLocks noChangeArrowheads="1"/>
          </p:cNvSpPr>
          <p:nvPr/>
        </p:nvSpPr>
        <p:spPr bwMode="auto">
          <a:xfrm rot="16200000">
            <a:off x="8647038" y="4145210"/>
            <a:ext cx="1765300" cy="67786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4.1 сборные поезда</a:t>
            </a:r>
            <a:endParaRPr lang="ru-RU" altLang="ru-RU" sz="2000">
              <a:latin typeface="Arial" panose="020B0604020202020204" pitchFamily="34" charset="0"/>
            </a:endParaRPr>
          </a:p>
        </p:txBody>
      </p:sp>
      <p:sp>
        <p:nvSpPr>
          <p:cNvPr id="27" name="Прямоугольник 26"/>
          <p:cNvSpPr>
            <a:spLocks noChangeArrowheads="1"/>
          </p:cNvSpPr>
          <p:nvPr/>
        </p:nvSpPr>
        <p:spPr bwMode="auto">
          <a:xfrm rot="16200000">
            <a:off x="8547025" y="2200523"/>
            <a:ext cx="1965325" cy="67786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4.2 участковые поезда</a:t>
            </a:r>
            <a:endParaRPr lang="ru-RU" altLang="ru-RU" sz="20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19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 animBg="1"/>
      <p:bldP spid="14" grpId="0"/>
      <p:bldP spid="15" grpId="0"/>
      <p:bldP spid="16" grpId="0" animBg="1"/>
      <p:bldP spid="17" grpId="0" animBg="1"/>
      <p:bldP spid="18" grpId="0"/>
      <p:bldP spid="19" grpId="0"/>
      <p:bldP spid="20" grpId="0" animBg="1"/>
      <p:bldP spid="21" grpId="0" animBg="1"/>
      <p:bldP spid="22" grpId="0"/>
      <p:bldP spid="23" grpId="0"/>
      <p:bldP spid="24" grpId="0" animBg="1"/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5379" y="332656"/>
            <a:ext cx="9782801" cy="1239837"/>
          </a:xfrm>
        </p:spPr>
        <p:txBody>
          <a:bodyPr/>
          <a:lstStyle/>
          <a:p>
            <a:r>
              <a:rPr lang="ru-RU" altLang="ru-RU" b="1" dirty="0">
                <a:solidFill>
                  <a:srgbClr val="C00000"/>
                </a:solidFill>
              </a:rPr>
              <a:t>Система организации </a:t>
            </a:r>
            <a:r>
              <a:rPr lang="ru-RU" altLang="ru-RU" b="1" dirty="0" smtClean="0">
                <a:solidFill>
                  <a:srgbClr val="C00000"/>
                </a:solidFill>
              </a:rPr>
              <a:t>вагонопотоков </a:t>
            </a:r>
            <a:r>
              <a:rPr lang="ru-RU" altLang="ru-RU" b="1" dirty="0">
                <a:solidFill>
                  <a:srgbClr val="C00000"/>
                </a:solidFill>
              </a:rPr>
              <a:t>должна обеспечивать:</a:t>
            </a:r>
            <a:r>
              <a:rPr lang="ru-RU" altLang="ru-RU" dirty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29916" y="1916832"/>
            <a:ext cx="9505056" cy="4572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altLang="ru-RU" b="1" dirty="0" smtClean="0"/>
              <a:t>	Наиболее быструю доставку </a:t>
            </a:r>
            <a:r>
              <a:rPr lang="ru-RU" altLang="ru-RU" b="1" dirty="0"/>
              <a:t>грузов к </a:t>
            </a:r>
            <a:r>
              <a:rPr lang="ru-RU" altLang="ru-RU" b="1" dirty="0" smtClean="0"/>
              <a:t>месту назначения</a:t>
            </a:r>
            <a:r>
              <a:rPr lang="ru-RU" altLang="ru-RU" b="1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b="1" dirty="0" smtClean="0"/>
              <a:t>	Наиболее </a:t>
            </a:r>
            <a:r>
              <a:rPr lang="ru-RU" altLang="ru-RU" b="1" dirty="0"/>
              <a:t>рациональное использование технических средств транспорта;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b="1" dirty="0" smtClean="0"/>
              <a:t>	Снижение себестоимости перевозок</a:t>
            </a:r>
            <a:endParaRPr lang="ru-RU" altLang="ru-RU" b="1" dirty="0"/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17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128" y="0"/>
            <a:ext cx="1024856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97868" y="332656"/>
            <a:ext cx="437209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</a:t>
            </a:r>
          </a:p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грузовых поездов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035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1924" y="692696"/>
            <a:ext cx="68157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 smtClean="0">
                <a:solidFill>
                  <a:srgbClr val="C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По </a:t>
            </a:r>
            <a:r>
              <a:rPr lang="ru-RU" altLang="ru-RU" sz="3600" b="1" dirty="0">
                <a:solidFill>
                  <a:srgbClr val="C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условиям формирования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1554223" y="1844824"/>
            <a:ext cx="818839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269875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tabLst>
                <a:tab pos="269875" algn="l"/>
              </a:tabLst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tabLst>
                <a:tab pos="269875" algn="l"/>
              </a:tabLst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2800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поезда, формируемые на сортировочных,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участковых и грузовых станциях </a:t>
            </a:r>
            <a:r>
              <a:rPr lang="ru-RU" altLang="ru-RU" sz="28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без участия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грузоотправителя;</a:t>
            </a:r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1553946" y="3429000"/>
            <a:ext cx="9066008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269875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tabLst>
                <a:tab pos="269875" algn="l"/>
              </a:tabLst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tabLst>
                <a:tab pos="269875" algn="l"/>
              </a:tabLst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tabLst>
                <a:tab pos="269875" algn="l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3000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маршруты, организованные с мест погрузки,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с обязательным освобождением не менее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одной технической станции от переработки,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предусмотренной планом формирования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грузовых поездов.</a:t>
            </a:r>
          </a:p>
        </p:txBody>
      </p:sp>
    </p:spTree>
    <p:extLst>
      <p:ext uri="{BB962C8B-B14F-4D97-AF65-F5344CB8AC3E}">
        <p14:creationId xmlns:p14="http://schemas.microsoft.com/office/powerpoint/2010/main" val="132667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Математика 16 х 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082_TF02787947.potx" id="{3964D7A7-1B85-4031-AAD6-1B50F98CF473}" vid="{CAF00616-F4D4-4454-9A4A-5919532F2D53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по математике с символом Пи (широкоэкранный формат)</Template>
  <TotalTime>107</TotalTime>
  <Words>914</Words>
  <Application>Microsoft Office PowerPoint</Application>
  <PresentationFormat>Произвольный</PresentationFormat>
  <Paragraphs>144</Paragraphs>
  <Slides>27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Arial</vt:lpstr>
      <vt:lpstr>Calibri</vt:lpstr>
      <vt:lpstr>Courier New</vt:lpstr>
      <vt:lpstr>Euphemia</vt:lpstr>
      <vt:lpstr>Times New Roman</vt:lpstr>
      <vt:lpstr>Wingdings</vt:lpstr>
      <vt:lpstr>Wingdings 2</vt:lpstr>
      <vt:lpstr>Математика 16 х 9</vt:lpstr>
      <vt:lpstr>Microsoft Visio Drawing</vt:lpstr>
      <vt:lpstr>МИНИСТЕРСТВО ТРАНСПОРТА РОССИЙСКОЙ ФЕДЕРАЦИИ ФЕДЕРАЛЬНОЕ АГЕНТСТВО ЖЕЛЕЗНОДОРОЖНОГО ТРАНСПОРТА Филиал федерального государственного бюджетного образовательного учреждения высшего образования «Самарский государственный университет путей сообщения» в г. Саратове Филиал СамГУПС в г. Саратове</vt:lpstr>
      <vt:lpstr>Презентация PowerPoint</vt:lpstr>
      <vt:lpstr>Презентация PowerPoint</vt:lpstr>
      <vt:lpstr>ПФП Руководствуется:</vt:lpstr>
      <vt:lpstr>Презентация PowerPoint</vt:lpstr>
      <vt:lpstr>Презентация PowerPoint</vt:lpstr>
      <vt:lpstr>Система организации вагонопотоков должна обеспечивать: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Различают планы формирования  межгосударственный, внутригосударственный и внутридорожный</vt:lpstr>
      <vt:lpstr>Презентация PowerPoint</vt:lpstr>
      <vt:lpstr>Исходные данные для разработки</vt:lpstr>
      <vt:lpstr>Последо- вательность разработки:</vt:lpstr>
      <vt:lpstr>Презентация PowerPoint</vt:lpstr>
      <vt:lpstr>Презентация PowerPoint</vt:lpstr>
      <vt:lpstr>Разработанный план формирования представляется в виде книги, состоящей из трех частей:</vt:lpstr>
      <vt:lpstr>План формирования поездов по важнейшим сортировочным станциям сети (Часть 1. Заполнение условное)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ТРАНСПОРТА РОССИЙСКОЙ ФЕДЕРАЦИИ ФЕДЕРАЛЬНОЕ АГЕНТСТВО ЖЕЛЕЗНОДОРОЖНОГО ТРАНСПОРТА Филиал федерального государственного бюджетного образовательного учреждения высшего образования «Самарский государственный университет путей сообщения» в г. Саратове Филиал СамГУПС в г. Саратове</dc:title>
  <dc:creator>Учетная запись Майкрософт</dc:creator>
  <cp:lastModifiedBy>Учетная запись Майкрософт</cp:lastModifiedBy>
  <cp:revision>11</cp:revision>
  <dcterms:created xsi:type="dcterms:W3CDTF">2024-08-15T09:08:49Z</dcterms:created>
  <dcterms:modified xsi:type="dcterms:W3CDTF">2024-08-15T10:56:25Z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