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76" r:id="rId4"/>
    <p:sldId id="284" r:id="rId5"/>
    <p:sldId id="290" r:id="rId6"/>
    <p:sldId id="282" r:id="rId7"/>
    <p:sldId id="263" r:id="rId8"/>
    <p:sldId id="257" r:id="rId9"/>
    <p:sldId id="258" r:id="rId10"/>
    <p:sldId id="285" r:id="rId11"/>
    <p:sldId id="277" r:id="rId12"/>
    <p:sldId id="286" r:id="rId13"/>
    <p:sldId id="278" r:id="rId14"/>
    <p:sldId id="279" r:id="rId15"/>
    <p:sldId id="281" r:id="rId16"/>
    <p:sldId id="259" r:id="rId17"/>
    <p:sldId id="261" r:id="rId18"/>
    <p:sldId id="270" r:id="rId19"/>
    <p:sldId id="274" r:id="rId20"/>
    <p:sldId id="271" r:id="rId21"/>
    <p:sldId id="275" r:id="rId22"/>
    <p:sldId id="265" r:id="rId23"/>
    <p:sldId id="267" r:id="rId24"/>
    <p:sldId id="272" r:id="rId25"/>
    <p:sldId id="268" r:id="rId26"/>
    <p:sldId id="289" r:id="rId27"/>
    <p:sldId id="28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BEFF"/>
    <a:srgbClr val="76F2A5"/>
    <a:srgbClr val="94E6F6"/>
    <a:srgbClr val="77B1F1"/>
    <a:srgbClr val="25FF88"/>
    <a:srgbClr val="B6DF89"/>
    <a:srgbClr val="4BD0FF"/>
    <a:srgbClr val="01FF7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21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670C34-0015-463A-A15E-44ACD13121DE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352840-327A-45E3-BCF8-5757AE968A26}">
      <dgm:prSet custT="1"/>
      <dgm:spPr>
        <a:solidFill>
          <a:srgbClr val="76F2A5">
            <a:alpha val="68000"/>
          </a:srgbClr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ru-RU" sz="2000" dirty="0" smtClean="0">
              <a:solidFill>
                <a:schemeClr val="tx1"/>
              </a:solidFill>
            </a:rPr>
            <a:t>При получении информации о транспортных происшествиях для расследования приказом </a:t>
          </a:r>
          <a:r>
            <a:rPr lang="ru-RU" sz="2000" dirty="0" err="1" smtClean="0">
              <a:solidFill>
                <a:schemeClr val="tx1"/>
              </a:solidFill>
            </a:rPr>
            <a:t>Ространснадзора</a:t>
          </a:r>
          <a:r>
            <a:rPr lang="ru-RU" sz="2000" dirty="0" smtClean="0">
              <a:solidFill>
                <a:schemeClr val="tx1"/>
              </a:solidFill>
            </a:rPr>
            <a:t> за подписью руководителя </a:t>
          </a:r>
          <a:r>
            <a:rPr lang="ru-RU" sz="2000" dirty="0" err="1" smtClean="0">
              <a:solidFill>
                <a:schemeClr val="tx1"/>
              </a:solidFill>
            </a:rPr>
            <a:t>Ространснадзора</a:t>
          </a:r>
          <a:r>
            <a:rPr lang="ru-RU" sz="2000" dirty="0" smtClean="0">
              <a:solidFill>
                <a:schemeClr val="tx1"/>
              </a:solidFill>
            </a:rPr>
            <a:t> или лица, исполняющего его обязанности, формируется комиссия из числа работников </a:t>
          </a:r>
          <a:r>
            <a:rPr lang="ru-RU" sz="2000" dirty="0" err="1" smtClean="0">
              <a:solidFill>
                <a:schemeClr val="tx1"/>
              </a:solidFill>
            </a:rPr>
            <a:t>Ространснадзора</a:t>
          </a:r>
          <a:r>
            <a:rPr lang="ru-RU" sz="2000" dirty="0" smtClean="0">
              <a:solidFill>
                <a:schemeClr val="tx1"/>
              </a:solidFill>
            </a:rPr>
            <a:t>.</a:t>
          </a:r>
          <a:endParaRPr lang="ru-RU" sz="2000" dirty="0">
            <a:solidFill>
              <a:schemeClr val="tx1"/>
            </a:solidFill>
          </a:endParaRPr>
        </a:p>
      </dgm:t>
    </dgm:pt>
    <dgm:pt modelId="{D66AC245-ABEC-4FCF-89B0-D66EC5631F0F}" type="parTrans" cxnId="{4639CF8A-C9B3-4110-B184-6B5322C150C6}">
      <dgm:prSet/>
      <dgm:spPr/>
      <dgm:t>
        <a:bodyPr/>
        <a:lstStyle/>
        <a:p>
          <a:endParaRPr lang="ru-RU"/>
        </a:p>
      </dgm:t>
    </dgm:pt>
    <dgm:pt modelId="{0535333E-360D-4694-AE96-4A410EC178B5}" type="sibTrans" cxnId="{4639CF8A-C9B3-4110-B184-6B5322C150C6}">
      <dgm:prSet/>
      <dgm:spPr/>
      <dgm:t>
        <a:bodyPr/>
        <a:lstStyle/>
        <a:p>
          <a:endParaRPr lang="ru-RU"/>
        </a:p>
      </dgm:t>
    </dgm:pt>
    <dgm:pt modelId="{AA59CCF5-9898-4439-922F-153D6F30F8CC}">
      <dgm:prSet custT="1"/>
      <dgm:spPr>
        <a:solidFill>
          <a:srgbClr val="76F2A5">
            <a:alpha val="58000"/>
          </a:srgbClr>
        </a:solidFill>
        <a:ln>
          <a:solidFill>
            <a:schemeClr val="tx1"/>
          </a:solidFill>
        </a:ln>
      </dgm:spPr>
      <dgm:t>
        <a:bodyPr/>
        <a:lstStyle/>
        <a:p>
          <a:pPr rtl="0"/>
          <a:r>
            <a:rPr lang="ru-RU" sz="2000" dirty="0" smtClean="0">
              <a:solidFill>
                <a:schemeClr val="tx1"/>
              </a:solidFill>
            </a:rPr>
            <a:t>Одновременно формируется комиссия из числа работников субъекта железнодорожного транспорта с приглашением заинтересованных и (или) причастных владельцев железнодорожного подвижного состава, в том числе перевозчиков, целью которой является выявление причин транспортных происшествий для предупреждения их возникновения в дальнейшем.</a:t>
          </a:r>
          <a:endParaRPr lang="ru-RU" sz="2000" dirty="0">
            <a:solidFill>
              <a:schemeClr val="tx1"/>
            </a:solidFill>
          </a:endParaRPr>
        </a:p>
      </dgm:t>
    </dgm:pt>
    <dgm:pt modelId="{3B0C97EC-08D6-4D53-A8A1-BDE6D8171DB9}" type="parTrans" cxnId="{93D58488-A137-4243-BF13-273AA7E185BC}">
      <dgm:prSet/>
      <dgm:spPr/>
      <dgm:t>
        <a:bodyPr/>
        <a:lstStyle/>
        <a:p>
          <a:endParaRPr lang="ru-RU"/>
        </a:p>
      </dgm:t>
    </dgm:pt>
    <dgm:pt modelId="{347F6E43-6C6C-4CF5-A930-7F512F9142B2}" type="sibTrans" cxnId="{93D58488-A137-4243-BF13-273AA7E185BC}">
      <dgm:prSet/>
      <dgm:spPr/>
      <dgm:t>
        <a:bodyPr/>
        <a:lstStyle/>
        <a:p>
          <a:endParaRPr lang="ru-RU"/>
        </a:p>
      </dgm:t>
    </dgm:pt>
    <dgm:pt modelId="{97262F2C-64F4-4633-B1AA-B31FFE416492}">
      <dgm:prSet custT="1"/>
      <dgm:spPr>
        <a:solidFill>
          <a:srgbClr val="76F2A5">
            <a:alpha val="74000"/>
          </a:srgbClr>
        </a:solidFill>
        <a:ln>
          <a:solidFill>
            <a:schemeClr val="tx1"/>
          </a:solidFill>
        </a:ln>
      </dgm:spPr>
      <dgm:t>
        <a:bodyPr/>
        <a:lstStyle/>
        <a:p>
          <a:r>
            <a:rPr lang="ru-RU" sz="2000" dirty="0" smtClean="0">
              <a:solidFill>
                <a:schemeClr val="tx1"/>
              </a:solidFill>
            </a:rPr>
            <a:t>Комиссии выезжают на место транспортных происшествий и иных событий, связанных с нарушением правил безопасности движения и эксплуатации железнодорожного транспорта, и проводят расследование обстоятельств и причин их возникновения.</a:t>
          </a:r>
          <a:endParaRPr lang="ru-RU" sz="2000" dirty="0">
            <a:solidFill>
              <a:schemeClr val="tx1"/>
            </a:solidFill>
          </a:endParaRPr>
        </a:p>
      </dgm:t>
    </dgm:pt>
    <dgm:pt modelId="{0DB70EF3-F662-41A0-AB64-EAE84B477DA6}" type="parTrans" cxnId="{6F14B6C2-3481-4961-941D-2CD11782D1F4}">
      <dgm:prSet/>
      <dgm:spPr/>
      <dgm:t>
        <a:bodyPr/>
        <a:lstStyle/>
        <a:p>
          <a:endParaRPr lang="ru-RU"/>
        </a:p>
      </dgm:t>
    </dgm:pt>
    <dgm:pt modelId="{06AB0836-7BDB-4A85-AF54-9E205E31BE66}" type="sibTrans" cxnId="{6F14B6C2-3481-4961-941D-2CD11782D1F4}">
      <dgm:prSet/>
      <dgm:spPr/>
      <dgm:t>
        <a:bodyPr/>
        <a:lstStyle/>
        <a:p>
          <a:endParaRPr lang="ru-RU"/>
        </a:p>
      </dgm:t>
    </dgm:pt>
    <dgm:pt modelId="{0D2288FD-1F9E-4229-80FA-CD5711CD85DF}" type="pres">
      <dgm:prSet presAssocID="{21670C34-0015-463A-A15E-44ACD13121DE}" presName="Name0" presStyleCnt="0">
        <dgm:presLayoutVars>
          <dgm:dir/>
          <dgm:animLvl val="lvl"/>
          <dgm:resizeHandles/>
        </dgm:presLayoutVars>
      </dgm:prSet>
      <dgm:spPr/>
    </dgm:pt>
    <dgm:pt modelId="{CD1228E9-84F1-49E4-9FDC-C93B61E6F511}" type="pres">
      <dgm:prSet presAssocID="{AD352840-327A-45E3-BCF8-5757AE968A26}" presName="linNode" presStyleCnt="0"/>
      <dgm:spPr/>
    </dgm:pt>
    <dgm:pt modelId="{BB6403B7-225F-4179-8C48-C5BFE074A38D}" type="pres">
      <dgm:prSet presAssocID="{AD352840-327A-45E3-BCF8-5757AE968A26}" presName="parentShp" presStyleLbl="node1" presStyleIdx="0" presStyleCnt="3" custScaleX="306252" custScaleY="92174" custLinFactNeighborX="-125" custLinFactNeighborY="-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0A6DB5-7809-42DC-87F4-A1C02DD3A5F2}" type="pres">
      <dgm:prSet presAssocID="{AD352840-327A-45E3-BCF8-5757AE968A26}" presName="childShp" presStyleLbl="bgAccFollowNode1" presStyleIdx="0" presStyleCnt="3" custScaleY="52290" custLinFactNeighborX="3674" custLinFactNeighborY="-1899">
        <dgm:presLayoutVars>
          <dgm:bulletEnabled val="1"/>
        </dgm:presLayoutVars>
      </dgm:prSet>
      <dgm:spPr>
        <a:solidFill>
          <a:srgbClr val="00B050">
            <a:alpha val="41000"/>
          </a:srgbClr>
        </a:solidFill>
        <a:ln>
          <a:solidFill>
            <a:schemeClr val="tx1">
              <a:alpha val="90000"/>
            </a:schemeClr>
          </a:solidFill>
        </a:ln>
      </dgm:spPr>
    </dgm:pt>
    <dgm:pt modelId="{153C13A6-3DE1-487A-ADFC-B6B18C48F3B3}" type="pres">
      <dgm:prSet presAssocID="{0535333E-360D-4694-AE96-4A410EC178B5}" presName="spacing" presStyleCnt="0"/>
      <dgm:spPr/>
    </dgm:pt>
    <dgm:pt modelId="{42DF59A5-D340-4EA5-8639-337CED13C0CB}" type="pres">
      <dgm:prSet presAssocID="{AA59CCF5-9898-4439-922F-153D6F30F8CC}" presName="linNode" presStyleCnt="0"/>
      <dgm:spPr/>
    </dgm:pt>
    <dgm:pt modelId="{F692149E-BDE7-4807-8B99-AA5AE503F94E}" type="pres">
      <dgm:prSet presAssocID="{AA59CCF5-9898-4439-922F-153D6F30F8CC}" presName="parentShp" presStyleLbl="node1" presStyleIdx="1" presStyleCnt="3" custScaleX="320228" custScaleY="1213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85BE2D-191A-46D4-8CD4-0FD7EB72D1EF}" type="pres">
      <dgm:prSet presAssocID="{AA59CCF5-9898-4439-922F-153D6F30F8CC}" presName="childShp" presStyleLbl="bgAccFollowNode1" presStyleIdx="1" presStyleCnt="3" custScaleY="51381">
        <dgm:presLayoutVars>
          <dgm:bulletEnabled val="1"/>
        </dgm:presLayoutVars>
      </dgm:prSet>
      <dgm:spPr>
        <a:solidFill>
          <a:srgbClr val="0070C0">
            <a:alpha val="26000"/>
          </a:srgbClr>
        </a:solidFill>
        <a:ln>
          <a:solidFill>
            <a:schemeClr val="tx1">
              <a:alpha val="90000"/>
            </a:schemeClr>
          </a:solidFill>
        </a:ln>
      </dgm:spPr>
    </dgm:pt>
    <dgm:pt modelId="{143FADDE-5762-485B-926E-379497FB19E9}" type="pres">
      <dgm:prSet presAssocID="{347F6E43-6C6C-4CF5-A930-7F512F9142B2}" presName="spacing" presStyleCnt="0"/>
      <dgm:spPr/>
    </dgm:pt>
    <dgm:pt modelId="{77C59CDF-7743-4450-95D6-11B9DB35B676}" type="pres">
      <dgm:prSet presAssocID="{97262F2C-64F4-4633-B1AA-B31FFE416492}" presName="linNode" presStyleCnt="0"/>
      <dgm:spPr/>
    </dgm:pt>
    <dgm:pt modelId="{78400912-9D26-43E0-91D3-E3B7A54C49C3}" type="pres">
      <dgm:prSet presAssocID="{97262F2C-64F4-4633-B1AA-B31FFE416492}" presName="parentShp" presStyleLbl="node1" presStyleIdx="2" presStyleCnt="3" custScaleX="316829" custScaleY="865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0C1F62-F0BC-45B4-84F1-47E1128593CD}" type="pres">
      <dgm:prSet presAssocID="{97262F2C-64F4-4633-B1AA-B31FFE416492}" presName="childShp" presStyleLbl="bgAccFollowNode1" presStyleIdx="2" presStyleCnt="3" custScaleY="54231">
        <dgm:presLayoutVars>
          <dgm:bulletEnabled val="1"/>
        </dgm:presLayoutVars>
      </dgm:prSet>
      <dgm:spPr>
        <a:solidFill>
          <a:srgbClr val="05BEFF">
            <a:alpha val="47000"/>
          </a:srgbClr>
        </a:solidFill>
        <a:ln>
          <a:solidFill>
            <a:schemeClr val="tx1">
              <a:alpha val="90000"/>
            </a:schemeClr>
          </a:solidFill>
        </a:ln>
      </dgm:spPr>
    </dgm:pt>
  </dgm:ptLst>
  <dgm:cxnLst>
    <dgm:cxn modelId="{93D58488-A137-4243-BF13-273AA7E185BC}" srcId="{21670C34-0015-463A-A15E-44ACD13121DE}" destId="{AA59CCF5-9898-4439-922F-153D6F30F8CC}" srcOrd="1" destOrd="0" parTransId="{3B0C97EC-08D6-4D53-A8A1-BDE6D8171DB9}" sibTransId="{347F6E43-6C6C-4CF5-A930-7F512F9142B2}"/>
    <dgm:cxn modelId="{B35C2C06-C434-43E0-9347-966A8F44B138}" type="presOf" srcId="{97262F2C-64F4-4633-B1AA-B31FFE416492}" destId="{78400912-9D26-43E0-91D3-E3B7A54C49C3}" srcOrd="0" destOrd="0" presId="urn:microsoft.com/office/officeart/2005/8/layout/vList6"/>
    <dgm:cxn modelId="{44CBEDE9-2B5F-4E0C-9DCC-0BF4BE845CDC}" type="presOf" srcId="{21670C34-0015-463A-A15E-44ACD13121DE}" destId="{0D2288FD-1F9E-4229-80FA-CD5711CD85DF}" srcOrd="0" destOrd="0" presId="urn:microsoft.com/office/officeart/2005/8/layout/vList6"/>
    <dgm:cxn modelId="{6F14B6C2-3481-4961-941D-2CD11782D1F4}" srcId="{21670C34-0015-463A-A15E-44ACD13121DE}" destId="{97262F2C-64F4-4633-B1AA-B31FFE416492}" srcOrd="2" destOrd="0" parTransId="{0DB70EF3-F662-41A0-AB64-EAE84B477DA6}" sibTransId="{06AB0836-7BDB-4A85-AF54-9E205E31BE66}"/>
    <dgm:cxn modelId="{4639CF8A-C9B3-4110-B184-6B5322C150C6}" srcId="{21670C34-0015-463A-A15E-44ACD13121DE}" destId="{AD352840-327A-45E3-BCF8-5757AE968A26}" srcOrd="0" destOrd="0" parTransId="{D66AC245-ABEC-4FCF-89B0-D66EC5631F0F}" sibTransId="{0535333E-360D-4694-AE96-4A410EC178B5}"/>
    <dgm:cxn modelId="{7944D462-D6EE-46F8-AFA4-C4EA1638D62E}" type="presOf" srcId="{AA59CCF5-9898-4439-922F-153D6F30F8CC}" destId="{F692149E-BDE7-4807-8B99-AA5AE503F94E}" srcOrd="0" destOrd="0" presId="urn:microsoft.com/office/officeart/2005/8/layout/vList6"/>
    <dgm:cxn modelId="{DE17DEBA-AF69-4A52-BE41-BDD8A2A7E5D0}" type="presOf" srcId="{AD352840-327A-45E3-BCF8-5757AE968A26}" destId="{BB6403B7-225F-4179-8C48-C5BFE074A38D}" srcOrd="0" destOrd="0" presId="urn:microsoft.com/office/officeart/2005/8/layout/vList6"/>
    <dgm:cxn modelId="{50BD475D-1F09-4B5E-9D7E-5F801E8C7489}" type="presParOf" srcId="{0D2288FD-1F9E-4229-80FA-CD5711CD85DF}" destId="{CD1228E9-84F1-49E4-9FDC-C93B61E6F511}" srcOrd="0" destOrd="0" presId="urn:microsoft.com/office/officeart/2005/8/layout/vList6"/>
    <dgm:cxn modelId="{E559F73B-1783-41B3-922E-8DB0DF3A4F09}" type="presParOf" srcId="{CD1228E9-84F1-49E4-9FDC-C93B61E6F511}" destId="{BB6403B7-225F-4179-8C48-C5BFE074A38D}" srcOrd="0" destOrd="0" presId="urn:microsoft.com/office/officeart/2005/8/layout/vList6"/>
    <dgm:cxn modelId="{86B8451F-298A-4924-B2A6-7D1817476E20}" type="presParOf" srcId="{CD1228E9-84F1-49E4-9FDC-C93B61E6F511}" destId="{9F0A6DB5-7809-42DC-87F4-A1C02DD3A5F2}" srcOrd="1" destOrd="0" presId="urn:microsoft.com/office/officeart/2005/8/layout/vList6"/>
    <dgm:cxn modelId="{5E10B6F0-6372-41E9-BB99-434B526F5091}" type="presParOf" srcId="{0D2288FD-1F9E-4229-80FA-CD5711CD85DF}" destId="{153C13A6-3DE1-487A-ADFC-B6B18C48F3B3}" srcOrd="1" destOrd="0" presId="urn:microsoft.com/office/officeart/2005/8/layout/vList6"/>
    <dgm:cxn modelId="{F10230ED-46A8-4704-9585-941A303E120B}" type="presParOf" srcId="{0D2288FD-1F9E-4229-80FA-CD5711CD85DF}" destId="{42DF59A5-D340-4EA5-8639-337CED13C0CB}" srcOrd="2" destOrd="0" presId="urn:microsoft.com/office/officeart/2005/8/layout/vList6"/>
    <dgm:cxn modelId="{29327BAC-338D-4638-9E98-CB4F7B450ED9}" type="presParOf" srcId="{42DF59A5-D340-4EA5-8639-337CED13C0CB}" destId="{F692149E-BDE7-4807-8B99-AA5AE503F94E}" srcOrd="0" destOrd="0" presId="urn:microsoft.com/office/officeart/2005/8/layout/vList6"/>
    <dgm:cxn modelId="{1654AC40-3C12-43E1-B6E6-B4ED8F946DBF}" type="presParOf" srcId="{42DF59A5-D340-4EA5-8639-337CED13C0CB}" destId="{5785BE2D-191A-46D4-8CD4-0FD7EB72D1EF}" srcOrd="1" destOrd="0" presId="urn:microsoft.com/office/officeart/2005/8/layout/vList6"/>
    <dgm:cxn modelId="{AB17B1C8-C003-4C86-8B90-BEFA60B44769}" type="presParOf" srcId="{0D2288FD-1F9E-4229-80FA-CD5711CD85DF}" destId="{143FADDE-5762-485B-926E-379497FB19E9}" srcOrd="3" destOrd="0" presId="urn:microsoft.com/office/officeart/2005/8/layout/vList6"/>
    <dgm:cxn modelId="{1C39DEBE-9565-42D5-8B18-8D499D738AFC}" type="presParOf" srcId="{0D2288FD-1F9E-4229-80FA-CD5711CD85DF}" destId="{77C59CDF-7743-4450-95D6-11B9DB35B676}" srcOrd="4" destOrd="0" presId="urn:microsoft.com/office/officeart/2005/8/layout/vList6"/>
    <dgm:cxn modelId="{6955A3AD-9A1D-44A8-8555-FE33125B9787}" type="presParOf" srcId="{77C59CDF-7743-4450-95D6-11B9DB35B676}" destId="{78400912-9D26-43E0-91D3-E3B7A54C49C3}" srcOrd="0" destOrd="0" presId="urn:microsoft.com/office/officeart/2005/8/layout/vList6"/>
    <dgm:cxn modelId="{5BFBB1C8-F645-4892-A695-332527183C65}" type="presParOf" srcId="{77C59CDF-7743-4450-95D6-11B9DB35B676}" destId="{580C1F62-F0BC-45B4-84F1-47E1128593CD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F0A6DB5-7809-42DC-87F4-A1C02DD3A5F2}">
      <dsp:nvSpPr>
        <dsp:cNvPr id="0" name=""/>
        <dsp:cNvSpPr/>
      </dsp:nvSpPr>
      <dsp:spPr>
        <a:xfrm>
          <a:off x="6017762" y="373062"/>
          <a:ext cx="2946725" cy="1069083"/>
        </a:xfrm>
        <a:prstGeom prst="rightArrow">
          <a:avLst>
            <a:gd name="adj1" fmla="val 75000"/>
            <a:gd name="adj2" fmla="val 50000"/>
          </a:avLst>
        </a:prstGeom>
        <a:solidFill>
          <a:srgbClr val="00B050">
            <a:alpha val="41000"/>
          </a:srgbClr>
        </a:solidFill>
        <a:ln w="25400" cap="flat" cmpd="sng" algn="ctr">
          <a:solidFill>
            <a:schemeClr val="tx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6403B7-225F-4179-8C48-C5BFE074A38D}">
      <dsp:nvSpPr>
        <dsp:cNvPr id="0" name=""/>
        <dsp:cNvSpPr/>
      </dsp:nvSpPr>
      <dsp:spPr>
        <a:xfrm>
          <a:off x="0" y="3637"/>
          <a:ext cx="6016270" cy="1884523"/>
        </a:xfrm>
        <a:prstGeom prst="roundRect">
          <a:avLst/>
        </a:prstGeom>
        <a:solidFill>
          <a:srgbClr val="76F2A5">
            <a:alpha val="68000"/>
          </a:srgb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При получении информации о транспортных происшествиях для расследования приказом </a:t>
          </a:r>
          <a:r>
            <a:rPr lang="ru-RU" sz="2000" kern="1200" dirty="0" err="1" smtClean="0">
              <a:solidFill>
                <a:schemeClr val="tx1"/>
              </a:solidFill>
            </a:rPr>
            <a:t>Ространснадзора</a:t>
          </a:r>
          <a:r>
            <a:rPr lang="ru-RU" sz="2000" kern="1200" dirty="0" smtClean="0">
              <a:solidFill>
                <a:schemeClr val="tx1"/>
              </a:solidFill>
            </a:rPr>
            <a:t> за подписью руководителя </a:t>
          </a:r>
          <a:r>
            <a:rPr lang="ru-RU" sz="2000" kern="1200" dirty="0" err="1" smtClean="0">
              <a:solidFill>
                <a:schemeClr val="tx1"/>
              </a:solidFill>
            </a:rPr>
            <a:t>Ространснадзора</a:t>
          </a:r>
          <a:r>
            <a:rPr lang="ru-RU" sz="2000" kern="1200" dirty="0" smtClean="0">
              <a:solidFill>
                <a:schemeClr val="tx1"/>
              </a:solidFill>
            </a:rPr>
            <a:t> или лица, исполняющего его обязанности, формируется комиссия из числа работников </a:t>
          </a:r>
          <a:r>
            <a:rPr lang="ru-RU" sz="2000" kern="1200" dirty="0" err="1" smtClean="0">
              <a:solidFill>
                <a:schemeClr val="tx1"/>
              </a:solidFill>
            </a:rPr>
            <a:t>Ространснадзора</a:t>
          </a:r>
          <a:r>
            <a:rPr lang="ru-RU" sz="2000" kern="1200" dirty="0" smtClean="0">
              <a:solidFill>
                <a:schemeClr val="tx1"/>
              </a:solidFill>
            </a:rPr>
            <a:t>.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0" y="3637"/>
        <a:ext cx="6016270" cy="1884523"/>
      </dsp:txXfrm>
    </dsp:sp>
    <dsp:sp modelId="{5785BE2D-191A-46D4-8CD4-0FD7EB72D1EF}">
      <dsp:nvSpPr>
        <dsp:cNvPr id="0" name=""/>
        <dsp:cNvSpPr/>
      </dsp:nvSpPr>
      <dsp:spPr>
        <a:xfrm>
          <a:off x="6103626" y="2808289"/>
          <a:ext cx="2857430" cy="1050498"/>
        </a:xfrm>
        <a:prstGeom prst="rightArrow">
          <a:avLst>
            <a:gd name="adj1" fmla="val 75000"/>
            <a:gd name="adj2" fmla="val 50000"/>
          </a:avLst>
        </a:prstGeom>
        <a:solidFill>
          <a:srgbClr val="0070C0">
            <a:alpha val="26000"/>
          </a:srgbClr>
        </a:solidFill>
        <a:ln w="25400" cap="flat" cmpd="sng" algn="ctr">
          <a:solidFill>
            <a:schemeClr val="tx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92149E-BDE7-4807-8B99-AA5AE503F94E}">
      <dsp:nvSpPr>
        <dsp:cNvPr id="0" name=""/>
        <dsp:cNvSpPr/>
      </dsp:nvSpPr>
      <dsp:spPr>
        <a:xfrm>
          <a:off x="3431" y="2093144"/>
          <a:ext cx="6100195" cy="2480789"/>
        </a:xfrm>
        <a:prstGeom prst="roundRect">
          <a:avLst/>
        </a:prstGeom>
        <a:solidFill>
          <a:srgbClr val="76F2A5">
            <a:alpha val="58000"/>
          </a:srgb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Одновременно формируется комиссия из числа работников субъекта железнодорожного транспорта с приглашением заинтересованных и (или) причастных владельцев железнодорожного подвижного состава, в том числе перевозчиков, целью которой является выявление причин транспортных происшествий для предупреждения их возникновения в дальнейшем.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3431" y="2093144"/>
        <a:ext cx="6100195" cy="2480789"/>
      </dsp:txXfrm>
    </dsp:sp>
    <dsp:sp modelId="{580C1F62-F0BC-45B4-84F1-47E1128593CD}">
      <dsp:nvSpPr>
        <dsp:cNvPr id="0" name=""/>
        <dsp:cNvSpPr/>
      </dsp:nvSpPr>
      <dsp:spPr>
        <a:xfrm>
          <a:off x="6082935" y="5109089"/>
          <a:ext cx="2878441" cy="1108767"/>
        </a:xfrm>
        <a:prstGeom prst="rightArrow">
          <a:avLst>
            <a:gd name="adj1" fmla="val 75000"/>
            <a:gd name="adj2" fmla="val 50000"/>
          </a:avLst>
        </a:prstGeom>
        <a:solidFill>
          <a:srgbClr val="05BEFF">
            <a:alpha val="47000"/>
          </a:srgbClr>
        </a:solidFill>
        <a:ln w="25400" cap="flat" cmpd="sng" algn="ctr">
          <a:solidFill>
            <a:schemeClr val="tx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400912-9D26-43E0-91D3-E3B7A54C49C3}">
      <dsp:nvSpPr>
        <dsp:cNvPr id="0" name=""/>
        <dsp:cNvSpPr/>
      </dsp:nvSpPr>
      <dsp:spPr>
        <a:xfrm>
          <a:off x="3111" y="4778386"/>
          <a:ext cx="6079824" cy="1770172"/>
        </a:xfrm>
        <a:prstGeom prst="roundRect">
          <a:avLst/>
        </a:prstGeom>
        <a:solidFill>
          <a:srgbClr val="76F2A5">
            <a:alpha val="74000"/>
          </a:srgb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tx1"/>
              </a:solidFill>
            </a:rPr>
            <a:t>Комиссии выезжают на место транспортных происшествий и иных событий, связанных с нарушением правил безопасности движения и эксплуатации железнодорожного транспорта, и проводят расследование обстоятельств и причин их возникновения.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3111" y="4778386"/>
        <a:ext cx="6079824" cy="17701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E8671-00BF-480E-944D-E9DFC84E34F2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0AA-DC0F-47B5-815A-FA7BD89D6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E8671-00BF-480E-944D-E9DFC84E34F2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0AA-DC0F-47B5-815A-FA7BD89D6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E8671-00BF-480E-944D-E9DFC84E34F2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0AA-DC0F-47B5-815A-FA7BD89D6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E8671-00BF-480E-944D-E9DFC84E34F2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0AA-DC0F-47B5-815A-FA7BD89D6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E8671-00BF-480E-944D-E9DFC84E34F2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0AA-DC0F-47B5-815A-FA7BD89D6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E8671-00BF-480E-944D-E9DFC84E34F2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0AA-DC0F-47B5-815A-FA7BD89D6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E8671-00BF-480E-944D-E9DFC84E34F2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0AA-DC0F-47B5-815A-FA7BD89D6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E8671-00BF-480E-944D-E9DFC84E34F2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0AA-DC0F-47B5-815A-FA7BD89D6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E8671-00BF-480E-944D-E9DFC84E34F2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0AA-DC0F-47B5-815A-FA7BD89D6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E8671-00BF-480E-944D-E9DFC84E34F2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0AA-DC0F-47B5-815A-FA7BD89D6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E8671-00BF-480E-944D-E9DFC84E34F2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180AA-DC0F-47B5-815A-FA7BD89D6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5FF88"/>
            </a:gs>
            <a:gs pos="53000">
              <a:srgbClr val="76F2A5"/>
            </a:gs>
            <a:gs pos="83000">
              <a:srgbClr val="4BD0FF"/>
            </a:gs>
            <a:gs pos="100000">
              <a:srgbClr val="05BE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E8671-00BF-480E-944D-E9DFC84E34F2}" type="datetimeFigureOut">
              <a:rPr lang="ru-RU" smtClean="0"/>
              <a:t>11.05.2015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180AA-DC0F-47B5-815A-FA7BD89D643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692696"/>
            <a:ext cx="8712968" cy="4608512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ПОЛОЖЕНИЕ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b="1" dirty="0"/>
              <a:t>О </a:t>
            </a:r>
            <a:r>
              <a:rPr lang="ru-RU" sz="3200" b="1" dirty="0" smtClean="0"/>
              <a:t>КЛАССИФИКАЦИИ, ПОРЯДКЕ РАССЛЕДОВАНИЯ И УЧЕТА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ТРАНСПОРТНЫХ ПРОИСШЕСТВИЙ И ИНЫХ СОБЫТИЙ, СВЯЗАННЫХ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С НАРУШЕНИЕМ ПРАВИЛ БЕЗОПАСНОСТИ ДВИЖЕНИЯ И ЭКСПЛУАТАЦИИ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5229200"/>
            <a:ext cx="8748464" cy="89148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Утверждено приказом Минтранса России от 18 12.2014 г. № 344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5026570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Транспортные происшествия, о возникновении которых необходимо оповестить </a:t>
            </a:r>
            <a:r>
              <a:rPr lang="ru-RU" b="1" i="1" dirty="0" err="1" smtClean="0"/>
              <a:t>Ространснадзор</a:t>
            </a:r>
            <a:r>
              <a:rPr lang="ru-RU" b="1" i="1" dirty="0" smtClean="0"/>
              <a:t> не позднее 3 часов с момента случившегося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429000"/>
            <a:ext cx="9144000" cy="3267744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ru-RU" sz="2800" b="1" i="1" u="sng" dirty="0" smtClean="0"/>
              <a:t>Столкновение</a:t>
            </a:r>
            <a:r>
              <a:rPr lang="ru-RU" sz="2800" dirty="0" smtClean="0"/>
              <a:t> железнодорожного подвижного состава </a:t>
            </a:r>
            <a:r>
              <a:rPr lang="ru-RU" sz="2800" dirty="0" smtClean="0"/>
              <a:t>с </a:t>
            </a:r>
            <a:r>
              <a:rPr lang="ru-RU" sz="2800" dirty="0"/>
              <a:t>другим железнодорожным подвижным составом, </a:t>
            </a:r>
            <a:r>
              <a:rPr lang="ru-RU" sz="2800" b="1" i="1" u="sng" dirty="0"/>
              <a:t>сход</a:t>
            </a:r>
            <a:r>
              <a:rPr lang="ru-RU" sz="2800" b="1" dirty="0"/>
              <a:t> </a:t>
            </a:r>
            <a:r>
              <a:rPr lang="ru-RU" sz="2800" dirty="0"/>
              <a:t>железнодорожного подвижного состава на перегоне и железнодорожной станции, при поездной или маневровой работе, экипировке или других передвижениях, не имеющих последствий, указанных в </a:t>
            </a:r>
            <a:r>
              <a:rPr lang="ru-RU" sz="2800" dirty="0" smtClean="0"/>
              <a:t>1, 2, 3 пунктах.</a:t>
            </a:r>
            <a:endParaRPr lang="ru-RU" sz="2800" dirty="0"/>
          </a:p>
          <a:p>
            <a:endParaRPr lang="ru-RU" dirty="0"/>
          </a:p>
        </p:txBody>
      </p:sp>
      <p:pic>
        <p:nvPicPr>
          <p:cNvPr id="4" name="Picture 4" descr="C:\Users\User\Desktop\x_165f654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6"/>
            <a:ext cx="4320480" cy="2882704"/>
          </a:xfrm>
          <a:prstGeom prst="rect">
            <a:avLst/>
          </a:prstGeom>
          <a:noFill/>
        </p:spPr>
      </p:pic>
      <p:pic>
        <p:nvPicPr>
          <p:cNvPr id="7170" name="Picture 2" descr="C:\Users\User\Desktop\512686df33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32656"/>
            <a:ext cx="4392488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04664"/>
            <a:ext cx="8712968" cy="6120680"/>
          </a:xfrm>
        </p:spPr>
        <p:txBody>
          <a:bodyPr/>
          <a:lstStyle/>
          <a:p>
            <a:pPr marL="514350" indent="-514350">
              <a:buFont typeface="+mj-lt"/>
              <a:buAutoNum type="arabicPeriod" startAt="5"/>
            </a:pPr>
            <a:r>
              <a:rPr lang="ru-RU" b="1" i="1" u="sng" dirty="0"/>
              <a:t>П</a:t>
            </a:r>
            <a:r>
              <a:rPr lang="ru-RU" b="1" i="1" u="sng" dirty="0" smtClean="0"/>
              <a:t>роисшествие, связанное с несанкционированным движением</a:t>
            </a:r>
            <a:r>
              <a:rPr lang="ru-RU" dirty="0" smtClean="0"/>
              <a:t> по железнодорожным путям</a:t>
            </a:r>
            <a:r>
              <a:rPr lang="ru-RU" b="1" i="1" u="sng" dirty="0" smtClean="0"/>
              <a:t> автотракторной техники </a:t>
            </a:r>
            <a:r>
              <a:rPr lang="ru-RU" dirty="0" smtClean="0"/>
              <a:t>или столкновение железнодорожного подвижного состава с автотракторной техникой вне установленного железнодорожного переезда, не имеющие последствий, указанных в пунктах 1, 2, 3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336704"/>
          </a:xfrm>
        </p:spPr>
        <p:txBody>
          <a:bodyPr/>
          <a:lstStyle/>
          <a:p>
            <a:pPr marL="514350" indent="-514350">
              <a:buFont typeface="+mj-lt"/>
              <a:buAutoNum type="arabicPeriod" startAt="6"/>
            </a:pPr>
            <a:r>
              <a:rPr lang="ru-RU" b="1" i="1" u="sng" dirty="0"/>
              <a:t>З</a:t>
            </a:r>
            <a:r>
              <a:rPr lang="ru-RU" b="1" i="1" u="sng" dirty="0" smtClean="0"/>
              <a:t>атопление</a:t>
            </a:r>
            <a:r>
              <a:rPr lang="ru-RU" b="1" i="1" u="sng" dirty="0"/>
              <a:t>, пожар, нарушение целостности </a:t>
            </a:r>
            <a:r>
              <a:rPr lang="ru-RU" dirty="0"/>
              <a:t>конструкций сооружений инфраструктуры, вызвавшие полный перерыв движения поездов хотя бы по одному из железнодорожных путей на перегоне на один час и более</a:t>
            </a:r>
            <a:r>
              <a:rPr lang="ru-RU" dirty="0" smtClean="0"/>
              <a:t>;</a:t>
            </a:r>
            <a:endParaRPr lang="ru-RU" dirty="0"/>
          </a:p>
        </p:txBody>
      </p:sp>
      <p:pic>
        <p:nvPicPr>
          <p:cNvPr id="8194" name="Picture 2" descr="C:\Users\User\Desktop\932185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717032"/>
            <a:ext cx="4663530" cy="2664296"/>
          </a:xfrm>
          <a:prstGeom prst="rect">
            <a:avLst/>
          </a:prstGeom>
          <a:noFill/>
        </p:spPr>
      </p:pic>
      <p:pic>
        <p:nvPicPr>
          <p:cNvPr id="8195" name="Picture 3" descr="C:\Users\User\Desktop\poj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996952"/>
            <a:ext cx="3581400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640960" cy="28083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u="sng" dirty="0" smtClean="0"/>
              <a:t>	7. Происшествия на железнодорожных переездах </a:t>
            </a:r>
          </a:p>
          <a:p>
            <a:pPr>
              <a:buNone/>
            </a:pPr>
            <a:r>
              <a:rPr lang="ru-RU" dirty="0" smtClean="0"/>
              <a:t>  </a:t>
            </a:r>
            <a:r>
              <a:rPr lang="ru-RU" sz="2400" dirty="0" smtClean="0"/>
              <a:t>Столкновение железнодорожного подвижного состава с транспортным средством на железнодорожном переезде, не имеющее последствий, указанных в пунктах 1, 2, 3;</a:t>
            </a:r>
            <a:endParaRPr lang="ru-RU" sz="2500" dirty="0" smtClean="0"/>
          </a:p>
          <a:p>
            <a:pPr>
              <a:buNone/>
            </a:pPr>
            <a:endParaRPr lang="ru-RU" sz="2500" dirty="0"/>
          </a:p>
          <a:p>
            <a:endParaRPr lang="ru-RU" dirty="0"/>
          </a:p>
        </p:txBody>
      </p:sp>
      <p:pic>
        <p:nvPicPr>
          <p:cNvPr id="6147" name="Picture 3" descr="C:\Users\User\Desktop\bd8488f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140968"/>
            <a:ext cx="3312368" cy="2487957"/>
          </a:xfrm>
          <a:prstGeom prst="rect">
            <a:avLst/>
          </a:prstGeom>
          <a:noFill/>
        </p:spPr>
      </p:pic>
      <p:pic>
        <p:nvPicPr>
          <p:cNvPr id="6146" name="Picture 2" descr="C:\Users\User\Desktop\IMG_0022_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69843" y="3645024"/>
            <a:ext cx="5874157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08112"/>
          </a:xfrm>
        </p:spPr>
        <p:txBody>
          <a:bodyPr/>
          <a:lstStyle/>
          <a:p>
            <a:r>
              <a:rPr lang="ru-RU" b="1" i="1" u="sng" dirty="0" smtClean="0"/>
              <a:t>Происшествия при перевозке</a:t>
            </a:r>
            <a:endParaRPr lang="ru-RU" b="1" i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340768"/>
            <a:ext cx="8507288" cy="525658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/>
              <a:t>происшествия при перевозке (транспортировке) </a:t>
            </a:r>
            <a:r>
              <a:rPr lang="ru-RU" dirty="0" smtClean="0"/>
              <a:t>опасных грузов </a:t>
            </a:r>
            <a:r>
              <a:rPr lang="ru-RU" dirty="0"/>
              <a:t>(связанные с просыпанием (проливом) опасных грузов, возникшим </a:t>
            </a:r>
            <a:r>
              <a:rPr lang="ru-RU" dirty="0" smtClean="0"/>
              <a:t>вследствие:</a:t>
            </a:r>
          </a:p>
          <a:p>
            <a:pPr lvl="1">
              <a:buFont typeface="Arial" pitchFamily="34" charset="0"/>
              <a:buChar char="•"/>
            </a:pPr>
            <a:r>
              <a:rPr lang="ru-RU" sz="3100" dirty="0" smtClean="0"/>
              <a:t>повреждения </a:t>
            </a:r>
            <a:r>
              <a:rPr lang="ru-RU" sz="3100" dirty="0"/>
              <a:t>вагона или контейнера, </a:t>
            </a:r>
            <a:endParaRPr lang="ru-RU" sz="3100" dirty="0" smtClean="0"/>
          </a:p>
          <a:p>
            <a:pPr lvl="1">
              <a:buFont typeface="Arial" pitchFamily="34" charset="0"/>
              <a:buChar char="•"/>
            </a:pPr>
            <a:r>
              <a:rPr lang="ru-RU" sz="3100" dirty="0" smtClean="0"/>
              <a:t>повреждения </a:t>
            </a:r>
            <a:r>
              <a:rPr lang="ru-RU" sz="3100" dirty="0"/>
              <a:t>упаковки, </a:t>
            </a:r>
            <a:endParaRPr lang="ru-RU" sz="3100" dirty="0" smtClean="0"/>
          </a:p>
          <a:p>
            <a:pPr lvl="1">
              <a:buFont typeface="Arial" pitchFamily="34" charset="0"/>
              <a:buChar char="•"/>
            </a:pPr>
            <a:r>
              <a:rPr lang="ru-RU" sz="3100" dirty="0" smtClean="0"/>
              <a:t>неплотно </a:t>
            </a:r>
            <a:r>
              <a:rPr lang="ru-RU" sz="3100" dirty="0"/>
              <a:t>закрытых люков вагона, </a:t>
            </a:r>
            <a:endParaRPr lang="ru-RU" sz="3100" dirty="0" smtClean="0"/>
          </a:p>
          <a:p>
            <a:pPr lvl="1">
              <a:buFont typeface="Arial" pitchFamily="34" charset="0"/>
              <a:buChar char="•"/>
            </a:pPr>
            <a:r>
              <a:rPr lang="ru-RU" sz="3100" dirty="0" smtClean="0"/>
              <a:t>дефекта </a:t>
            </a:r>
            <a:r>
              <a:rPr lang="ru-RU" sz="3100" dirty="0"/>
              <a:t>(повреждения) котла вагона-цистерны, </a:t>
            </a:r>
            <a:endParaRPr lang="ru-RU" sz="3100" dirty="0" smtClean="0"/>
          </a:p>
          <a:p>
            <a:pPr lvl="1">
              <a:buFont typeface="Arial" pitchFamily="34" charset="0"/>
              <a:buChar char="•"/>
            </a:pPr>
            <a:r>
              <a:rPr lang="ru-RU" sz="3100" dirty="0" smtClean="0"/>
              <a:t>дефекта </a:t>
            </a:r>
            <a:r>
              <a:rPr lang="ru-RU" sz="3100" dirty="0"/>
              <a:t>(повреждения) арматуры котла вагона-цистерны, </a:t>
            </a:r>
            <a:endParaRPr lang="ru-RU" sz="3100" dirty="0" smtClean="0"/>
          </a:p>
          <a:p>
            <a:pPr lvl="1">
              <a:buFont typeface="Arial" pitchFamily="34" charset="0"/>
              <a:buChar char="•"/>
            </a:pPr>
            <a:r>
              <a:rPr lang="ru-RU" sz="3100" dirty="0" smtClean="0"/>
              <a:t>дефекта </a:t>
            </a:r>
            <a:r>
              <a:rPr lang="ru-RU" sz="3100" dirty="0"/>
              <a:t>(повреждения) сливного прибора вагона-цистерны, </a:t>
            </a:r>
            <a:endParaRPr lang="ru-RU" sz="3100" dirty="0" smtClean="0"/>
          </a:p>
          <a:p>
            <a:pPr>
              <a:buNone/>
            </a:pPr>
            <a:r>
              <a:rPr lang="ru-RU" dirty="0" smtClean="0"/>
              <a:t>нанесшего </a:t>
            </a:r>
            <a:r>
              <a:rPr lang="ru-RU" dirty="0"/>
              <a:t>ущерб жизни и здоровью людей, имуществу физических или юридических лиц, окружающей природной среде, приведшие к чрезвычайным </a:t>
            </a:r>
            <a:r>
              <a:rPr lang="ru-RU" dirty="0" smtClean="0"/>
              <a:t>ситуациям </a:t>
            </a:r>
            <a:r>
              <a:rPr lang="ru-RU" b="1" dirty="0" smtClean="0"/>
              <a:t>локального, муниципального, межмуниципального и регионального характера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024" y="188640"/>
            <a:ext cx="8784976" cy="2880320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/>
              <a:t>Порядок </a:t>
            </a:r>
            <a:r>
              <a:rPr lang="ru-RU" sz="3200" b="1" i="1" dirty="0"/>
              <a:t>расследования</a:t>
            </a:r>
            <a:br>
              <a:rPr lang="ru-RU" sz="3200" b="1" i="1" dirty="0"/>
            </a:br>
            <a:r>
              <a:rPr lang="ru-RU" sz="3200" b="1" i="1" dirty="0"/>
              <a:t>транспортных происшествий и иных событий, связанных</a:t>
            </a:r>
            <a:br>
              <a:rPr lang="ru-RU" sz="3200" b="1" i="1" dirty="0"/>
            </a:br>
            <a:r>
              <a:rPr lang="ru-RU" sz="3200" b="1" i="1" dirty="0"/>
              <a:t>с нарушением правил безопасности движения и эксплуатации</a:t>
            </a:r>
            <a:br>
              <a:rPr lang="ru-RU" sz="3200" b="1" i="1" dirty="0"/>
            </a:br>
            <a:r>
              <a:rPr lang="ru-RU" sz="3200" b="1" i="1" dirty="0"/>
              <a:t>железнодорожного транспорта</a:t>
            </a:r>
          </a:p>
        </p:txBody>
      </p:sp>
      <p:pic>
        <p:nvPicPr>
          <p:cNvPr id="5124" name="Picture 4" descr="C:\Users\User\Desktop\400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4130" y="3284984"/>
            <a:ext cx="5019870" cy="3162518"/>
          </a:xfrm>
          <a:prstGeom prst="rect">
            <a:avLst/>
          </a:prstGeom>
          <a:noFill/>
        </p:spPr>
      </p:pic>
      <p:pic>
        <p:nvPicPr>
          <p:cNvPr id="5122" name="Picture 2" descr="C:\Users\User\Desktop\1366226368_J39jJgXd7r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068960"/>
            <a:ext cx="5040560" cy="36416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79512" y="116632"/>
          <a:ext cx="8964488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143000"/>
          </a:xfrm>
        </p:spPr>
        <p:txBody>
          <a:bodyPr>
            <a:normAutofit fontScale="90000"/>
          </a:bodyPr>
          <a:lstStyle/>
          <a:p>
            <a:r>
              <a:rPr lang="ru-RU" i="1" u="sng" dirty="0" smtClean="0"/>
              <a:t>Виды происшествий, подлежащих ежемесячному оповещению</a:t>
            </a:r>
            <a:endParaRPr lang="ru-RU" i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700808"/>
            <a:ext cx="8640960" cy="4896544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200" dirty="0" smtClean="0"/>
              <a:t>прием или отправление поезда по неготовому маршруту;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200" dirty="0" smtClean="0"/>
              <a:t>перевод стрелки под железнодорожным подвижным составом;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200" dirty="0" smtClean="0"/>
              <a:t>отцепка вагона от пассажирского или пригородного поезда в пути следования;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200" dirty="0" smtClean="0"/>
              <a:t>отмена отправления пассажирского поезда с железнодорожной станции отправления или высадка пассажиров из поезда на промежуточной железнодорожной станции из-за технической неисправности железнодорожного подвижного состава;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200" dirty="0" smtClean="0"/>
              <a:t>повреждение или отказ локомотива, вызвавшие вынужденную остановку пассажирского поезда на перегоне или промежуточной железнодорожной станции, если дальнейшее движение поезда продолжено с помощью вспомогательного локомотива;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04664"/>
            <a:ext cx="8496944" cy="4176464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ru-RU" sz="2200" dirty="0" smtClean="0"/>
              <a:t>отправление поезда с перекрытыми концевыми кранами;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ru-RU" sz="2200" dirty="0" smtClean="0"/>
              <a:t>излом рельса под железнодорожным подвижным составом;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ru-RU" sz="2200" dirty="0" err="1" smtClean="0"/>
              <a:t>саморасцеп</a:t>
            </a:r>
            <a:r>
              <a:rPr lang="ru-RU" sz="2200" dirty="0" smtClean="0"/>
              <a:t> автосцепок в поездах;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ru-RU" sz="2200" dirty="0" smtClean="0"/>
              <a:t>отцепка вагона от грузового поезда в пути следования на перегонах или промежуточных железнодорожных станциях из-за нагрева букс;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ru-RU" sz="2200" dirty="0" smtClean="0"/>
              <a:t>отцепка вагона от поезда на промежуточной железнодорожной станции из-за нарушения технических условий погрузки грузов, багажа или </a:t>
            </a:r>
            <a:r>
              <a:rPr lang="ru-RU" sz="2200" dirty="0" err="1" smtClean="0"/>
              <a:t>грузобагажа</a:t>
            </a:r>
            <a:r>
              <a:rPr lang="ru-RU" sz="2200" dirty="0" smtClean="0"/>
              <a:t>;</a:t>
            </a:r>
          </a:p>
        </p:txBody>
      </p:sp>
      <p:pic>
        <p:nvPicPr>
          <p:cNvPr id="2050" name="Picture 2" descr="C:\Users\User\Desktop\image926471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573016"/>
            <a:ext cx="4762926" cy="3118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48680"/>
            <a:ext cx="8496944" cy="5976664"/>
          </a:xfrm>
        </p:spPr>
        <p:txBody>
          <a:bodyPr/>
          <a:lstStyle/>
          <a:p>
            <a:pPr>
              <a:buNone/>
            </a:pPr>
            <a:r>
              <a:rPr lang="ru-RU" sz="4000" b="1" i="1" dirty="0" smtClean="0"/>
              <a:t>    Данное Положение устанавливает </a:t>
            </a:r>
            <a:r>
              <a:rPr lang="ru-RU" sz="4000" b="1" i="1" dirty="0"/>
              <a:t>классификацию, порядок расследования и учета транспортных происшествий и иных событий, связанных с нарушением правил безопасности движения и эксплуатации железнодорожного транспорта.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4896544" cy="666936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11"/>
            </a:pPr>
            <a:r>
              <a:rPr lang="ru-RU" sz="2000" dirty="0" smtClean="0"/>
              <a:t>обрыв автосцепки железнодорожного подвижного состава;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ru-RU" sz="2000" dirty="0" smtClean="0"/>
              <a:t>наезд железнодорожного подвижного состава на механизмы, оборудование и посторонние предметы (объекты);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ru-RU" sz="2000" dirty="0" smtClean="0"/>
              <a:t>падение на железнодорожный путь деталей железнодорожного подвижного состава;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ru-RU" sz="2000" dirty="0" smtClean="0"/>
              <a:t>несанкционированное движение железнодорожного подвижного состава на маршрут приема, отправления поезда или на перегон;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ru-RU" sz="2000" dirty="0" smtClean="0"/>
              <a:t>проезд железнодорожным подвижным составом запрещающего сигнала светофора или предельного столбика;</a:t>
            </a:r>
          </a:p>
        </p:txBody>
      </p:sp>
      <p:pic>
        <p:nvPicPr>
          <p:cNvPr id="1026" name="Picture 2" descr="C:\Users\User\Desktop\Svetodiod-svetof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0"/>
            <a:ext cx="3528392" cy="4147661"/>
          </a:xfrm>
          <a:prstGeom prst="rect">
            <a:avLst/>
          </a:prstGeom>
          <a:noFill/>
        </p:spPr>
      </p:pic>
      <p:pic>
        <p:nvPicPr>
          <p:cNvPr id="1027" name="Picture 3" descr="C:\Users\User\Desktop\20100622113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0268" y="4005064"/>
            <a:ext cx="4103732" cy="27412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51920" y="116632"/>
            <a:ext cx="5112568" cy="652534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16"/>
            </a:pPr>
            <a:r>
              <a:rPr lang="ru-RU" sz="2000" dirty="0" smtClean="0"/>
              <a:t>прием поезда на занятый железнодорожный путь;</a:t>
            </a:r>
          </a:p>
          <a:p>
            <a:pPr marL="514350" indent="-514350">
              <a:buFont typeface="+mj-lt"/>
              <a:buAutoNum type="arabicPeriod" startAt="16"/>
            </a:pPr>
            <a:r>
              <a:rPr lang="ru-RU" sz="2000" dirty="0" smtClean="0"/>
              <a:t>отправление поезда на занятый перегон;</a:t>
            </a:r>
          </a:p>
          <a:p>
            <a:pPr marL="514350" indent="-514350">
              <a:buFont typeface="+mj-lt"/>
              <a:buAutoNum type="arabicPeriod" startAt="16"/>
            </a:pPr>
            <a:r>
              <a:rPr lang="ru-RU" sz="2000" dirty="0" smtClean="0"/>
              <a:t>развал груза в пути следования, который может угрожать безопасности движения и эксплуатации железнодорожного транспорта;</a:t>
            </a:r>
          </a:p>
          <a:p>
            <a:pPr marL="514350" indent="-514350">
              <a:buFont typeface="+mj-lt"/>
              <a:buAutoNum type="arabicPeriod" startAt="16"/>
            </a:pPr>
            <a:r>
              <a:rPr lang="ru-RU" sz="2000" dirty="0" smtClean="0"/>
              <a:t>излом (обрыв) литых деталей железнодорожного подвижного состава (оси, осевой шейки или колеса, боковой рамы, </a:t>
            </a:r>
            <a:r>
              <a:rPr lang="ru-RU" sz="2000" dirty="0" err="1" smtClean="0"/>
              <a:t>надрессорной</a:t>
            </a:r>
            <a:r>
              <a:rPr lang="ru-RU" sz="2000" dirty="0" smtClean="0"/>
              <a:t> балки, хребтовой балки);</a:t>
            </a:r>
          </a:p>
          <a:p>
            <a:pPr marL="514350" indent="-514350">
              <a:buFont typeface="+mj-lt"/>
              <a:buAutoNum type="arabicPeriod" startAt="16"/>
            </a:pPr>
            <a:r>
              <a:rPr lang="ru-RU" sz="2000" dirty="0" smtClean="0"/>
              <a:t>ложное появление на напольном светофоре разрешающего показания сигнала вместо запрещающего или появление более разрешающего показания сигнала вместо показания, требующего продолжения следования поезда с уменьшенной скоростью.</a:t>
            </a:r>
          </a:p>
          <a:p>
            <a:endParaRPr lang="ru-RU" sz="2000" dirty="0"/>
          </a:p>
        </p:txBody>
      </p:sp>
      <p:pic>
        <p:nvPicPr>
          <p:cNvPr id="3076" name="Picture 4" descr="C:\Users\User\Desktop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861048"/>
            <a:ext cx="3744416" cy="2546350"/>
          </a:xfrm>
          <a:prstGeom prst="rect">
            <a:avLst/>
          </a:prstGeom>
          <a:noFill/>
        </p:spPr>
      </p:pic>
      <p:pic>
        <p:nvPicPr>
          <p:cNvPr id="3077" name="Picture 5" descr="C:\Users\User\Desktop\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764704"/>
            <a:ext cx="3707904" cy="26880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i="1" u="sng" dirty="0" smtClean="0"/>
              <a:t>Задачи служебного расследования</a:t>
            </a:r>
            <a:endParaRPr lang="ru-RU" i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712968" cy="5661248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выявление </a:t>
            </a:r>
            <a:r>
              <a:rPr lang="ru-RU" dirty="0"/>
              <a:t>причин транспортных происшествий и иных событий, связанных с нарушением правил </a:t>
            </a:r>
            <a:r>
              <a:rPr lang="ru-RU" dirty="0" smtClean="0"/>
              <a:t>БД и </a:t>
            </a:r>
            <a:r>
              <a:rPr lang="ru-RU" dirty="0"/>
              <a:t>эксплуатации железнодорожного транспорта, в целях предупреждения их возникновения;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/>
              <a:t>оценка фактического состояния железнодорожного подвижного состава, а также объектов инфраструктуры железнодорожного транспорта общего пользования и (или) железнодорожного пути </a:t>
            </a:r>
            <a:r>
              <a:rPr lang="ru-RU" dirty="0" err="1"/>
              <a:t>необщего</a:t>
            </a:r>
            <a:r>
              <a:rPr lang="ru-RU" dirty="0"/>
              <a:t> пользования на предмет соответствия требованиям нормативных документов, регламентирующих безопасность движения;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568952" cy="6336704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arenR" startAt="3"/>
            </a:pPr>
            <a:r>
              <a:rPr lang="ru-RU" dirty="0" smtClean="0"/>
              <a:t>оценка действий причастного персонала и должностных лиц субъекта железнодорожного транспорта и перевозчика, действия которых привели или способствовали возникновению транспортных происшествий и иных событий, связанных с нарушением правил безопасности движения и эксплуатации железнодорожного транспорта, с указанием невыполненных положений нормативных документов;</a:t>
            </a:r>
          </a:p>
          <a:p>
            <a:pPr marL="514350" indent="-514350">
              <a:buFont typeface="+mj-lt"/>
              <a:buAutoNum type="arabicParenR" startAt="3"/>
            </a:pPr>
            <a:r>
              <a:rPr lang="ru-RU" dirty="0" smtClean="0"/>
              <a:t>оформление материалов расследования и их представление в </a:t>
            </a:r>
            <a:r>
              <a:rPr lang="ru-RU" dirty="0" err="1" smtClean="0"/>
              <a:t>Ространснадзор</a:t>
            </a:r>
            <a:r>
              <a:rPr lang="ru-RU" dirty="0" smtClean="0"/>
              <a:t> или его территориальные органы в пределах региона транспортного обслуживания железных дорог, а также в другие компетентные органы в пределах их территориальных полномочий при необходимости в срок, не превышающий 15 дней.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5242594"/>
          </a:xfrm>
        </p:spPr>
        <p:txBody>
          <a:bodyPr>
            <a:normAutofit/>
          </a:bodyPr>
          <a:lstStyle/>
          <a:p>
            <a:r>
              <a:rPr lang="ru-RU" i="1" dirty="0" smtClean="0"/>
              <a:t>Действия, проводимые представителями субъекта железнодорожного транспорта на месте транспортных происшествий и иных событий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251520" y="404664"/>
            <a:ext cx="8712968" cy="6192688"/>
          </a:xfrm>
        </p:spPr>
        <p:txBody>
          <a:bodyPr>
            <a:normAutofit fontScale="92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Изымается:</a:t>
            </a:r>
          </a:p>
          <a:p>
            <a:pPr lvl="1">
              <a:buFont typeface="Wingdings" pitchFamily="2" charset="2"/>
              <a:buChar char="ü"/>
            </a:pPr>
            <a:r>
              <a:rPr lang="ru-RU" dirty="0" err="1" smtClean="0"/>
              <a:t>скоростемерная</a:t>
            </a:r>
            <a:r>
              <a:rPr lang="ru-RU" dirty="0" smtClean="0"/>
              <a:t> лента или накопитель информации систем регистрации параметров движения, </a:t>
            </a:r>
          </a:p>
          <a:p>
            <a:pPr lvl="1">
              <a:buFont typeface="Wingdings" pitchFamily="2" charset="2"/>
              <a:buChar char="ü"/>
            </a:pPr>
            <a:r>
              <a:rPr lang="ru-RU" dirty="0" smtClean="0"/>
              <a:t>натурный лист поезда, </a:t>
            </a:r>
          </a:p>
          <a:p>
            <a:pPr lvl="1">
              <a:buFont typeface="Wingdings" pitchFamily="2" charset="2"/>
              <a:buChar char="ü"/>
            </a:pPr>
            <a:r>
              <a:rPr lang="ru-RU" dirty="0" smtClean="0"/>
              <a:t>справка об обеспеченности поезда тормозами,</a:t>
            </a:r>
          </a:p>
          <a:p>
            <a:pPr lvl="1">
              <a:buFont typeface="Wingdings" pitchFamily="2" charset="2"/>
              <a:buChar char="ü"/>
            </a:pPr>
            <a:r>
              <a:rPr lang="ru-RU" dirty="0" smtClean="0"/>
              <a:t>предупреждения об ограничении скорости движения</a:t>
            </a:r>
          </a:p>
          <a:p>
            <a:pPr lvl="1">
              <a:buFont typeface="Wingdings" pitchFamily="2" charset="2"/>
              <a:buChar char="ü"/>
            </a:pPr>
            <a:r>
              <a:rPr lang="ru-RU" dirty="0" smtClean="0"/>
              <a:t>бортовой журнал локомотива;</a:t>
            </a:r>
          </a:p>
          <a:p>
            <a:pPr marL="514350" lvl="0" indent="-514350">
              <a:buNone/>
            </a:pPr>
            <a:r>
              <a:rPr lang="ru-RU" dirty="0" smtClean="0"/>
              <a:t>2. Составляется схема </a:t>
            </a:r>
          </a:p>
          <a:p>
            <a:pPr marL="914400" lvl="1" indent="-514350">
              <a:buFont typeface="Wingdings" pitchFamily="2" charset="2"/>
              <a:buChar char="ü"/>
            </a:pPr>
            <a:r>
              <a:rPr lang="ru-RU" dirty="0" smtClean="0"/>
              <a:t>разрушения железнодорожного пути и расположения железнодорожного подвижного состава, </a:t>
            </a:r>
          </a:p>
          <a:p>
            <a:pPr marL="914400" lvl="1" indent="-514350">
              <a:buFont typeface="Wingdings" pitchFamily="2" charset="2"/>
              <a:buChar char="ü"/>
            </a:pPr>
            <a:r>
              <a:rPr lang="ru-RU" dirty="0" smtClean="0"/>
              <a:t>следов схода его с рельсов с привязкой к километру и пикетам,</a:t>
            </a:r>
          </a:p>
          <a:p>
            <a:pPr marL="914400" lvl="1" indent="-514350">
              <a:buFont typeface="Wingdings" pitchFamily="2" charset="2"/>
              <a:buChar char="ü"/>
            </a:pPr>
            <a:r>
              <a:rPr lang="ru-RU" dirty="0" smtClean="0"/>
              <a:t>начала схода</a:t>
            </a:r>
          </a:p>
          <a:p>
            <a:pPr marL="914400" lvl="1" indent="-514350">
              <a:buFont typeface="Wingdings" pitchFamily="2" charset="2"/>
              <a:buChar char="ü"/>
            </a:pPr>
            <a:r>
              <a:rPr lang="ru-RU" dirty="0" smtClean="0"/>
              <a:t>места остановки железнодорожного подвижного состава;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77280"/>
            <a:ext cx="8712968" cy="6480720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ru-RU" sz="3100" dirty="0" smtClean="0"/>
              <a:t>Производится фотографирование </a:t>
            </a:r>
          </a:p>
          <a:p>
            <a:pPr lvl="1">
              <a:buFont typeface="Wingdings" pitchFamily="2" charset="2"/>
              <a:buChar char="ü"/>
            </a:pPr>
            <a:r>
              <a:rPr lang="ru-RU" dirty="0" smtClean="0"/>
              <a:t>общего вида последствий и повреждений железнодорожного подвижного состава и </a:t>
            </a:r>
          </a:p>
          <a:p>
            <a:pPr lvl="1">
              <a:buFont typeface="Wingdings" pitchFamily="2" charset="2"/>
              <a:buChar char="ü"/>
            </a:pPr>
            <a:r>
              <a:rPr lang="ru-RU" dirty="0" smtClean="0"/>
              <a:t>объектов инфраструктуры железнодорожного транспорта общего пользования и (или) железнодорожного пути </a:t>
            </a:r>
            <a:r>
              <a:rPr lang="ru-RU" dirty="0" err="1" smtClean="0"/>
              <a:t>необщего</a:t>
            </a:r>
            <a:r>
              <a:rPr lang="ru-RU" dirty="0" smtClean="0"/>
              <a:t> пользования,</a:t>
            </a:r>
          </a:p>
          <a:p>
            <a:pPr lvl="1">
              <a:buFont typeface="Wingdings" pitchFamily="2" charset="2"/>
              <a:buChar char="ü"/>
            </a:pPr>
            <a:r>
              <a:rPr lang="ru-RU" dirty="0" smtClean="0"/>
              <a:t>обнаруженных посторонних предметов, положений деталей </a:t>
            </a:r>
          </a:p>
          <a:p>
            <a:pPr lvl="1">
              <a:buFont typeface="Wingdings" pitchFamily="2" charset="2"/>
              <a:buChar char="ü"/>
            </a:pPr>
            <a:r>
              <a:rPr lang="ru-RU" dirty="0" smtClean="0"/>
              <a:t>узлов железнодорожного подвижного состава;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ru-RU" sz="3100" dirty="0"/>
              <a:t>С</a:t>
            </a:r>
            <a:r>
              <a:rPr lang="ru-RU" sz="3100" dirty="0" smtClean="0"/>
              <a:t>оставляются </a:t>
            </a:r>
            <a:r>
              <a:rPr lang="ru-RU" sz="3100" dirty="0"/>
              <a:t>документы осмотра </a:t>
            </a:r>
            <a:endParaRPr lang="ru-RU" sz="3100" dirty="0" smtClean="0"/>
          </a:p>
          <a:p>
            <a:pPr marL="914400" lvl="1" indent="-514350">
              <a:buFont typeface="Wingdings" pitchFamily="2" charset="2"/>
              <a:buChar char="ü"/>
            </a:pPr>
            <a:r>
              <a:rPr lang="ru-RU" dirty="0" smtClean="0"/>
              <a:t>места </a:t>
            </a:r>
            <a:r>
              <a:rPr lang="ru-RU" dirty="0"/>
              <a:t>транспортных происшествий </a:t>
            </a:r>
            <a:r>
              <a:rPr lang="ru-RU" dirty="0" smtClean="0"/>
              <a:t>и иных </a:t>
            </a:r>
            <a:r>
              <a:rPr lang="ru-RU" dirty="0"/>
              <a:t>событий, связанных с нарушением правил безопасности движения и эксплуатации железнодорожного транспорта, </a:t>
            </a:r>
            <a:endParaRPr lang="ru-RU" dirty="0" smtClean="0"/>
          </a:p>
          <a:p>
            <a:pPr marL="914400" lvl="1" indent="-514350">
              <a:buFont typeface="Wingdings" pitchFamily="2" charset="2"/>
              <a:buChar char="ü"/>
            </a:pPr>
            <a:r>
              <a:rPr lang="ru-RU" dirty="0" smtClean="0"/>
              <a:t>технического </a:t>
            </a:r>
            <a:r>
              <a:rPr lang="ru-RU" dirty="0"/>
              <a:t>состояния железнодорожного подвижного </a:t>
            </a:r>
            <a:r>
              <a:rPr lang="ru-RU" dirty="0" smtClean="0"/>
              <a:t>состава</a:t>
            </a:r>
          </a:p>
          <a:p>
            <a:pPr marL="914400" lvl="1" indent="-514350">
              <a:buFont typeface="Wingdings" pitchFamily="2" charset="2"/>
              <a:buChar char="ü"/>
            </a:pPr>
            <a:r>
              <a:rPr lang="ru-RU" dirty="0" smtClean="0"/>
              <a:t>объектов </a:t>
            </a:r>
            <a:r>
              <a:rPr lang="ru-RU" dirty="0"/>
              <a:t>инфраструктуры железнодорожного транспорта общего пользования и (или) железнодорожного пути </a:t>
            </a:r>
            <a:r>
              <a:rPr lang="ru-RU" dirty="0" err="1"/>
              <a:t>необщего</a:t>
            </a:r>
            <a:r>
              <a:rPr lang="ru-RU" dirty="0"/>
              <a:t> пользования</a:t>
            </a:r>
            <a:r>
              <a:rPr lang="ru-RU" dirty="0" smtClean="0"/>
              <a:t>;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08712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ru-RU" sz="2700" dirty="0"/>
              <a:t>Б</a:t>
            </a:r>
            <a:r>
              <a:rPr lang="ru-RU" sz="2700" dirty="0" smtClean="0"/>
              <a:t>ерутся </a:t>
            </a:r>
            <a:r>
              <a:rPr lang="ru-RU" sz="2700" dirty="0"/>
              <a:t>письменные (в необходимых случаях с использованием аудио- и видеозаписи) объяснения лиц, причастных к транспортным происшествиям и иным событиям, связанным с нарушением правил безопасности движения и эксплуатации железнодорожного транспорта, а также других очевидцев;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ru-RU" sz="2700" dirty="0"/>
              <a:t>Ф</a:t>
            </a:r>
            <a:r>
              <a:rPr lang="ru-RU" sz="2700" dirty="0" smtClean="0"/>
              <a:t>иксируются </a:t>
            </a:r>
            <a:r>
              <a:rPr lang="ru-RU" sz="2700" dirty="0"/>
              <a:t>погодные условия на момент транспортных происшествий и иных событий, связанных с нарушением правил безопасности движения и эксплуатации железнодорожного транспорта;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ru-RU" sz="2700" dirty="0" smtClean="0"/>
              <a:t>Принимаются </a:t>
            </a:r>
            <a:r>
              <a:rPr lang="ru-RU" sz="2700" dirty="0"/>
              <a:t>меры по </a:t>
            </a:r>
            <a:endParaRPr lang="ru-RU" sz="2700" dirty="0" smtClean="0"/>
          </a:p>
          <a:p>
            <a:pPr marL="914400" lvl="1" indent="-514350">
              <a:buFont typeface="Wingdings" pitchFamily="2" charset="2"/>
              <a:buChar char="ü"/>
            </a:pPr>
            <a:r>
              <a:rPr lang="ru-RU" sz="2600" dirty="0" smtClean="0"/>
              <a:t>оказанию </a:t>
            </a:r>
            <a:r>
              <a:rPr lang="ru-RU" sz="2600" dirty="0"/>
              <a:t>помощи </a:t>
            </a:r>
            <a:r>
              <a:rPr lang="ru-RU" sz="2600" dirty="0" smtClean="0"/>
              <a:t>пострадавшим,</a:t>
            </a:r>
          </a:p>
          <a:p>
            <a:pPr marL="914400" lvl="1" indent="-514350">
              <a:buFont typeface="Wingdings" pitchFamily="2" charset="2"/>
              <a:buChar char="ü"/>
            </a:pPr>
            <a:r>
              <a:rPr lang="ru-RU" sz="2600" dirty="0" smtClean="0"/>
              <a:t>восстановлению движения</a:t>
            </a:r>
          </a:p>
          <a:p>
            <a:pPr marL="914400" lvl="1" indent="-514350">
              <a:buFont typeface="Wingdings" pitchFamily="2" charset="2"/>
              <a:buChar char="ü"/>
            </a:pPr>
            <a:r>
              <a:rPr lang="ru-RU" sz="2600" dirty="0" smtClean="0"/>
              <a:t>ликвидации </a:t>
            </a:r>
            <a:r>
              <a:rPr lang="ru-RU" sz="2600" dirty="0"/>
              <a:t>последствий.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032" y="260648"/>
            <a:ext cx="8712968" cy="2952328"/>
          </a:xfrm>
        </p:spPr>
        <p:txBody>
          <a:bodyPr>
            <a:noAutofit/>
          </a:bodyPr>
          <a:lstStyle/>
          <a:p>
            <a:pPr algn="l"/>
            <a:r>
              <a:rPr lang="ru-RU" sz="3400" b="1" i="1" dirty="0" smtClean="0"/>
              <a:t>Классификация</a:t>
            </a:r>
            <a:r>
              <a:rPr lang="ru-RU" sz="3400" b="1" i="1" dirty="0"/>
              <a:t/>
            </a:r>
            <a:br>
              <a:rPr lang="ru-RU" sz="3400" b="1" i="1" dirty="0"/>
            </a:br>
            <a:r>
              <a:rPr lang="ru-RU" sz="3400" b="1" i="1" dirty="0"/>
              <a:t>транспортных происшествий и иных событий, связанных</a:t>
            </a:r>
            <a:br>
              <a:rPr lang="ru-RU" sz="3400" b="1" i="1" dirty="0"/>
            </a:br>
            <a:r>
              <a:rPr lang="ru-RU" sz="3400" b="1" i="1" dirty="0"/>
              <a:t>с нарушением правил безопасности движения и эксплуатации</a:t>
            </a:r>
            <a:br>
              <a:rPr lang="ru-RU" sz="3400" b="1" i="1" dirty="0"/>
            </a:br>
            <a:r>
              <a:rPr lang="ru-RU" sz="3400" b="1" i="1" dirty="0"/>
              <a:t>железнодорожного транспорта</a:t>
            </a:r>
          </a:p>
        </p:txBody>
      </p:sp>
      <p:pic>
        <p:nvPicPr>
          <p:cNvPr id="4099" name="Picture 3" descr="C:\Users\User\Desktop\poezd_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3501008"/>
            <a:ext cx="4752528" cy="2915866"/>
          </a:xfrm>
          <a:prstGeom prst="rect">
            <a:avLst/>
          </a:prstGeom>
          <a:noFill/>
        </p:spPr>
      </p:pic>
      <p:pic>
        <p:nvPicPr>
          <p:cNvPr id="4101" name="Picture 5" descr="C:\Users\User\Desktop\5c0000b66114d2c680710761dca1d815-420x3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501008"/>
            <a:ext cx="3888432" cy="29163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1066130"/>
          </a:xfrm>
        </p:spPr>
        <p:txBody>
          <a:bodyPr>
            <a:noAutofit/>
          </a:bodyPr>
          <a:lstStyle/>
          <a:p>
            <a:r>
              <a:rPr lang="ru-RU" sz="3600" b="1" i="1" u="sng" dirty="0"/>
              <a:t>Классификация нарушений безопасности движения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5445224"/>
          </a:xfrm>
        </p:spPr>
        <p:txBody>
          <a:bodyPr>
            <a:normAutofit fontScale="92500"/>
          </a:bodyPr>
          <a:lstStyle/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ru-RU" dirty="0" smtClean="0"/>
              <a:t>крушения </a:t>
            </a:r>
            <a:r>
              <a:rPr lang="ru-RU" dirty="0" smtClean="0"/>
              <a:t>поездов; </a:t>
            </a:r>
            <a:endParaRPr lang="ru-RU" dirty="0"/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ru-RU" dirty="0" smtClean="0"/>
              <a:t>аварии</a:t>
            </a:r>
            <a:r>
              <a:rPr lang="ru-RU" dirty="0" smtClean="0"/>
              <a:t>; </a:t>
            </a:r>
            <a:endParaRPr lang="ru-RU" dirty="0"/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ru-RU" dirty="0" smtClean="0"/>
              <a:t>происшествия при перевозке (транспортировке) опасных грузов;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ru-RU" dirty="0" smtClean="0"/>
              <a:t>столкновения </a:t>
            </a:r>
            <a:r>
              <a:rPr lang="ru-RU" dirty="0" smtClean="0"/>
              <a:t>и сходы ж.д. подвижного состава при маневрах, экипировке и </a:t>
            </a:r>
            <a:r>
              <a:rPr lang="ru-RU" dirty="0" smtClean="0"/>
              <a:t>др</a:t>
            </a:r>
            <a:r>
              <a:rPr lang="ru-RU" dirty="0" smtClean="0"/>
              <a:t>. передвижениях; </a:t>
            </a:r>
            <a:endParaRPr lang="ru-RU" dirty="0" smtClean="0"/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ru-RU" dirty="0" smtClean="0"/>
              <a:t>затопление, пожар, нарушение целостности.</a:t>
            </a:r>
            <a:endParaRPr lang="ru-RU" dirty="0"/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ru-RU" dirty="0" smtClean="0">
                <a:latin typeface="+mj-lt"/>
                <a:cs typeface="Times New Roman" pitchFamily="18" charset="0"/>
              </a:rPr>
              <a:t>происшествия</a:t>
            </a:r>
            <a:r>
              <a:rPr lang="ru-RU" dirty="0">
                <a:latin typeface="+mj-lt"/>
                <a:cs typeface="Times New Roman" pitchFamily="18" charset="0"/>
              </a:rPr>
              <a:t>, связанные с несанкционированным движением по ж.д. путям автотракторной </a:t>
            </a:r>
            <a:r>
              <a:rPr lang="ru-RU" dirty="0" smtClean="0">
                <a:latin typeface="+mj-lt"/>
                <a:cs typeface="Times New Roman" pitchFamily="18" charset="0"/>
              </a:rPr>
              <a:t>техники</a:t>
            </a:r>
            <a:r>
              <a:rPr lang="ru-RU" dirty="0" smtClean="0">
                <a:latin typeface="+mj-lt"/>
              </a:rPr>
              <a:t>; </a:t>
            </a:r>
            <a:endParaRPr lang="ru-RU" dirty="0">
              <a:latin typeface="+mj-lt"/>
            </a:endParaRP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ru-RU" dirty="0" smtClean="0"/>
              <a:t>происшествия </a:t>
            </a:r>
            <a:r>
              <a:rPr lang="ru-RU" dirty="0" smtClean="0"/>
              <a:t>на железнодорожных переездах; </a:t>
            </a:r>
            <a:endParaRPr lang="ru-RU" dirty="0" smtClean="0"/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7652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700" b="1" i="1" u="sng" dirty="0" smtClean="0"/>
              <a:t>Сравнение классификаций </a:t>
            </a:r>
            <a:r>
              <a:rPr lang="ru-RU" sz="2700" b="1" i="1" u="sng" dirty="0"/>
              <a:t>нарушений безопасности  движения на железнодорожном </a:t>
            </a:r>
            <a:r>
              <a:rPr lang="ru-RU" sz="2700" b="1" i="1" u="sng" dirty="0" smtClean="0"/>
              <a:t>транспорте</a:t>
            </a:r>
            <a:endParaRPr lang="ru-RU" i="1" u="sng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109316482"/>
              </p:ext>
            </p:extLst>
          </p:nvPr>
        </p:nvGraphicFramePr>
        <p:xfrm>
          <a:off x="179512" y="1471167"/>
          <a:ext cx="4392488" cy="5202942"/>
        </p:xfrm>
        <a:graphic>
          <a:graphicData uri="http://schemas.openxmlformats.org/drawingml/2006/table">
            <a:tbl>
              <a:tblPr/>
              <a:tblGrid>
                <a:gridCol w="4392488"/>
              </a:tblGrid>
              <a:tr h="6081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Министра транспорта от 18 декабря 2014 года №344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1.Крушения поездов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75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2.Аварии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81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Происшествия при перевозке (транспортировке) опасных грузов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5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Столкновения и сходы ж.д. подвижного состава при маневрах, экипировке и др.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9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Происшествия на железнодорожных переездах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70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Происшествия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связанные с несанкционированным движением по ж.д. путям автотракторной техники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88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7. З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атопление, пожар, нарушение целостности конструкций сооружений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Объект 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286158176"/>
              </p:ext>
            </p:extLst>
          </p:nvPr>
        </p:nvGraphicFramePr>
        <p:xfrm>
          <a:off x="4572000" y="1484784"/>
          <a:ext cx="4320480" cy="4310216"/>
        </p:xfrm>
        <a:graphic>
          <a:graphicData uri="http://schemas.openxmlformats.org/drawingml/2006/table">
            <a:tbl>
              <a:tblPr/>
              <a:tblGrid>
                <a:gridCol w="4320480"/>
              </a:tblGrid>
              <a:tr h="6097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 Министра транспорта от 25 декабря 2006 года №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163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1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1.Крушения поездов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6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2.Аварии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35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3.Происшествия при перевозке(транспортировке) опасных грузов 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. Столкновения и сходы ж.д. подвижного состава при маневрах, экипировке и др.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17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5.Происшествия на железнодорожных переездах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62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Происшествия, связанные с несанкционированным движением по ж.д. путям автотракторной техники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78861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4320480"/>
          </a:xfrm>
        </p:spPr>
        <p:txBody>
          <a:bodyPr>
            <a:normAutofit/>
          </a:bodyPr>
          <a:lstStyle/>
          <a:p>
            <a:r>
              <a:rPr lang="ru-RU" sz="3600" b="1" i="1" dirty="0"/>
              <a:t/>
            </a:r>
            <a:br>
              <a:rPr lang="ru-RU" sz="3600" b="1" i="1" dirty="0"/>
            </a:br>
            <a:r>
              <a:rPr lang="ru-RU" sz="4000" b="1" i="1" dirty="0" smtClean="0"/>
              <a:t>Транспортные происшествия, о возникновении которых необходимо незамедлительно оповестить </a:t>
            </a:r>
            <a:r>
              <a:rPr lang="ru-RU" sz="4000" b="1" i="1" dirty="0" err="1" smtClean="0"/>
              <a:t>Ространснадзор</a:t>
            </a:r>
            <a:endParaRPr lang="ru-RU" sz="3600" b="1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80728"/>
          </a:xfrm>
        </p:spPr>
        <p:txBody>
          <a:bodyPr/>
          <a:lstStyle/>
          <a:p>
            <a:r>
              <a:rPr lang="ru-RU" b="1" i="1" u="sng" dirty="0" smtClean="0"/>
              <a:t>1. Крушение</a:t>
            </a:r>
            <a:endParaRPr lang="ru-RU" b="1" i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006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sz="3700" dirty="0" smtClean="0"/>
              <a:t>- столкновение </a:t>
            </a:r>
            <a:r>
              <a:rPr lang="ru-RU" sz="3700" dirty="0"/>
              <a:t>железнодорожного подвижного состава с другим железнодорожным подвижным составом, автотракторной техникой, транспортным средством, сход железнодорожного подвижного состава на перегоне и железнодорожной станции, при поездной или маневровой работе, экипировке или других передвижениях, в результате </a:t>
            </a:r>
            <a:r>
              <a:rPr lang="ru-RU" sz="3700" dirty="0" smtClean="0"/>
              <a:t>которых:</a:t>
            </a:r>
            <a:endParaRPr lang="ru-RU" sz="3700" dirty="0"/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ru-RU" sz="3400" dirty="0" smtClean="0"/>
              <a:t>погиб </a:t>
            </a:r>
            <a:r>
              <a:rPr lang="ru-RU" sz="3400" dirty="0"/>
              <a:t>один и более </a:t>
            </a:r>
            <a:r>
              <a:rPr lang="ru-RU" sz="3400" dirty="0" smtClean="0"/>
              <a:t>человек;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ru-RU" sz="3400" dirty="0" smtClean="0"/>
              <a:t>причинен </a:t>
            </a:r>
            <a:r>
              <a:rPr lang="ru-RU" sz="3400" dirty="0"/>
              <a:t>тяжкий вред здоровью пяти и более </a:t>
            </a:r>
            <a:r>
              <a:rPr lang="ru-RU" sz="3400" dirty="0" smtClean="0"/>
              <a:t>человек;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ru-RU" sz="3400" dirty="0" smtClean="0"/>
              <a:t>возникла </a:t>
            </a:r>
            <a:r>
              <a:rPr lang="ru-RU" sz="3400" dirty="0"/>
              <a:t>чрезвычайная ситуация, при которой пострадало десять и более </a:t>
            </a:r>
            <a:r>
              <a:rPr lang="ru-RU" sz="3400" dirty="0" smtClean="0"/>
              <a:t>человек;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ru-RU" sz="3400" dirty="0" smtClean="0"/>
              <a:t>поврежден </a:t>
            </a:r>
            <a:r>
              <a:rPr lang="ru-RU" sz="3400" dirty="0"/>
              <a:t>железнодорожный подвижной состав до степени исключения из </a:t>
            </a:r>
            <a:r>
              <a:rPr lang="ru-RU" sz="3400" dirty="0" smtClean="0"/>
              <a:t>инвентаря;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ru-RU" sz="3400" dirty="0" smtClean="0"/>
              <a:t>нарушены </a:t>
            </a:r>
            <a:r>
              <a:rPr lang="ru-RU" sz="3400" dirty="0"/>
              <a:t>условия </a:t>
            </a:r>
            <a:r>
              <a:rPr lang="ru-RU" sz="3400" dirty="0" smtClean="0"/>
              <a:t>жизнедеятельности 100 </a:t>
            </a:r>
            <a:r>
              <a:rPr lang="ru-RU" sz="3400" dirty="0"/>
              <a:t>и более </a:t>
            </a:r>
            <a:r>
              <a:rPr lang="ru-RU" sz="3400" dirty="0" smtClean="0"/>
              <a:t>человек.</a:t>
            </a:r>
            <a:endParaRPr lang="ru-RU" sz="34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36104"/>
          </a:xfrm>
        </p:spPr>
        <p:txBody>
          <a:bodyPr/>
          <a:lstStyle/>
          <a:p>
            <a:r>
              <a:rPr lang="ru-RU" b="1" i="1" u="sng" dirty="0" smtClean="0"/>
              <a:t>2. Авария</a:t>
            </a:r>
            <a:endParaRPr lang="ru-RU" b="1" i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554461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- столкновение </a:t>
            </a:r>
            <a:r>
              <a:rPr lang="ru-RU" dirty="0"/>
              <a:t>железнодорожного подвижного состава с другим железнодорожным подвижным составом, автотракторной техникой, транспортным средством, сход железнодорожного подвижного состава на перегоне или железнодорожной станции, при поездной или маневровой работе, экипировке или других передвижениях, в результате которых</a:t>
            </a:r>
            <a:r>
              <a:rPr lang="ru-RU" dirty="0" smtClean="0"/>
              <a:t>:</a:t>
            </a:r>
            <a:endParaRPr lang="ru-RU" dirty="0"/>
          </a:p>
          <a:p>
            <a:pPr lvl="1">
              <a:buFont typeface="Arial" pitchFamily="34" charset="0"/>
              <a:buChar char="•"/>
            </a:pPr>
            <a:r>
              <a:rPr lang="ru-RU" sz="3200" dirty="0" smtClean="0"/>
              <a:t>причинен </a:t>
            </a:r>
            <a:r>
              <a:rPr lang="ru-RU" sz="3200" dirty="0"/>
              <a:t>тяжкий вред здоровью менее пяти человек;</a:t>
            </a:r>
          </a:p>
          <a:p>
            <a:pPr lvl="1">
              <a:buFont typeface="Arial" pitchFamily="34" charset="0"/>
              <a:buChar char="•"/>
            </a:pPr>
            <a:r>
              <a:rPr lang="ru-RU" sz="3200" dirty="0" smtClean="0"/>
              <a:t>возникла </a:t>
            </a:r>
            <a:r>
              <a:rPr lang="ru-RU" sz="3200" dirty="0"/>
              <a:t>чрезвычайная ситуация, при которой пострадало менее десяти человек;</a:t>
            </a:r>
          </a:p>
          <a:p>
            <a:pPr lvl="1">
              <a:buFont typeface="Arial" pitchFamily="34" charset="0"/>
              <a:buChar char="•"/>
            </a:pPr>
            <a:r>
              <a:rPr lang="ru-RU" sz="3200" dirty="0" smtClean="0"/>
              <a:t>нарушены </a:t>
            </a:r>
            <a:r>
              <a:rPr lang="ru-RU" sz="3200" dirty="0"/>
              <a:t>условия жизнедеятельности менее 100 человек;</a:t>
            </a:r>
          </a:p>
          <a:p>
            <a:pPr lvl="1">
              <a:buFont typeface="Arial" pitchFamily="34" charset="0"/>
              <a:buChar char="•"/>
            </a:pPr>
            <a:r>
              <a:rPr lang="ru-RU" sz="3200" dirty="0" smtClean="0"/>
              <a:t>поврежден </a:t>
            </a:r>
            <a:r>
              <a:rPr lang="ru-RU" sz="3200" dirty="0"/>
              <a:t>железнодорожный подвижной состав и для восстановления его исправного состояния требуется проведение капитального ремонта);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328592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ru-RU" sz="2400" b="1" dirty="0" smtClean="0"/>
              <a:t>   </a:t>
            </a:r>
            <a:r>
              <a:rPr lang="ru-RU" sz="2200" b="1" dirty="0" smtClean="0"/>
              <a:t>Происшествия при перевозке </a:t>
            </a:r>
            <a:r>
              <a:rPr lang="ru-RU" sz="2200" dirty="0" smtClean="0"/>
              <a:t>(</a:t>
            </a:r>
            <a:r>
              <a:rPr lang="ru-RU" sz="2200" dirty="0" smtClean="0"/>
              <a:t>транспортировке) </a:t>
            </a:r>
            <a:r>
              <a:rPr lang="ru-RU" sz="2200" b="1" dirty="0" smtClean="0"/>
              <a:t>опасных грузов </a:t>
            </a:r>
            <a:r>
              <a:rPr lang="ru-RU" sz="2200" dirty="0" smtClean="0"/>
              <a:t>(связанные с просыпанием (проливом) опасных грузов, возникшим вследствие:</a:t>
            </a:r>
          </a:p>
          <a:p>
            <a:pPr lvl="2"/>
            <a:r>
              <a:rPr lang="ru-RU" sz="2200" dirty="0" smtClean="0"/>
              <a:t>повреждения </a:t>
            </a:r>
            <a:r>
              <a:rPr lang="ru-RU" sz="2200" dirty="0"/>
              <a:t>вагона или </a:t>
            </a:r>
            <a:r>
              <a:rPr lang="ru-RU" sz="2200" dirty="0" smtClean="0"/>
              <a:t>контейнера,</a:t>
            </a:r>
          </a:p>
          <a:p>
            <a:pPr lvl="2"/>
            <a:r>
              <a:rPr lang="ru-RU" sz="2200" dirty="0" smtClean="0"/>
              <a:t>повреждения </a:t>
            </a:r>
            <a:r>
              <a:rPr lang="ru-RU" sz="2200" dirty="0"/>
              <a:t>упаковки, </a:t>
            </a:r>
            <a:endParaRPr lang="ru-RU" sz="2200" dirty="0" smtClean="0"/>
          </a:p>
          <a:p>
            <a:pPr lvl="2"/>
            <a:r>
              <a:rPr lang="ru-RU" sz="2200" dirty="0" smtClean="0"/>
              <a:t>неплотно </a:t>
            </a:r>
            <a:r>
              <a:rPr lang="ru-RU" sz="2200" dirty="0"/>
              <a:t>закрытых люков вагона, </a:t>
            </a:r>
            <a:endParaRPr lang="ru-RU" sz="2200" dirty="0" smtClean="0"/>
          </a:p>
          <a:p>
            <a:pPr lvl="2"/>
            <a:r>
              <a:rPr lang="ru-RU" sz="2200" dirty="0" smtClean="0"/>
              <a:t>дефекта </a:t>
            </a:r>
            <a:r>
              <a:rPr lang="ru-RU" sz="2200" dirty="0"/>
              <a:t>(повреждения) котла вагона-цистерны, </a:t>
            </a:r>
            <a:endParaRPr lang="ru-RU" sz="2200" dirty="0" smtClean="0"/>
          </a:p>
          <a:p>
            <a:pPr lvl="2"/>
            <a:r>
              <a:rPr lang="ru-RU" sz="2200" dirty="0" smtClean="0"/>
              <a:t>дефекта </a:t>
            </a:r>
            <a:r>
              <a:rPr lang="ru-RU" sz="2200" dirty="0"/>
              <a:t>(повреждения) арматуры котла вагона-цистерны, </a:t>
            </a:r>
            <a:endParaRPr lang="ru-RU" sz="2200" dirty="0" smtClean="0"/>
          </a:p>
          <a:p>
            <a:pPr lvl="2"/>
            <a:r>
              <a:rPr lang="ru-RU" sz="2200" dirty="0" smtClean="0"/>
              <a:t>дефекта </a:t>
            </a:r>
            <a:r>
              <a:rPr lang="ru-RU" sz="2200" dirty="0"/>
              <a:t>(повреждения) сливного прибора </a:t>
            </a:r>
            <a:r>
              <a:rPr lang="ru-RU" sz="2200" dirty="0" smtClean="0"/>
              <a:t>вагона-цистерны,</a:t>
            </a:r>
          </a:p>
          <a:p>
            <a:pPr>
              <a:buNone/>
            </a:pPr>
            <a:r>
              <a:rPr lang="ru-RU" sz="2200" dirty="0" smtClean="0"/>
              <a:t>нанесшего </a:t>
            </a:r>
            <a:r>
              <a:rPr lang="ru-RU" sz="2200" dirty="0"/>
              <a:t>ущерб жизни и здоровью людей, имуществу физических или юридических лиц, окружающей природной среде, приведшие к чрезвычайным ситуациям </a:t>
            </a:r>
            <a:r>
              <a:rPr lang="ru-RU" sz="2200" b="1" dirty="0"/>
              <a:t>межрегионального и федерального </a:t>
            </a:r>
            <a:r>
              <a:rPr lang="ru-RU" sz="2200" b="1" dirty="0" smtClean="0"/>
              <a:t>характера</a:t>
            </a:r>
            <a:endParaRPr lang="ru-RU" sz="2200" b="1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68952" cy="1080120"/>
          </a:xfrm>
        </p:spPr>
        <p:txBody>
          <a:bodyPr>
            <a:normAutofit fontScale="90000"/>
          </a:bodyPr>
          <a:lstStyle/>
          <a:p>
            <a:r>
              <a:rPr lang="ru-RU" i="1" u="sng" dirty="0" smtClean="0"/>
              <a:t>3</a:t>
            </a:r>
            <a:r>
              <a:rPr lang="ru-RU" b="1" i="1" u="sng" dirty="0" smtClean="0"/>
              <a:t>. Происшествия при перевозке опасных грузов</a:t>
            </a:r>
            <a:endParaRPr lang="ru-RU" b="1" i="1" u="sng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1462</Words>
  <Application>Microsoft Office PowerPoint</Application>
  <PresentationFormat>Экран (4:3)</PresentationFormat>
  <Paragraphs>124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ПОЛОЖЕНИЕ О КЛАССИФИКАЦИИ, ПОРЯДКЕ РАССЛЕДОВАНИЯ И УЧЕТА ТРАНСПОРТНЫХ ПРОИСШЕСТВИЙ И ИНЫХ СОБЫТИЙ, СВЯЗАННЫХ С НАРУШЕНИЕМ ПРАВИЛ БЕЗОПАСНОСТИ ДВИЖЕНИЯ И ЭКСПЛУАТАЦИИ </vt:lpstr>
      <vt:lpstr>Слайд 2</vt:lpstr>
      <vt:lpstr>Классификация транспортных происшествий и иных событий, связанных с нарушением правил безопасности движения и эксплуатации железнодорожного транспорта</vt:lpstr>
      <vt:lpstr>Классификация нарушений безопасности движения</vt:lpstr>
      <vt:lpstr>Сравнение классификаций нарушений безопасности  движения на железнодорожном транспорте</vt:lpstr>
      <vt:lpstr> Транспортные происшествия, о возникновении которых необходимо незамедлительно оповестить Ространснадзор</vt:lpstr>
      <vt:lpstr>1. Крушение</vt:lpstr>
      <vt:lpstr>2. Авария</vt:lpstr>
      <vt:lpstr>3. Происшествия при перевозке опасных грузов</vt:lpstr>
      <vt:lpstr>Транспортные происшествия, о возникновении которых необходимо оповестить Ространснадзор не позднее 3 часов с момента случившегося</vt:lpstr>
      <vt:lpstr>Слайд 11</vt:lpstr>
      <vt:lpstr>Слайд 12</vt:lpstr>
      <vt:lpstr>Слайд 13</vt:lpstr>
      <vt:lpstr>Слайд 14</vt:lpstr>
      <vt:lpstr>Происшествия при перевозке</vt:lpstr>
      <vt:lpstr>Порядок расследования транспортных происшествий и иных событий, связанных с нарушением правил безопасности движения и эксплуатации железнодорожного транспорта</vt:lpstr>
      <vt:lpstr>Слайд 17</vt:lpstr>
      <vt:lpstr>Виды происшествий, подлежащих ежемесячному оповещению</vt:lpstr>
      <vt:lpstr>Слайд 19</vt:lpstr>
      <vt:lpstr>Слайд 20</vt:lpstr>
      <vt:lpstr>Слайд 21</vt:lpstr>
      <vt:lpstr>Задачи служебного расследования</vt:lpstr>
      <vt:lpstr>Слайд 23</vt:lpstr>
      <vt:lpstr>Действия, проводимые представителями субъекта железнодорожного транспорта на месте транспортных происшествий и иных событий </vt:lpstr>
      <vt:lpstr>Слайд 25</vt:lpstr>
      <vt:lpstr>Слайд 26</vt:lpstr>
      <vt:lpstr>Слайд 27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ПОЛОЖЕНИЕ О КЛАССИФИКАЦИИ, ПОРЯДКЕ РАССЛЕДОВАНИЯ И УЧЕТА ТРАНСПОРТНЫХ ПРОИСШЕСТВИЙ И ИНЫХ СОБЫТИЙ, СВЯЗАННЫХ С НАРУШЕНИЕМ ПРАВИЛ БЕЗОПАСНОСТИ ДВИЖЕНИЯ И ЭКСПЛУАТАЦИИ</dc:title>
  <dc:creator>User</dc:creator>
  <cp:lastModifiedBy>User</cp:lastModifiedBy>
  <cp:revision>20</cp:revision>
  <dcterms:created xsi:type="dcterms:W3CDTF">2015-05-11T19:05:55Z</dcterms:created>
  <dcterms:modified xsi:type="dcterms:W3CDTF">2015-05-11T22:07:21Z</dcterms:modified>
</cp:coreProperties>
</file>