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90" r:id="rId3"/>
    <p:sldId id="257" r:id="rId4"/>
    <p:sldId id="258" r:id="rId5"/>
    <p:sldId id="259" r:id="rId6"/>
    <p:sldId id="278" r:id="rId7"/>
    <p:sldId id="260" r:id="rId8"/>
    <p:sldId id="280" r:id="rId9"/>
    <p:sldId id="264" r:id="rId10"/>
    <p:sldId id="281" r:id="rId11"/>
    <p:sldId id="265" r:id="rId12"/>
    <p:sldId id="266" r:id="rId13"/>
    <p:sldId id="288" r:id="rId14"/>
    <p:sldId id="267" r:id="rId15"/>
    <p:sldId id="268" r:id="rId16"/>
    <p:sldId id="275" r:id="rId17"/>
    <p:sldId id="283" r:id="rId18"/>
    <p:sldId id="284" r:id="rId19"/>
    <p:sldId id="269" r:id="rId20"/>
    <p:sldId id="270" r:id="rId21"/>
    <p:sldId id="287" r:id="rId22"/>
    <p:sldId id="29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 autoAdjust="0"/>
    <p:restoredTop sz="94605" autoAdjust="0"/>
  </p:normalViewPr>
  <p:slideViewPr>
    <p:cSldViewPr>
      <p:cViewPr varScale="1">
        <p:scale>
          <a:sx n="107" d="100"/>
          <a:sy n="107" d="100"/>
        </p:scale>
        <p:origin x="114" y="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3CF2F-C877-4256-8E0C-E5EE1B9ECCAC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F931A-859E-492E-BC01-B60B659046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9831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F931A-859E-492E-BC01-B60B6590463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5154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61FD684-8E84-47D2-B792-DC3E9656A87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FD1603A-4FD2-48A7-AEA9-1CA2D0CFC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езентация на тему: Свойства полупроводников и их применени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5007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28926" y="5715016"/>
            <a:ext cx="5995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учитель </a:t>
            </a:r>
            <a:r>
              <a:rPr lang="ru-RU" b="1" dirty="0" smtClean="0"/>
              <a:t>физики: Абрамова Тамара Ивановна</a:t>
            </a:r>
          </a:p>
          <a:p>
            <a:pPr algn="r"/>
            <a:r>
              <a:rPr lang="ru-RU" b="1" dirty="0" smtClean="0"/>
              <a:t>МБОУ « Бутурлиновская СОШ»</a:t>
            </a:r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0" y="663834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2016г.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фотоэлементы и термоэлементы полупроводников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000108"/>
            <a:ext cx="6072230" cy="2643206"/>
          </a:xfrm>
          <a:prstGeom prst="rect">
            <a:avLst/>
          </a:prstGeom>
          <a:noFill/>
        </p:spPr>
      </p:pic>
      <p:pic>
        <p:nvPicPr>
          <p:cNvPr id="14338" name="Picture 2" descr="https://im2-tub-ru.yandex.net/i?id=d4b5bc8fa6bff3f1d24739adc132809e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071942"/>
            <a:ext cx="4786314" cy="2262195"/>
          </a:xfrm>
          <a:prstGeom prst="rect">
            <a:avLst/>
          </a:prstGeom>
          <a:noFill/>
        </p:spPr>
      </p:pic>
      <p:pic>
        <p:nvPicPr>
          <p:cNvPr id="14340" name="Picture 4" descr="https://im1-tub-ru.yandex.net/i?id=090fbafdaddb8aab46ea9997fd810d38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143248"/>
            <a:ext cx="3857652" cy="264320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42976" y="285728"/>
            <a:ext cx="6457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spc="300" dirty="0" smtClean="0">
                <a:solidFill>
                  <a:schemeClr val="bg2">
                    <a:lumMod val="50000"/>
                  </a:schemeClr>
                </a:solidFill>
              </a:rPr>
              <a:t>Электронно – дырочный переход</a:t>
            </a:r>
            <a:endParaRPr lang="ru-RU" sz="2400" b="1" i="1" u="sng" spc="3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3372" y="3214686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R </a:t>
            </a:r>
            <a:r>
              <a:rPr lang="ru-RU" b="1" dirty="0" smtClean="0">
                <a:solidFill>
                  <a:srgbClr val="C00000"/>
                </a:solidFill>
              </a:rPr>
              <a:t>зап. слоя велико!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728" y="5715016"/>
            <a:ext cx="2459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R </a:t>
            </a:r>
            <a:r>
              <a:rPr lang="ru-RU" b="1" dirty="0" smtClean="0">
                <a:solidFill>
                  <a:srgbClr val="C00000"/>
                </a:solidFill>
              </a:rPr>
              <a:t>з.с. уменьшилось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86446" y="6286520"/>
            <a:ext cx="2361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R</a:t>
            </a:r>
            <a:r>
              <a:rPr lang="ru-RU" b="1" dirty="0" smtClean="0">
                <a:solidFill>
                  <a:srgbClr val="C00000"/>
                </a:solidFill>
              </a:rPr>
              <a:t> з.с. увеличилось.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7686" y="357187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d= 10 </a:t>
            </a:r>
            <a:r>
              <a:rPr lang="en-US" b="1" dirty="0" smtClean="0">
                <a:latin typeface="Corbel"/>
              </a:rPr>
              <a:t>¯⁵ c</a:t>
            </a:r>
            <a:r>
              <a:rPr lang="ru-RU" b="1" dirty="0" smtClean="0">
                <a:latin typeface="Corbel"/>
              </a:rPr>
              <a:t>м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://userdocs.ru/pars_docs/refs/13/12142/12142_html_621dcb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3286124"/>
            <a:ext cx="2428892" cy="928694"/>
          </a:xfrm>
          <a:prstGeom prst="rect">
            <a:avLst/>
          </a:prstGeom>
          <a:noFill/>
        </p:spPr>
      </p:pic>
      <p:pic>
        <p:nvPicPr>
          <p:cNvPr id="6146" name="Picture 2" descr="https://im1-tub-ru.yandex.net/i?id=9c7df3eb0d6795b70e4f41226e9c1758&amp;n=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357298"/>
            <a:ext cx="3071834" cy="2928958"/>
          </a:xfrm>
          <a:prstGeom prst="rect">
            <a:avLst/>
          </a:prstGeom>
          <a:noFill/>
        </p:spPr>
      </p:pic>
      <p:pic>
        <p:nvPicPr>
          <p:cNvPr id="6148" name="Picture 4" descr="https://im0-tub-ru.yandex.net/i?id=8124a2ecca07e25f4a062f62520a6f64&amp;n=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000108"/>
            <a:ext cx="3643338" cy="2214578"/>
          </a:xfrm>
          <a:prstGeom prst="rect">
            <a:avLst/>
          </a:prstGeom>
          <a:noFill/>
        </p:spPr>
      </p:pic>
      <p:pic>
        <p:nvPicPr>
          <p:cNvPr id="6154" name="Picture 10" descr="https://im2-tub-ru.yandex.net/i?id=58f3f390b538ee3df58c04126c53fe97&amp;n=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4500570"/>
            <a:ext cx="3000396" cy="185738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214290"/>
            <a:ext cx="10501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solidFill>
                  <a:schemeClr val="bg2">
                    <a:lumMod val="50000"/>
                  </a:schemeClr>
                </a:solidFill>
              </a:rPr>
              <a:t>Свойство контакта полупроводников с разным типом проводимости</a:t>
            </a:r>
            <a:endParaRPr lang="ru-RU" sz="2000" b="1" i="1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84" y="714356"/>
            <a:ext cx="24737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pc="300" dirty="0" smtClean="0"/>
              <a:t>n – p </a:t>
            </a:r>
            <a:r>
              <a:rPr lang="ru-RU" sz="2000" b="1" spc="300" dirty="0" smtClean="0"/>
              <a:t>переход</a:t>
            </a:r>
            <a:endParaRPr lang="ru-RU" sz="2000" b="1" spc="300" dirty="0"/>
          </a:p>
        </p:txBody>
      </p:sp>
      <p:sp>
        <p:nvSpPr>
          <p:cNvPr id="10" name="TextBox 9"/>
          <p:cNvSpPr txBox="1"/>
          <p:nvPr/>
        </p:nvSpPr>
        <p:spPr>
          <a:xfrm>
            <a:off x="857224" y="642918"/>
            <a:ext cx="33054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Х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а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р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а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к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т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е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р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т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к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а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3306" y="4857760"/>
            <a:ext cx="51299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i="1" u="sng" dirty="0" smtClean="0">
                <a:solidFill>
                  <a:schemeClr val="bg2">
                    <a:lumMod val="50000"/>
                  </a:schemeClr>
                </a:solidFill>
              </a:rPr>
              <a:t>Основное свойство </a:t>
            </a:r>
            <a:r>
              <a:rPr lang="en-US" sz="2000" b="1" i="1" u="sng" dirty="0" smtClean="0">
                <a:solidFill>
                  <a:srgbClr val="C00000"/>
                </a:solidFill>
              </a:rPr>
              <a:t>n – p </a:t>
            </a:r>
            <a:r>
              <a:rPr lang="ru-RU" sz="2000" b="1" i="1" u="sng" dirty="0" smtClean="0">
                <a:solidFill>
                  <a:srgbClr val="C00000"/>
                </a:solidFill>
              </a:rPr>
              <a:t>перехода  </a:t>
            </a:r>
            <a:r>
              <a:rPr lang="ru-RU" sz="2000" b="1" i="1" u="sng" dirty="0" smtClean="0">
                <a:solidFill>
                  <a:schemeClr val="bg2">
                    <a:lumMod val="50000"/>
                  </a:schemeClr>
                </a:solidFill>
              </a:rPr>
              <a:t>-  </a:t>
            </a:r>
          </a:p>
          <a:p>
            <a:pPr>
              <a:lnSpc>
                <a:spcPct val="150000"/>
              </a:lnSpc>
            </a:pPr>
            <a:r>
              <a:rPr lang="ru-RU" sz="2000" b="1" i="1" u="sng" dirty="0" smtClean="0">
                <a:solidFill>
                  <a:srgbClr val="C00000"/>
                </a:solidFill>
              </a:rPr>
              <a:t>Односторонняя проводимость</a:t>
            </a:r>
            <a:endParaRPr lang="ru-RU" sz="2000" b="1" i="1" u="sng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1142984"/>
            <a:ext cx="333746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В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о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л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ь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т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а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м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п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е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р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н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а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я</a:t>
            </a: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57884" y="4071942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spc="300" dirty="0" smtClean="0">
                <a:solidFill>
                  <a:srgbClr val="C00000"/>
                </a:solidFill>
              </a:rPr>
              <a:t>Прямой переход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5643578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Обратный переход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im1-tub-ru.yandex.net/i?id=a0ebe673c60791ea154226eef3db7b86&amp;n=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57166"/>
            <a:ext cx="3286148" cy="31432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072330" y="500042"/>
            <a:ext cx="1301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Германий</a:t>
            </a:r>
          </a:p>
          <a:p>
            <a:r>
              <a:rPr lang="ru-RU" dirty="0" smtClean="0"/>
              <a:t>-катод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072330" y="1357298"/>
            <a:ext cx="1151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Индий –</a:t>
            </a:r>
          </a:p>
          <a:p>
            <a:r>
              <a:rPr lang="ru-RU" dirty="0" smtClean="0"/>
              <a:t>анод</a:t>
            </a:r>
            <a:endParaRPr lang="ru-RU" dirty="0"/>
          </a:p>
        </p:txBody>
      </p:sp>
      <p:sp>
        <p:nvSpPr>
          <p:cNvPr id="14338" name="AutoShape 2" descr="Картинки по запросу солнечные батаре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2290" name="Picture 2" descr="Полупроводниковые диод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786190"/>
            <a:ext cx="5286412" cy="1676400"/>
          </a:xfrm>
          <a:prstGeom prst="rect">
            <a:avLst/>
          </a:prstGeom>
          <a:noFill/>
        </p:spPr>
      </p:pic>
      <p:pic>
        <p:nvPicPr>
          <p:cNvPr id="12292" name="Picture 4" descr="https://im2-tub-ru.yandex.net/i?id=c1e631ddba6b368ba0ade30e85a2c47a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928670"/>
            <a:ext cx="2257425" cy="1428750"/>
          </a:xfrm>
          <a:prstGeom prst="rect">
            <a:avLst/>
          </a:prstGeom>
          <a:noFill/>
        </p:spPr>
      </p:pic>
      <p:pic>
        <p:nvPicPr>
          <p:cNvPr id="12294" name="Picture 6" descr="https://im2-tub-ru.yandex.net/i?id=66699f0dcbb19beebb754c8b95c7d42b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928670"/>
            <a:ext cx="1962150" cy="1428750"/>
          </a:xfrm>
          <a:prstGeom prst="rect">
            <a:avLst/>
          </a:prstGeom>
          <a:noFill/>
        </p:spPr>
      </p:pic>
      <p:pic>
        <p:nvPicPr>
          <p:cNvPr id="12300" name="Picture 12" descr="https://im0-tub-ru.yandex.net/i?id=511387a35574be6b660191a7d0bd38e4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1538" y="2500306"/>
            <a:ext cx="2857500" cy="1228726"/>
          </a:xfrm>
          <a:prstGeom prst="rect">
            <a:avLst/>
          </a:prstGeom>
          <a:noFill/>
        </p:spPr>
      </p:pic>
      <p:pic>
        <p:nvPicPr>
          <p:cNvPr id="12304" name="Picture 16" descr="https://im1-tub-ru.yandex.net/i?id=c6dd6266bc7b6ccdfd4aba64836bc512&amp;n=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9454" y="4000504"/>
            <a:ext cx="1876425" cy="142875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85720" y="285728"/>
            <a:ext cx="4572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spc="300" dirty="0" smtClean="0">
                <a:solidFill>
                  <a:schemeClr val="bg2">
                    <a:lumMod val="50000"/>
                  </a:schemeClr>
                </a:solidFill>
              </a:rPr>
              <a:t>Полупроводниковый диод</a:t>
            </a:r>
            <a:endParaRPr lang="ru-RU" sz="2000" b="1" i="1" u="sng" spc="3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910" y="5643578"/>
            <a:ext cx="81772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dirty="0" smtClean="0"/>
              <a:t>Главное свойство – односторонняя проводимость. Используется для</a:t>
            </a:r>
          </a:p>
          <a:p>
            <a:pPr algn="r"/>
            <a:r>
              <a:rPr lang="ru-RU" b="1" dirty="0" smtClean="0"/>
              <a:t>выпрямления слабых токов в радиоприемниках, телевизорах, </a:t>
            </a:r>
          </a:p>
          <a:p>
            <a:pPr algn="r"/>
            <a:r>
              <a:rPr lang="ru-RU" b="1" dirty="0" smtClean="0"/>
              <a:t>и сильных токов в ЭД трамваев, электровозов.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Ток в различных среда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928670"/>
            <a:ext cx="7500990" cy="51435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357166"/>
            <a:ext cx="7962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dirty="0" smtClean="0">
                <a:solidFill>
                  <a:schemeClr val="bg2">
                    <a:lumMod val="50000"/>
                  </a:schemeClr>
                </a:solidFill>
              </a:rPr>
              <a:t>Принцип работы полупроводникового устройства</a:t>
            </a:r>
            <a:endParaRPr lang="ru-RU" sz="2400" b="1" i="1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3636" y="2643182"/>
            <a:ext cx="2473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Основные носители</a:t>
            </a:r>
          </a:p>
          <a:p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зарядов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5143512"/>
            <a:ext cx="2733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Неосновные носители</a:t>
            </a:r>
          </a:p>
          <a:p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зарядов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5412" y="5929330"/>
            <a:ext cx="6548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Виды диодов – плоскостные и точечные. Достоинства:</a:t>
            </a:r>
          </a:p>
          <a:p>
            <a:r>
              <a:rPr lang="ru-RU" b="1" dirty="0" smtClean="0"/>
              <a:t>Малые размеры и масса, высокий к.п.д., прочны.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С физикой - от счетов к современным компьютера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714356"/>
            <a:ext cx="2786082" cy="4305301"/>
          </a:xfrm>
          <a:prstGeom prst="rect">
            <a:avLst/>
          </a:prstGeom>
          <a:noFill/>
        </p:spPr>
      </p:pic>
      <p:pic>
        <p:nvPicPr>
          <p:cNvPr id="4100" name="Picture 4" descr="Транзистор - полупроводниковый триод - Картинка 6877/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5929322" cy="435771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500042"/>
            <a:ext cx="3903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u="sng" spc="1010" dirty="0" smtClean="0">
                <a:solidFill>
                  <a:schemeClr val="bg2">
                    <a:lumMod val="50000"/>
                  </a:schemeClr>
                </a:solidFill>
              </a:rPr>
              <a:t>транзисторы</a:t>
            </a:r>
            <a:endParaRPr lang="ru-RU" sz="2800" b="1" i="1" u="sng" spc="101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029" y="5786454"/>
            <a:ext cx="8460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Применяются в качестве усилителей в радиотехнике, в электротехнике.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s://im0-tub-ru.yandex.net/i?id=40f3f0c1a1a082cb23c023f15386ca12&amp;n=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4357694"/>
            <a:ext cx="3571900" cy="2143140"/>
          </a:xfrm>
          <a:prstGeom prst="rect">
            <a:avLst/>
          </a:prstGeom>
          <a:noFill/>
        </p:spPr>
      </p:pic>
      <p:pic>
        <p:nvPicPr>
          <p:cNvPr id="28678" name="Picture 6" descr="https://im1-tub-ru.yandex.net/i?id=ef49bf80daca4e7ecc10edab699ac247&amp;n=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572008"/>
            <a:ext cx="3071834" cy="1857388"/>
          </a:xfrm>
          <a:prstGeom prst="rect">
            <a:avLst/>
          </a:prstGeom>
          <a:noFill/>
        </p:spPr>
      </p:pic>
      <p:pic>
        <p:nvPicPr>
          <p:cNvPr id="28680" name="Picture 8" descr="https://im3-tub-ru.yandex.net/i?id=aff5ab842324139d888b7140fa9696ef&amp;n=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000108"/>
            <a:ext cx="3000396" cy="3000396"/>
          </a:xfrm>
          <a:prstGeom prst="rect">
            <a:avLst/>
          </a:prstGeom>
          <a:noFill/>
        </p:spPr>
      </p:pic>
      <p:pic>
        <p:nvPicPr>
          <p:cNvPr id="28682" name="Picture 10" descr="МИНИАТЮРНЫЙ, НАДЕЖНЫЙ? . - В КОСМОС! . - ФИЗИКА И ЕЕ ЗАКОНЫ - ПОЗНАЕМ МИР ВМЕСТЕ - ШКОЛЬНЫЕ ДИСЦИПЛИНЫ В ТАБЛИЦАХ - ЗА ПАРТОЙ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714356"/>
            <a:ext cx="5000660" cy="35719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85786" y="214290"/>
            <a:ext cx="6761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spc="600" dirty="0" smtClean="0">
                <a:solidFill>
                  <a:schemeClr val="bg2">
                    <a:lumMod val="50000"/>
                  </a:schemeClr>
                </a:solidFill>
              </a:rPr>
              <a:t>Полупроводниковые приборы</a:t>
            </a:r>
            <a:endParaRPr lang="ru-RU" sz="2400" b="1" i="1" u="sng" spc="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Интегральные схемы - Картинка 6880/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7715304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Фотоэлементы и термоэлементы</a:t>
            </a:r>
            <a:endParaRPr lang="ru-RU" dirty="0"/>
          </a:p>
        </p:txBody>
      </p:sp>
      <p:pic>
        <p:nvPicPr>
          <p:cNvPr id="3076" name="Picture 4" descr="Фотоэлемент - Презентация 19794/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и по запросу фотоэлементы и термоэлементы полупроводников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2500330" cy="2428892"/>
          </a:xfrm>
          <a:prstGeom prst="rect">
            <a:avLst/>
          </a:prstGeom>
          <a:noFill/>
        </p:spPr>
      </p:pic>
      <p:pic>
        <p:nvPicPr>
          <p:cNvPr id="32772" name="Picture 4" descr="Картинки по запросу фотоэлементы и термоэлементы полупроводниковы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285728"/>
            <a:ext cx="2643206" cy="2143140"/>
          </a:xfrm>
          <a:prstGeom prst="rect">
            <a:avLst/>
          </a:prstGeom>
          <a:noFill/>
        </p:spPr>
      </p:pic>
      <p:pic>
        <p:nvPicPr>
          <p:cNvPr id="32774" name="Picture 6" descr="Картинки по запросу фотоэлементы и термоэлементы полупроводниковы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357562"/>
            <a:ext cx="2643206" cy="2357454"/>
          </a:xfrm>
          <a:prstGeom prst="rect">
            <a:avLst/>
          </a:prstGeom>
          <a:noFill/>
        </p:spPr>
      </p:pic>
      <p:pic>
        <p:nvPicPr>
          <p:cNvPr id="32776" name="Picture 8" descr="https://encrypted-tbn2.gstatic.com/images?q=tbn:ANd9GcRKpPWerLsp7AtJzESZGs5YPe5sdN-fYMmii-pdm6otbDJjEPycgaKpg-FV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2643182"/>
            <a:ext cx="3286148" cy="1881191"/>
          </a:xfrm>
          <a:prstGeom prst="rect">
            <a:avLst/>
          </a:prstGeom>
          <a:noFill/>
        </p:spPr>
      </p:pic>
      <p:pic>
        <p:nvPicPr>
          <p:cNvPr id="32778" name="Picture 10" descr="Картинки по запросу солнечные батаре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8" y="928670"/>
            <a:ext cx="3009900" cy="1524001"/>
          </a:xfrm>
          <a:prstGeom prst="rect">
            <a:avLst/>
          </a:prstGeom>
          <a:noFill/>
        </p:spPr>
      </p:pic>
      <p:pic>
        <p:nvPicPr>
          <p:cNvPr id="32780" name="Picture 12" descr="Картинки по запросу солнечные батаре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2393139" y="3464720"/>
            <a:ext cx="3786215" cy="2428892"/>
          </a:xfrm>
          <a:prstGeom prst="rect">
            <a:avLst/>
          </a:prstGeom>
          <a:noFill/>
        </p:spPr>
      </p:pic>
      <p:pic>
        <p:nvPicPr>
          <p:cNvPr id="32782" name="Picture 14" descr="Картинки по запросу солнечные батареи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43570" y="4714860"/>
            <a:ext cx="3286148" cy="214314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1472" y="357166"/>
            <a:ext cx="5514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spc="300" dirty="0" smtClean="0">
                <a:solidFill>
                  <a:schemeClr val="bg2">
                    <a:lumMod val="50000"/>
                  </a:schemeClr>
                </a:solidFill>
              </a:rPr>
              <a:t>Применение фотоэлементов</a:t>
            </a:r>
            <a:endParaRPr lang="ru-RU" sz="2400" b="1" i="1" u="sng" spc="3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Нтр в физике. . Плюсы и минусы достижений нау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-1"/>
            <a:ext cx="9144000" cy="6858001"/>
          </a:xfrm>
          <a:prstGeom prst="rect">
            <a:avLst/>
          </a:prstGeom>
          <a:noFill/>
        </p:spPr>
      </p:pic>
      <p:pic>
        <p:nvPicPr>
          <p:cNvPr id="4098" name="Picture 2" descr="https://im3-tub-ru.yandex.net/i?id=9f45d18ccff0a64cb0c5112a2d729af7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5725" y="4786322"/>
            <a:ext cx="14382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Что такое полупроводник?</a:t>
            </a:r>
          </a:p>
          <a:p>
            <a:pPr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Откуда взялись электроны и дырки?</a:t>
            </a:r>
          </a:p>
          <a:p>
            <a:pPr>
              <a:lnSpc>
                <a:spcPct val="110000"/>
              </a:lnSpc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Что получится при добавлении  мышьяка в </a:t>
            </a:r>
            <a:r>
              <a:rPr lang="ru-RU" dirty="0" smtClean="0"/>
              <a:t>германий? </a:t>
            </a: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Полупроводники идут на контакт.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Одностороняя проводимость – не только на дорогах.</a:t>
            </a: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Диоды, транзисторы, светодиоды, фотоэлементы – где с ними встречаемся?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Autofit/>
          </a:bodyPr>
          <a:lstStyle/>
          <a:p>
            <a:pPr algn="ctr"/>
            <a:r>
              <a:rPr lang="ru-RU" sz="3200" b="0" i="1" u="sng" spc="600" dirty="0" smtClean="0">
                <a:solidFill>
                  <a:schemeClr val="bg2">
                    <a:lumMod val="50000"/>
                  </a:schemeClr>
                </a:solidFill>
              </a:rPr>
              <a:t>Сегодня на уроке</a:t>
            </a:r>
            <a:r>
              <a:rPr lang="ru-RU" sz="3200" spc="6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ru-RU" sz="3200" spc="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1506" name="Picture 2" descr="Обои на kards.qip.ru - 3d-графика - Знак вопроса - Закач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214290"/>
            <a:ext cx="1790700" cy="1428750"/>
          </a:xfrm>
          <a:prstGeom prst="rect">
            <a:avLst/>
          </a:prstGeom>
          <a:noFill/>
        </p:spPr>
      </p:pic>
      <p:pic>
        <p:nvPicPr>
          <p:cNvPr id="21508" name="Picture 4" descr="https://im1-tub-ru.yandex.net/i?id=ede039f9d683b4b5f5227c929d9690bc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1543050" cy="1428750"/>
          </a:xfrm>
          <a:prstGeom prst="rect">
            <a:avLst/>
          </a:prstGeom>
          <a:noFill/>
        </p:spPr>
      </p:pic>
      <p:pic>
        <p:nvPicPr>
          <p:cNvPr id="21510" name="Picture 6" descr="https://im2-tub-ru.yandex.net/i?id=22dcfc068bd95be312cef553ead02380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24695" y="5857892"/>
            <a:ext cx="1819305" cy="785818"/>
          </a:xfrm>
          <a:prstGeom prst="rect">
            <a:avLst/>
          </a:prstGeom>
          <a:noFill/>
        </p:spPr>
      </p:pic>
      <p:pic>
        <p:nvPicPr>
          <p:cNvPr id="21512" name="Picture 8" descr="https://im0-tub-ru.yandex.net/i?id=23ce7e7dd5945d1d10103bccaa67cc10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6000768"/>
            <a:ext cx="1500198" cy="857232"/>
          </a:xfrm>
          <a:prstGeom prst="rect">
            <a:avLst/>
          </a:prstGeom>
          <a:noFill/>
        </p:spPr>
      </p:pic>
      <p:pic>
        <p:nvPicPr>
          <p:cNvPr id="21514" name="Picture 10" descr="https://im0-tub-ru.yandex.net/i?id=1960ca9b67748cadd8d2c0473f416c8b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5929306"/>
            <a:ext cx="1371600" cy="928694"/>
          </a:xfrm>
          <a:prstGeom prst="rect">
            <a:avLst/>
          </a:prstGeom>
          <a:noFill/>
        </p:spPr>
      </p:pic>
      <p:pic>
        <p:nvPicPr>
          <p:cNvPr id="21516" name="Picture 12" descr="https://im1-tub-ru.yandex.net/i?id=94c45e4cbda6a4bcae4e1a4da936f48c&amp;n=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15338" y="3071810"/>
            <a:ext cx="642942" cy="1214446"/>
          </a:xfrm>
          <a:prstGeom prst="rect">
            <a:avLst/>
          </a:prstGeom>
          <a:noFill/>
        </p:spPr>
      </p:pic>
      <p:pic>
        <p:nvPicPr>
          <p:cNvPr id="21518" name="Picture 14" descr="https://im0-tub-ru.yandex.net/i?id=e7129a8f1d8fcde01be71def7c1fb702&amp;n=2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72408" y="4500570"/>
            <a:ext cx="1071592" cy="785818"/>
          </a:xfrm>
          <a:prstGeom prst="rect">
            <a:avLst/>
          </a:prstGeom>
          <a:noFill/>
        </p:spPr>
      </p:pic>
      <p:pic>
        <p:nvPicPr>
          <p:cNvPr id="21520" name="Picture 16" descr="https://im0-tub-ru.yandex.net/i?id=1960ca9b67748cadd8d2c0473f416c8b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58120" y="1785926"/>
            <a:ext cx="1085880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0-tub-ru.yandex.net/i?id=76aa3acdaf76f3fdfa39e891c2a6ac0d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3571876"/>
            <a:ext cx="1304925" cy="1428750"/>
          </a:xfrm>
          <a:prstGeom prst="rect">
            <a:avLst/>
          </a:prstGeom>
          <a:noFill/>
        </p:spPr>
      </p:pic>
      <p:pic>
        <p:nvPicPr>
          <p:cNvPr id="3080" name="Picture 8" descr="https://im2-tub-ru.yandex.net/i?id=ece286709a6d85ea685475be45ecbe2f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8" y="5214950"/>
            <a:ext cx="1466850" cy="1428750"/>
          </a:xfrm>
          <a:prstGeom prst="rect">
            <a:avLst/>
          </a:prstGeom>
          <a:noFill/>
        </p:spPr>
      </p:pic>
      <p:pic>
        <p:nvPicPr>
          <p:cNvPr id="3084" name="Picture 12" descr="Светодиодная технолог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596" y="785794"/>
            <a:ext cx="4143404" cy="2643206"/>
          </a:xfrm>
          <a:prstGeom prst="rect">
            <a:avLst/>
          </a:prstGeom>
          <a:noFill/>
        </p:spPr>
      </p:pic>
      <p:pic>
        <p:nvPicPr>
          <p:cNvPr id="3086" name="Picture 14" descr="https://im0-tub-ru.yandex.net/i?id=c2426476dec90a8176839ef2443def0e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5214950"/>
            <a:ext cx="1304925" cy="1428750"/>
          </a:xfrm>
          <a:prstGeom prst="rect">
            <a:avLst/>
          </a:prstGeom>
          <a:noFill/>
        </p:spPr>
      </p:pic>
      <p:pic>
        <p:nvPicPr>
          <p:cNvPr id="3088" name="Picture 16" descr="https://im1-tub-ru.yandex.net/i?id=4b78bfbb33e95f4cc671b34c76e53502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5214950"/>
            <a:ext cx="1905000" cy="1428750"/>
          </a:xfrm>
          <a:prstGeom prst="rect">
            <a:avLst/>
          </a:prstGeom>
          <a:noFill/>
        </p:spPr>
      </p:pic>
      <p:pic>
        <p:nvPicPr>
          <p:cNvPr id="3090" name="Picture 18" descr="https://im3-tub-ru.yandex.net/i?id=939b1bb9115bc44a3ae73bb97620bb5c&amp;n=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4286256"/>
            <a:ext cx="2500330" cy="1643064"/>
          </a:xfrm>
          <a:prstGeom prst="rect">
            <a:avLst/>
          </a:prstGeom>
          <a:noFill/>
        </p:spPr>
      </p:pic>
      <p:pic>
        <p:nvPicPr>
          <p:cNvPr id="3092" name="Picture 20" descr="https://im0-tub-ru.yandex.net/i?id=2b46baea77b38856bdcea35aa99d08b7&amp;n=2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0800000">
            <a:off x="3571868" y="1500174"/>
            <a:ext cx="1609725" cy="1428750"/>
          </a:xfrm>
          <a:prstGeom prst="rect">
            <a:avLst/>
          </a:prstGeom>
          <a:noFill/>
        </p:spPr>
      </p:pic>
      <p:pic>
        <p:nvPicPr>
          <p:cNvPr id="3094" name="Picture 22" descr="Диод светоизлучающий - Картинка 6879/2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857232"/>
            <a:ext cx="3214710" cy="221457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714480" y="214290"/>
            <a:ext cx="6418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spc="300" dirty="0" smtClean="0">
                <a:solidFill>
                  <a:schemeClr val="bg2">
                    <a:lumMod val="50000"/>
                  </a:schemeClr>
                </a:solidFill>
              </a:rPr>
              <a:t>Светодиоды полупроводниковые</a:t>
            </a:r>
            <a:endParaRPr lang="ru-RU" sz="2400" b="1" i="1" u="sng" spc="3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035" y="3500438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Светодиоды – приборы, преобразующие электрическую энергию в световую.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Излучают кванты света под действием приложенного напряжения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6" descr="Картинки по запросу фотоэлементы и термоэлементы полупроводников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142984"/>
            <a:ext cx="3357586" cy="3300420"/>
          </a:xfrm>
          <a:prstGeom prst="rect">
            <a:avLst/>
          </a:prstGeom>
          <a:noFill/>
        </p:spPr>
      </p:pic>
      <p:pic>
        <p:nvPicPr>
          <p:cNvPr id="36872" name="Picture 8" descr="Картинки по запросу фотоэлементы и термоэлементы полупроводниковы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142984"/>
            <a:ext cx="3143272" cy="31432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6" y="357166"/>
            <a:ext cx="7066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spc="300" dirty="0" smtClean="0">
                <a:solidFill>
                  <a:schemeClr val="bg2">
                    <a:lumMod val="50000"/>
                  </a:schemeClr>
                </a:solidFill>
              </a:rPr>
              <a:t>Полупроводниковые термоэлементы</a:t>
            </a:r>
            <a:endParaRPr lang="ru-RU" sz="2400" b="1" i="1" u="sng" spc="3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5143512"/>
            <a:ext cx="6335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Преобразуют внутреннюю энергию в электрическую.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35795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1.Какими носителями электрического заряда создается ток в металлах и в чистых полупроводниках?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А</a:t>
            </a:r>
            <a:r>
              <a:rPr lang="ru-RU" sz="1400" dirty="0" smtClean="0"/>
              <a:t>. И в металлах, и в полупроводниках только электронами.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Б</a:t>
            </a:r>
            <a:r>
              <a:rPr lang="ru-RU" sz="1400" dirty="0" smtClean="0"/>
              <a:t>. В металлах только электронами, в полупроводниках только « дырками».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В</a:t>
            </a:r>
            <a:r>
              <a:rPr lang="ru-RU" sz="1400" dirty="0" smtClean="0"/>
              <a:t>. В металлах только электронами, в полупроводниках электронами и «дырками».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Г</a:t>
            </a:r>
            <a:r>
              <a:rPr lang="ru-RU" sz="1400" dirty="0" smtClean="0"/>
              <a:t>.В металлах и полупроводниках ионами.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2. Какой тип проводимости преобладает в полупроводниках с  примесями?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А.</a:t>
            </a:r>
            <a:r>
              <a:rPr lang="ru-RU" sz="1400" dirty="0" smtClean="0"/>
              <a:t> Электронная.  </a:t>
            </a:r>
            <a:r>
              <a:rPr lang="ru-RU" sz="1400" dirty="0" smtClean="0">
                <a:solidFill>
                  <a:srgbClr val="7030A0"/>
                </a:solidFill>
              </a:rPr>
              <a:t>Б.</a:t>
            </a:r>
            <a:r>
              <a:rPr lang="ru-RU" sz="1400" dirty="0" smtClean="0"/>
              <a:t> Дырочная.   </a:t>
            </a:r>
            <a:r>
              <a:rPr lang="ru-RU" sz="1400" dirty="0" smtClean="0">
                <a:solidFill>
                  <a:srgbClr val="7030A0"/>
                </a:solidFill>
              </a:rPr>
              <a:t>В. </a:t>
            </a:r>
            <a:r>
              <a:rPr lang="ru-RU" sz="1400" dirty="0" smtClean="0"/>
              <a:t>В равной степени электронная и дырочная.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Г</a:t>
            </a:r>
            <a:r>
              <a:rPr lang="ru-RU" sz="1400" dirty="0" smtClean="0"/>
              <a:t>. Ионная.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3. Как зависит сопротивление от температуры в металлах и в полупроводниках?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А</a:t>
            </a:r>
            <a:r>
              <a:rPr lang="ru-RU" sz="1400" dirty="0" smtClean="0"/>
              <a:t>.В  металлах  увеличивается, а в полупроводниках уменьшается с ростом температуры.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Б.</a:t>
            </a:r>
            <a:r>
              <a:rPr lang="ru-RU" sz="1400" dirty="0" smtClean="0"/>
              <a:t> В металлах уменьшается, а в полупроводниках увеличивается с ростом температуры.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В.</a:t>
            </a:r>
            <a:r>
              <a:rPr lang="ru-RU" sz="1400" dirty="0" smtClean="0"/>
              <a:t> В металлах не изменяется, а в полупроводниках уменьшается с изменением температуры.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Г.</a:t>
            </a:r>
            <a:r>
              <a:rPr lang="ru-RU" sz="1400" dirty="0" smtClean="0"/>
              <a:t> В металлах увеличивается с изменением температуры, а в полупроводниках не изменяется.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4. Применяется ли закон Ома для тока в полупроводниках и в металлах?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А</a:t>
            </a:r>
            <a:r>
              <a:rPr lang="ru-RU" sz="1400" dirty="0" smtClean="0"/>
              <a:t>. Для тока в полупроводниках применяется, а для тока в металлах нет.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Б</a:t>
            </a:r>
            <a:r>
              <a:rPr lang="ru-RU" sz="1400" dirty="0" smtClean="0"/>
              <a:t>. Для тока в металлах применяется, а для тока в полупроводниках нет.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В.</a:t>
            </a:r>
            <a:r>
              <a:rPr lang="ru-RU" sz="1400" dirty="0" smtClean="0"/>
              <a:t> Применяется и для тока в металлах, и для тока в полупроводниках.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Г</a:t>
            </a:r>
            <a:r>
              <a:rPr lang="ru-RU" sz="1400" dirty="0" smtClean="0"/>
              <a:t>. Не применяется ни в каком случае.                    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71480"/>
          </a:xfrm>
        </p:spPr>
        <p:txBody>
          <a:bodyPr>
            <a:normAutofit/>
          </a:bodyPr>
          <a:lstStyle/>
          <a:p>
            <a:pPr algn="ctr"/>
            <a:r>
              <a:rPr lang="ru-RU" sz="2800" u="sng" dirty="0" smtClean="0">
                <a:solidFill>
                  <a:schemeClr val="bg2">
                    <a:lumMod val="25000"/>
                  </a:schemeClr>
                </a:solidFill>
              </a:rPr>
              <a:t>Задания для самоконтроля</a:t>
            </a:r>
            <a:endParaRPr lang="ru-RU" sz="2800" u="sng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7686" y="6286520"/>
            <a:ext cx="2533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1.В   2.А    3.А    4.Б.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Презентация на тему: &quot;ОБЩИЕ СВЕДЕНИЯ ОБ ЭЛЕМЕНТНОЙ БАЗЕ ИЗДЕЛЕЙ ТСО. . Тема: 3/1.&quot;. 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46"/>
            <a:ext cx="7620000" cy="578645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5984" y="357166"/>
            <a:ext cx="4714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u="sng" dirty="0" smtClean="0">
                <a:solidFill>
                  <a:schemeClr val="bg2">
                    <a:lumMod val="50000"/>
                  </a:schemeClr>
                </a:solidFill>
              </a:rPr>
              <a:t>ПОЛУПРОВОДНИКИ</a:t>
            </a:r>
            <a:endParaRPr lang="ru-RU" sz="3200" i="1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8" y="2357430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800" b="1" i="1" spc="300" dirty="0" smtClean="0">
                <a:solidFill>
                  <a:srgbClr val="C00000"/>
                </a:solidFill>
                <a:latin typeface="Corbel"/>
              </a:rPr>
              <a:t>ρ</a:t>
            </a:r>
            <a:r>
              <a:rPr lang="ru-RU" sz="2800" b="1" i="1" spc="300" dirty="0" smtClean="0">
                <a:solidFill>
                  <a:srgbClr val="C00000"/>
                </a:solidFill>
                <a:latin typeface="Corbel"/>
              </a:rPr>
              <a:t> </a:t>
            </a:r>
            <a:r>
              <a:rPr lang="ru-RU" sz="1400" b="1" i="1" spc="300" dirty="0" smtClean="0">
                <a:solidFill>
                  <a:srgbClr val="C00000"/>
                </a:solidFill>
                <a:latin typeface="Corbel"/>
              </a:rPr>
              <a:t>металлов </a:t>
            </a:r>
            <a:r>
              <a:rPr lang="ru-RU" sz="2800" b="1" i="1" spc="300" dirty="0" smtClean="0">
                <a:solidFill>
                  <a:srgbClr val="C00000"/>
                </a:solidFill>
                <a:latin typeface="Corbel"/>
              </a:rPr>
              <a:t> ‹  </a:t>
            </a:r>
            <a:r>
              <a:rPr lang="el-GR" sz="2800" b="1" i="1" spc="300" dirty="0" smtClean="0">
                <a:solidFill>
                  <a:srgbClr val="C00000"/>
                </a:solidFill>
                <a:latin typeface="Corbel"/>
              </a:rPr>
              <a:t>ρ</a:t>
            </a:r>
            <a:r>
              <a:rPr lang="ru-RU" sz="2800" b="1" i="1" spc="300" dirty="0" smtClean="0">
                <a:solidFill>
                  <a:srgbClr val="C00000"/>
                </a:solidFill>
                <a:latin typeface="Corbel"/>
              </a:rPr>
              <a:t> </a:t>
            </a:r>
            <a:r>
              <a:rPr lang="ru-RU" sz="1400" b="1" i="1" spc="300" dirty="0" smtClean="0">
                <a:solidFill>
                  <a:srgbClr val="C00000"/>
                </a:solidFill>
                <a:latin typeface="Corbel"/>
              </a:rPr>
              <a:t>полупров .</a:t>
            </a:r>
            <a:r>
              <a:rPr lang="ru-RU" sz="2800" b="1" i="1" spc="300" dirty="0" smtClean="0">
                <a:solidFill>
                  <a:srgbClr val="C00000"/>
                </a:solidFill>
                <a:latin typeface="Corbel"/>
              </a:rPr>
              <a:t> ‹  </a:t>
            </a:r>
            <a:r>
              <a:rPr lang="el-GR" sz="2800" b="1" i="1" spc="300" dirty="0" smtClean="0">
                <a:solidFill>
                  <a:srgbClr val="C00000"/>
                </a:solidFill>
                <a:latin typeface="Corbel"/>
              </a:rPr>
              <a:t>ρ</a:t>
            </a:r>
            <a:r>
              <a:rPr lang="ru-RU" sz="2800" b="1" i="1" spc="300" dirty="0" smtClean="0">
                <a:solidFill>
                  <a:srgbClr val="C00000"/>
                </a:solidFill>
                <a:latin typeface="Corbel"/>
              </a:rPr>
              <a:t> </a:t>
            </a:r>
            <a:r>
              <a:rPr lang="ru-RU" sz="1400" b="1" i="1" spc="300" dirty="0" smtClean="0">
                <a:solidFill>
                  <a:srgbClr val="C00000"/>
                </a:solidFill>
                <a:latin typeface="Corbel"/>
              </a:rPr>
              <a:t>диэл</a:t>
            </a:r>
            <a:r>
              <a:rPr lang="ru-RU" sz="1400" b="1" i="1" spc="300" dirty="0" smtClean="0">
                <a:latin typeface="Corbel"/>
              </a:rPr>
              <a:t>.</a:t>
            </a:r>
            <a:endParaRPr lang="ru-RU" sz="1400" b="1" i="1" spc="300" dirty="0"/>
          </a:p>
        </p:txBody>
      </p:sp>
      <p:sp>
        <p:nvSpPr>
          <p:cNvPr id="6" name="TextBox 5"/>
          <p:cNvSpPr txBox="1"/>
          <p:nvPr/>
        </p:nvSpPr>
        <p:spPr>
          <a:xfrm>
            <a:off x="8786842" y="3071810"/>
            <a:ext cx="26598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 b="1" dirty="0" smtClean="0">
                <a:latin typeface="Corbel"/>
              </a:rPr>
              <a:t>ρ₁</a:t>
            </a:r>
            <a:r>
              <a:rPr lang="ru-RU" sz="1100" b="1" dirty="0" smtClean="0">
                <a:latin typeface="Corbel"/>
              </a:rPr>
              <a:t> - У С металлов</a:t>
            </a:r>
          </a:p>
          <a:p>
            <a:pPr algn="r"/>
            <a:r>
              <a:rPr lang="el-GR" sz="1100" b="1" dirty="0" smtClean="0">
                <a:latin typeface="Corbel"/>
              </a:rPr>
              <a:t>Ρ</a:t>
            </a:r>
            <a:r>
              <a:rPr lang="ru-RU" sz="1100" b="1" dirty="0" smtClean="0">
                <a:latin typeface="Corbel"/>
              </a:rPr>
              <a:t>₂ - УС полупроводников</a:t>
            </a:r>
          </a:p>
          <a:p>
            <a:pPr algn="r"/>
            <a:r>
              <a:rPr lang="el-GR" sz="1100" b="1" dirty="0" smtClean="0">
                <a:latin typeface="Corbel"/>
              </a:rPr>
              <a:t>Ρ</a:t>
            </a:r>
            <a:r>
              <a:rPr lang="ru-RU" sz="1100" b="1" dirty="0" smtClean="0">
                <a:latin typeface="Corbel"/>
              </a:rPr>
              <a:t>₃ - УС диэлектриков</a:t>
            </a:r>
            <a:endParaRPr lang="ru-RU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https://im2-tub-ru.yandex.net/i?id=2cc4a67f4c3b2d13c9e3f2e7580b993e&amp;n=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857628"/>
            <a:ext cx="3143272" cy="2357454"/>
          </a:xfrm>
          <a:prstGeom prst="rect">
            <a:avLst/>
          </a:prstGeom>
          <a:noFill/>
        </p:spPr>
      </p:pic>
      <p:pic>
        <p:nvPicPr>
          <p:cNvPr id="17416" name="Picture 8" descr="https://im2-tub-ru.yandex.net/i?id=0a7532000b7a6ef578a1d52fa67eb424&amp;n=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06" y="3286124"/>
            <a:ext cx="4500594" cy="28575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57290" y="214290"/>
            <a:ext cx="4517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dirty="0" smtClean="0">
                <a:solidFill>
                  <a:schemeClr val="bg2">
                    <a:lumMod val="50000"/>
                  </a:schemeClr>
                </a:solidFill>
              </a:rPr>
              <a:t>Строение полупроводников</a:t>
            </a:r>
            <a:endParaRPr lang="ru-RU" sz="2400" b="1" i="1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642918"/>
            <a:ext cx="864399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К полупроводникам относятся химические элементы</a:t>
            </a:r>
          </a:p>
          <a:p>
            <a:r>
              <a:rPr lang="ru-RU" sz="1400" b="1" dirty="0" smtClean="0"/>
              <a:t>германий, кремний, селен, мышьяк, индий, фосфор,…</a:t>
            </a:r>
          </a:p>
          <a:p>
            <a:r>
              <a:rPr lang="ru-RU" sz="1400" b="1" dirty="0" smtClean="0"/>
              <a:t>и их соединения. В земной коре этих соединений достигает 80%.</a:t>
            </a:r>
          </a:p>
          <a:p>
            <a:pPr lvl="2" algn="r"/>
            <a:r>
              <a:rPr lang="ru-RU" sz="1400" b="1" dirty="0" smtClean="0"/>
              <a:t>При низких температурах и в отсутствии освещенности</a:t>
            </a:r>
          </a:p>
          <a:p>
            <a:pPr lvl="2" algn="r"/>
            <a:r>
              <a:rPr lang="ru-RU" sz="1400" b="1" dirty="0" smtClean="0"/>
              <a:t>чистые п/п не проводят электрического тока, т. к. в них </a:t>
            </a:r>
          </a:p>
          <a:p>
            <a:pPr lvl="2" algn="r"/>
            <a:r>
              <a:rPr lang="ru-RU" sz="1400" b="1" dirty="0" smtClean="0"/>
              <a:t>нет свободных зарядов. Кремний и германий имеют на </a:t>
            </a:r>
          </a:p>
          <a:p>
            <a:pPr lvl="2" algn="r"/>
            <a:r>
              <a:rPr lang="ru-RU" sz="1400" b="1" dirty="0" smtClean="0"/>
              <a:t>внешней электронной оболочке по 4 (валентных) электрона.</a:t>
            </a:r>
          </a:p>
          <a:p>
            <a:pPr lvl="2" algn="r"/>
            <a:r>
              <a:rPr lang="ru-RU" sz="1400" b="1" dirty="0" smtClean="0"/>
              <a:t>В кристалле каждый из этих электронов принадлежит двум </a:t>
            </a:r>
          </a:p>
          <a:p>
            <a:pPr lvl="2" algn="r"/>
            <a:r>
              <a:rPr lang="ru-RU" sz="1400" b="1" dirty="0" smtClean="0"/>
              <a:t>соседним атомам, образуя, т. н. ковалентную связь. Эти</a:t>
            </a:r>
          </a:p>
          <a:p>
            <a:pPr lvl="2" algn="r"/>
            <a:r>
              <a:rPr lang="ru-RU" sz="1400" b="1" dirty="0" smtClean="0"/>
              <a:t>электроны участвуют в тепловом движении, но остаются на </a:t>
            </a:r>
          </a:p>
          <a:p>
            <a:pPr lvl="2" algn="r"/>
            <a:r>
              <a:rPr lang="ru-RU" sz="1400" b="1" dirty="0" smtClean="0"/>
              <a:t>своих местах в кристалле. </a:t>
            </a:r>
          </a:p>
          <a:p>
            <a:pPr algn="r"/>
            <a:r>
              <a:rPr lang="ru-RU" sz="1600" dirty="0" smtClean="0"/>
              <a:t>  </a:t>
            </a:r>
            <a:endParaRPr lang="ru-RU" sz="1600" dirty="0"/>
          </a:p>
        </p:txBody>
      </p:sp>
      <p:pic>
        <p:nvPicPr>
          <p:cNvPr id="19458" name="Picture 2" descr="https://im2-tub-ru.yandex.net/i?id=5171d2492820a172af5aea973c0d2bdf&amp;n=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9520" y="214290"/>
            <a:ext cx="1428728" cy="952522"/>
          </a:xfrm>
          <a:prstGeom prst="rect">
            <a:avLst/>
          </a:prstGeom>
          <a:noFill/>
        </p:spPr>
      </p:pic>
      <p:pic>
        <p:nvPicPr>
          <p:cNvPr id="19460" name="Picture 4" descr="https://im2-tub-ru.yandex.net/i?id=01a3361d6f842831654a27ba77b5ef87&amp;n=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1571612"/>
            <a:ext cx="1905000" cy="952500"/>
          </a:xfrm>
          <a:prstGeom prst="rect">
            <a:avLst/>
          </a:prstGeom>
          <a:noFill/>
        </p:spPr>
      </p:pic>
      <p:pic>
        <p:nvPicPr>
          <p:cNvPr id="19462" name="Picture 6" descr="https://im0-tub-ru.yandex.net/i?id=509af1bb0f2e2aec2ac288e7efcaf349&amp;n=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642918"/>
            <a:ext cx="1000132" cy="642942"/>
          </a:xfrm>
          <a:prstGeom prst="rect">
            <a:avLst/>
          </a:prstGeom>
          <a:noFill/>
        </p:spPr>
      </p:pic>
      <p:pic>
        <p:nvPicPr>
          <p:cNvPr id="19464" name="Picture 8" descr="https://im0-tub-ru.yandex.net/i?id=122e5de6eefee5de19f4f97c07d2cb97&amp;n=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2786058"/>
            <a:ext cx="1905000" cy="952500"/>
          </a:xfrm>
          <a:prstGeom prst="rect">
            <a:avLst/>
          </a:prstGeom>
          <a:noFill/>
        </p:spPr>
      </p:pic>
      <p:pic>
        <p:nvPicPr>
          <p:cNvPr id="19466" name="Picture 10" descr="https://im0-tub-ru.yandex.net/i?id=61aa9c7f5aef663f86da7868eabc9c7a&amp;n=2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14612" y="2928934"/>
            <a:ext cx="1619250" cy="1238250"/>
          </a:xfrm>
          <a:prstGeom prst="rect">
            <a:avLst/>
          </a:prstGeom>
          <a:noFill/>
        </p:spPr>
      </p:pic>
      <p:pic>
        <p:nvPicPr>
          <p:cNvPr id="19468" name="Picture 12" descr="Блог для современных людей - Страница 8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3857628"/>
            <a:ext cx="1500166" cy="785818"/>
          </a:xfrm>
          <a:prstGeom prst="rect">
            <a:avLst/>
          </a:prstGeom>
          <a:noFill/>
        </p:spPr>
      </p:pic>
      <p:pic>
        <p:nvPicPr>
          <p:cNvPr id="19470" name="Picture 14" descr="www.skif.mobi - Форум - Сделай сам. . Советы. . - Домашнему мастеру - Жизнь без врачей!(2) - Стр 08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10" y="4714884"/>
            <a:ext cx="1214446" cy="114300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14282" y="1428736"/>
            <a:ext cx="3449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е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Р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а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282" y="2714620"/>
            <a:ext cx="3465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е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л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е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н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57884" y="6143644"/>
            <a:ext cx="173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spc="600" dirty="0" smtClean="0">
                <a:solidFill>
                  <a:schemeClr val="bg2">
                    <a:lumMod val="25000"/>
                  </a:schemeClr>
                </a:solidFill>
              </a:rPr>
              <a:t>Кремний</a:t>
            </a:r>
            <a:endParaRPr lang="ru-RU" b="1" spc="6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607223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0" i="1" u="sng" dirty="0" smtClean="0">
                <a:solidFill>
                  <a:schemeClr val="bg2">
                    <a:lumMod val="50000"/>
                  </a:schemeClr>
                </a:solidFill>
              </a:rPr>
              <a:t>Собственная проводимость полупроводников</a:t>
            </a:r>
            <a:endParaRPr lang="ru-RU" sz="2400" b="0" i="1" u="sng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8450" name="Picture 18" descr="Рефераты, курсовые, купить автомобиль в кредит с зачетом утилизации, сочинения, книги - coolreferat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714356"/>
            <a:ext cx="2928958" cy="2357454"/>
          </a:xfrm>
          <a:prstGeom prst="rect">
            <a:avLst/>
          </a:prstGeom>
          <a:noFill/>
        </p:spPr>
      </p:pic>
      <p:pic>
        <p:nvPicPr>
          <p:cNvPr id="18452" name="Picture 20" descr="Основным свойством полупроводника является увеличение электрической проводимости с ростом температуры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714356"/>
            <a:ext cx="2786050" cy="2214578"/>
          </a:xfrm>
          <a:prstGeom prst="rect">
            <a:avLst/>
          </a:prstGeom>
          <a:noFill/>
        </p:spPr>
      </p:pic>
      <p:pic>
        <p:nvPicPr>
          <p:cNvPr id="18454" name="Picture 22" descr="При освобождении электрона в кристаллической решетке появляется незаполненная межатомная связь - Презентация 19771/1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928934"/>
            <a:ext cx="8501122" cy="37147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714744" y="642918"/>
            <a:ext cx="288862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</a:rPr>
              <a:t>П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р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и</a:t>
            </a:r>
          </a:p>
          <a:p>
            <a:endParaRPr lang="ru-RU" sz="1100" b="1" dirty="0" smtClean="0">
              <a:solidFill>
                <a:srgbClr val="C00000"/>
              </a:solidFill>
            </a:endParaRPr>
          </a:p>
          <a:p>
            <a:r>
              <a:rPr lang="ru-RU" sz="1100" b="1" dirty="0" smtClean="0">
                <a:solidFill>
                  <a:srgbClr val="C00000"/>
                </a:solidFill>
              </a:rPr>
              <a:t>н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а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г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р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е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в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а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н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и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и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642918"/>
            <a:ext cx="320922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П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р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и</a:t>
            </a:r>
          </a:p>
          <a:p>
            <a:endParaRPr lang="ru-RU" sz="1200" b="1" dirty="0" smtClean="0">
              <a:solidFill>
                <a:srgbClr val="FF0000"/>
              </a:solidFill>
            </a:endParaRPr>
          </a:p>
          <a:p>
            <a:r>
              <a:rPr lang="ru-RU" sz="1200" b="1" dirty="0" smtClean="0">
                <a:solidFill>
                  <a:srgbClr val="FF0000"/>
                </a:solidFill>
              </a:rPr>
              <a:t>о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с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в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е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щ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е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н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и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и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18434" name="Picture 2" descr="https://im3-tub-ru.yandex.net/i?id=9aacd63b9d8f17e9d0f4351ee9e7daef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000108"/>
            <a:ext cx="714380" cy="1785950"/>
          </a:xfrm>
          <a:prstGeom prst="rect">
            <a:avLst/>
          </a:prstGeom>
          <a:noFill/>
        </p:spPr>
      </p:pic>
      <p:pic>
        <p:nvPicPr>
          <p:cNvPr id="18436" name="Picture 4" descr="https://im3-tub-ru.yandex.net/i?id=4703cc1249b9c46544e4747020bd450f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86710" y="1214422"/>
            <a:ext cx="1104900" cy="142875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000628" y="4071942"/>
            <a:ext cx="1611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rbel"/>
              </a:rPr>
              <a:t>N</a:t>
            </a:r>
            <a:r>
              <a:rPr lang="ru-RU" b="1" dirty="0" smtClean="0">
                <a:latin typeface="Corbel"/>
              </a:rPr>
              <a:t> эл. = </a:t>
            </a:r>
            <a:r>
              <a:rPr lang="en-US" b="1" dirty="0" smtClean="0">
                <a:latin typeface="Corbel"/>
              </a:rPr>
              <a:t>N</a:t>
            </a:r>
            <a:r>
              <a:rPr lang="ru-RU" b="1" dirty="0" smtClean="0">
                <a:latin typeface="Corbel"/>
              </a:rPr>
              <a:t> дыр.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Термо и фоторезистор. Таблица / Физика / Предмет / Каталог / Издательство &quot;ДРОФ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71670" y="1500174"/>
            <a:ext cx="13869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полупроводник</a:t>
            </a:r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984" y="2000240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фольга</a:t>
            </a:r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2143116"/>
            <a:ext cx="668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корпус</a:t>
            </a:r>
            <a:endParaRPr lang="ru-RU" sz="11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2857496"/>
            <a:ext cx="8258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изолятор</a:t>
            </a:r>
            <a:endParaRPr lang="ru-RU" sz="11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2643182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вывод</a:t>
            </a:r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Архив: Фоторезис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0"/>
            <a:ext cx="2857500" cy="1857388"/>
          </a:xfrm>
          <a:prstGeom prst="rect">
            <a:avLst/>
          </a:prstGeom>
          <a:noFill/>
        </p:spPr>
      </p:pic>
      <p:pic>
        <p:nvPicPr>
          <p:cNvPr id="10242" name="Picture 2" descr="Полупроводники физика 10 класс - Самые новые учебни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642918"/>
            <a:ext cx="3071834" cy="2857520"/>
          </a:xfrm>
          <a:prstGeom prst="rect">
            <a:avLst/>
          </a:prstGeom>
          <a:noFill/>
        </p:spPr>
      </p:pic>
      <p:pic>
        <p:nvPicPr>
          <p:cNvPr id="15364" name="Picture 4" descr="https://im3-tub-ru.yandex.net/i?id=89d7707138b53d92d1f4ea6f108d5e7d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714752"/>
            <a:ext cx="2857501" cy="2071702"/>
          </a:xfrm>
          <a:prstGeom prst="rect">
            <a:avLst/>
          </a:prstGeom>
          <a:noFill/>
        </p:spPr>
      </p:pic>
      <p:pic>
        <p:nvPicPr>
          <p:cNvPr id="15366" name="Picture 6" descr="https://im3-tub-ru.yandex.net/i?id=835c79db13a199c923dc0bea53790fb1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857232"/>
            <a:ext cx="2190753" cy="2000254"/>
          </a:xfrm>
          <a:prstGeom prst="rect">
            <a:avLst/>
          </a:prstGeom>
          <a:noFill/>
        </p:spPr>
      </p:pic>
      <p:pic>
        <p:nvPicPr>
          <p:cNvPr id="15376" name="Picture 16" descr="https://im3-tub-ru.yandex.net/i?id=90ccc3578af9d4ac49831996b171fd57&amp;n=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5143512"/>
            <a:ext cx="3000396" cy="150019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00298" y="3357562"/>
            <a:ext cx="43604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Искусственные спутники Земли,</a:t>
            </a:r>
          </a:p>
          <a:p>
            <a:r>
              <a:rPr lang="ru-RU" sz="1600" dirty="0" smtClean="0"/>
              <a:t>космические корабли, электронно – </a:t>
            </a:r>
          </a:p>
          <a:p>
            <a:r>
              <a:rPr lang="ru-RU" sz="1600" dirty="0" smtClean="0"/>
              <a:t>вычислительная техника, радиотехника,</a:t>
            </a:r>
          </a:p>
          <a:p>
            <a:r>
              <a:rPr lang="ru-RU" sz="1600" dirty="0" smtClean="0"/>
              <a:t>автоматизированные системы счета ,</a:t>
            </a:r>
          </a:p>
          <a:p>
            <a:r>
              <a:rPr lang="ru-RU" sz="1600" dirty="0" smtClean="0"/>
              <a:t>сортировки, проверки качества</a:t>
            </a:r>
            <a:r>
              <a:rPr lang="ru-RU" sz="1400" dirty="0" smtClean="0"/>
              <a:t>, … 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57158" y="21429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spc="1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Применение</a:t>
            </a:r>
            <a:r>
              <a:rPr lang="ru-RU" sz="2800" b="1" i="1" u="sng" spc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i="1" u="sng" spc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 descr="https://im2-tub-ru.yandex.net/i?id=4bbd9d1ffcd98fb5201f3dde7c75c4d8&amp;n=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762" y="1643050"/>
            <a:ext cx="2643238" cy="2214578"/>
          </a:xfrm>
          <a:prstGeom prst="rect">
            <a:avLst/>
          </a:prstGeom>
          <a:noFill/>
        </p:spPr>
      </p:pic>
      <p:pic>
        <p:nvPicPr>
          <p:cNvPr id="16396" name="Picture 12" descr="https://im1-tub-ru.yandex.net/i?id=657c136391ff71134266770e02ed3149&amp;n=2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0800000">
            <a:off x="6357950" y="4286256"/>
            <a:ext cx="2571736" cy="2286016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143240" y="4572008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Фотореле, аварийные</a:t>
            </a:r>
          </a:p>
          <a:p>
            <a:r>
              <a:rPr lang="ru-RU" sz="1600" dirty="0" smtClean="0"/>
              <a:t>Выключатели.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60" name="Picture 28" descr="https://im3-tub-ru.yandex.net/i?id=1ac441cff105c9219882f1e0bcbc96a6&amp;n=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928670"/>
            <a:ext cx="4000528" cy="3000396"/>
          </a:xfrm>
          <a:prstGeom prst="rect">
            <a:avLst/>
          </a:prstGeom>
          <a:noFill/>
        </p:spPr>
      </p:pic>
      <p:pic>
        <p:nvPicPr>
          <p:cNvPr id="18464" name="Picture 32" descr="https://im3-tub-ru.yandex.net/i?id=9e8c43a4b5981a4738f96f954c1ce31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785794"/>
            <a:ext cx="3929090" cy="3071834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1142976" y="214290"/>
            <a:ext cx="6994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dirty="0" smtClean="0">
                <a:solidFill>
                  <a:srgbClr val="00B0F0"/>
                </a:solidFill>
              </a:rPr>
              <a:t>примесная проводимость полупроводников</a:t>
            </a:r>
            <a:endParaRPr lang="ru-RU" sz="2400" b="1" i="1" u="sng" dirty="0">
              <a:solidFill>
                <a:srgbClr val="00B0F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28662" y="4286256"/>
            <a:ext cx="42128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rbel"/>
              </a:rPr>
              <a:t>N</a:t>
            </a:r>
            <a:r>
              <a:rPr lang="ru-RU" sz="2400" b="1" dirty="0" smtClean="0">
                <a:latin typeface="Corbel"/>
              </a:rPr>
              <a:t> электронов &gt; </a:t>
            </a:r>
            <a:r>
              <a:rPr lang="en-US" sz="2400" b="1" dirty="0" smtClean="0">
                <a:latin typeface="Corbel"/>
              </a:rPr>
              <a:t>N</a:t>
            </a:r>
            <a:r>
              <a:rPr lang="ru-RU" sz="2400" b="1" dirty="0" smtClean="0">
                <a:latin typeface="Corbel"/>
              </a:rPr>
              <a:t> дырок</a:t>
            </a:r>
          </a:p>
          <a:p>
            <a:r>
              <a:rPr lang="ru-RU" sz="2400" b="1" dirty="0" smtClean="0">
                <a:latin typeface="Corbel"/>
              </a:rPr>
              <a:t>Проводимость – электронная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orbel"/>
              </a:rPr>
              <a:t>( донорная).</a:t>
            </a:r>
          </a:p>
          <a:p>
            <a:r>
              <a:rPr lang="ru-RU" sz="2400" b="1" dirty="0" smtClean="0">
                <a:latin typeface="Corbel"/>
              </a:rPr>
              <a:t>Полупроводник – </a:t>
            </a:r>
            <a:r>
              <a:rPr lang="en-US" sz="2400" b="1" dirty="0" smtClean="0">
                <a:solidFill>
                  <a:srgbClr val="C00000"/>
                </a:solidFill>
                <a:latin typeface="Corbel"/>
              </a:rPr>
              <a:t>n-</a:t>
            </a:r>
            <a:r>
              <a:rPr lang="ru-RU" sz="2400" b="1" dirty="0" smtClean="0">
                <a:solidFill>
                  <a:srgbClr val="C00000"/>
                </a:solidFill>
                <a:latin typeface="Corbel"/>
              </a:rPr>
              <a:t>типа.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79700" y="4286256"/>
            <a:ext cx="376430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rbel"/>
              </a:rPr>
              <a:t>N</a:t>
            </a:r>
            <a:r>
              <a:rPr lang="ru-RU" sz="2400" b="1" dirty="0" smtClean="0">
                <a:latin typeface="Corbel"/>
              </a:rPr>
              <a:t> дырок &gt; </a:t>
            </a:r>
            <a:r>
              <a:rPr lang="en-US" sz="2400" b="1" dirty="0" smtClean="0">
                <a:latin typeface="Corbel"/>
              </a:rPr>
              <a:t>N</a:t>
            </a:r>
            <a:r>
              <a:rPr lang="ru-RU" sz="2400" b="1" dirty="0" smtClean="0">
                <a:latin typeface="Corbel"/>
              </a:rPr>
              <a:t> электронов.</a:t>
            </a:r>
          </a:p>
          <a:p>
            <a:r>
              <a:rPr lang="ru-RU" sz="2400" b="1" dirty="0" smtClean="0">
                <a:latin typeface="Corbel"/>
              </a:rPr>
              <a:t>Проводимость –дырочная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orbel"/>
              </a:rPr>
              <a:t>( акцепторная).</a:t>
            </a:r>
          </a:p>
          <a:p>
            <a:r>
              <a:rPr lang="ru-RU" sz="2400" b="1" dirty="0" smtClean="0">
                <a:latin typeface="Corbel"/>
              </a:rPr>
              <a:t>Полупроводник – </a:t>
            </a:r>
            <a:r>
              <a:rPr lang="en-US" sz="2400" b="1" dirty="0" smtClean="0">
                <a:solidFill>
                  <a:srgbClr val="C00000"/>
                </a:solidFill>
                <a:latin typeface="Corbel"/>
              </a:rPr>
              <a:t>p</a:t>
            </a:r>
            <a:r>
              <a:rPr lang="ru-RU" sz="2400" b="1" dirty="0" smtClean="0">
                <a:solidFill>
                  <a:srgbClr val="C00000"/>
                </a:solidFill>
                <a:latin typeface="Corbel"/>
              </a:rPr>
              <a:t>-типа.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Презентация полупроводниковые приб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1039</TotalTime>
  <Words>738</Words>
  <Application>Microsoft Office PowerPoint</Application>
  <PresentationFormat>Экран (4:3)</PresentationFormat>
  <Paragraphs>176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Calibri</vt:lpstr>
      <vt:lpstr>Corbel</vt:lpstr>
      <vt:lpstr>Lucida Sans Unicode</vt:lpstr>
      <vt:lpstr>Verdana</vt:lpstr>
      <vt:lpstr>Wingdings 2</vt:lpstr>
      <vt:lpstr>Wingdings 3</vt:lpstr>
      <vt:lpstr>Открытая</vt:lpstr>
      <vt:lpstr>Презентация PowerPoint</vt:lpstr>
      <vt:lpstr>Сегодня на уроке.</vt:lpstr>
      <vt:lpstr>Презентация PowerPoint</vt:lpstr>
      <vt:lpstr>Презентация PowerPoint</vt:lpstr>
      <vt:lpstr>Собственная проводимость полупроводников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Фотоэлементы и термоэлементы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самоконтроля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Имя</dc:creator>
  <cp:lastModifiedBy>user</cp:lastModifiedBy>
  <cp:revision>142</cp:revision>
  <dcterms:created xsi:type="dcterms:W3CDTF">2015-04-22T16:07:29Z</dcterms:created>
  <dcterms:modified xsi:type="dcterms:W3CDTF">2016-05-13T05:56:33Z</dcterms:modified>
</cp:coreProperties>
</file>